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93" r:id="rId2"/>
    <p:sldId id="395" r:id="rId3"/>
    <p:sldId id="396" r:id="rId4"/>
    <p:sldId id="398" r:id="rId5"/>
    <p:sldId id="397" r:id="rId6"/>
    <p:sldId id="385" r:id="rId7"/>
    <p:sldId id="386" r:id="rId8"/>
    <p:sldId id="382" r:id="rId9"/>
    <p:sldId id="383" r:id="rId10"/>
    <p:sldId id="384" r:id="rId11"/>
    <p:sldId id="387" r:id="rId12"/>
    <p:sldId id="388" r:id="rId13"/>
    <p:sldId id="389" r:id="rId14"/>
    <p:sldId id="390" r:id="rId15"/>
    <p:sldId id="391" r:id="rId16"/>
    <p:sldId id="392" r:id="rId17"/>
    <p:sldId id="335" r:id="rId18"/>
    <p:sldId id="374" r:id="rId19"/>
    <p:sldId id="364" r:id="rId20"/>
    <p:sldId id="373" r:id="rId21"/>
    <p:sldId id="375" r:id="rId22"/>
    <p:sldId id="376" r:id="rId23"/>
    <p:sldId id="379" r:id="rId24"/>
    <p:sldId id="377" r:id="rId25"/>
    <p:sldId id="378" r:id="rId26"/>
    <p:sldId id="380" r:id="rId27"/>
    <p:sldId id="381" r:id="rId28"/>
    <p:sldId id="332" r:id="rId29"/>
    <p:sldId id="333" r:id="rId30"/>
    <p:sldId id="330" r:id="rId31"/>
    <p:sldId id="331" r:id="rId32"/>
    <p:sldId id="322" r:id="rId33"/>
    <p:sldId id="337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38" r:id="rId44"/>
    <p:sldId id="327" r:id="rId45"/>
    <p:sldId id="328" r:id="rId46"/>
    <p:sldId id="329" r:id="rId47"/>
    <p:sldId id="363" r:id="rId48"/>
    <p:sldId id="365" r:id="rId49"/>
    <p:sldId id="370" r:id="rId50"/>
    <p:sldId id="366" r:id="rId51"/>
    <p:sldId id="367" r:id="rId52"/>
    <p:sldId id="368" r:id="rId53"/>
    <p:sldId id="371" r:id="rId54"/>
    <p:sldId id="369" r:id="rId55"/>
    <p:sldId id="372" r:id="rId56"/>
    <p:sldId id="326" r:id="rId57"/>
    <p:sldId id="311" r:id="rId58"/>
    <p:sldId id="323" r:id="rId59"/>
    <p:sldId id="321" r:id="rId60"/>
    <p:sldId id="324" r:id="rId61"/>
    <p:sldId id="325" r:id="rId6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81F15CA7-689E-4D67-90DE-194E1C125CBC}">
          <p14:sldIdLst/>
        </p14:section>
        <p14:section name="OpenModelica basic procedure" id="{F483FA80-DA4C-4AC5-BC55-8658FBC67F0B}">
          <p14:sldIdLst>
            <p14:sldId id="393"/>
            <p14:sldId id="395"/>
            <p14:sldId id="396"/>
            <p14:sldId id="398"/>
            <p14:sldId id="397"/>
          </p14:sldIdLst>
        </p14:section>
        <p14:section name="FuelSupplySys_ex01" id="{0BE9AA52-3FFB-410A-993F-028507C788D8}">
          <p14:sldIdLst>
            <p14:sldId id="385"/>
          </p14:sldIdLst>
        </p14:section>
        <p14:section name="HotWaterSplySys_ex01" id="{56F4D049-E999-43D1-900A-5548F426E205}">
          <p14:sldIdLst>
            <p14:sldId id="386"/>
          </p14:sldIdLst>
        </p14:section>
        <p14:section name="FlowWithHeating_ex02" id="{05F46AB2-4F96-433B-BD6E-25A6BC78F4FE}">
          <p14:sldIdLst>
            <p14:sldId id="382"/>
            <p14:sldId id="383"/>
            <p14:sldId id="384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FlowWithHeating_ex01" id="{8E4195A4-0C5E-4440-AC50-8487031D9972}">
          <p14:sldIdLst>
            <p14:sldId id="335"/>
            <p14:sldId id="374"/>
            <p14:sldId id="364"/>
            <p14:sldId id="373"/>
            <p14:sldId id="375"/>
            <p14:sldId id="376"/>
            <p14:sldId id="379"/>
            <p14:sldId id="377"/>
            <p14:sldId id="378"/>
            <p14:sldId id="380"/>
            <p14:sldId id="381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28BEA-D685-463D-ADB4-548805B11461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555F-443A-488D-8C18-AFA89DBEB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73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F555F-443A-488D-8C18-AFA89DBEBB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63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8333B813-C9D9-4168-AC62-76850A5D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2" y="0"/>
            <a:ext cx="11302455" cy="685800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6822BC5F-68D8-412D-99CE-8D679DFABBC8}"/>
              </a:ext>
            </a:extLst>
          </p:cNvPr>
          <p:cNvSpPr/>
          <p:nvPr/>
        </p:nvSpPr>
        <p:spPr>
          <a:xfrm>
            <a:off x="3869775" y="1488828"/>
            <a:ext cx="1369877" cy="74395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23FA8C5-E375-4D6F-8DD9-42D1057EF73D}"/>
              </a:ext>
            </a:extLst>
          </p:cNvPr>
          <p:cNvSpPr/>
          <p:nvPr/>
        </p:nvSpPr>
        <p:spPr>
          <a:xfrm>
            <a:off x="7568723" y="1555638"/>
            <a:ext cx="679872" cy="6833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B131F7E-BD3C-45BE-8ACB-16FBA9447A42}"/>
              </a:ext>
            </a:extLst>
          </p:cNvPr>
          <p:cNvSpPr/>
          <p:nvPr/>
        </p:nvSpPr>
        <p:spPr>
          <a:xfrm>
            <a:off x="4949333" y="4064168"/>
            <a:ext cx="1488600" cy="12038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E9DDF-60CB-41D8-992E-612681DF8BE1}"/>
              </a:ext>
            </a:extLst>
          </p:cNvPr>
          <p:cNvSpPr/>
          <p:nvPr/>
        </p:nvSpPr>
        <p:spPr>
          <a:xfrm>
            <a:off x="5592831" y="2014590"/>
            <a:ext cx="1217513" cy="712242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1E170FF-1279-46C9-BF59-98AC82C3AB07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>
            <a:off x="6810344" y="933194"/>
            <a:ext cx="1703840" cy="14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380761-0238-467A-A7AB-6A605362956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6437933" y="933194"/>
            <a:ext cx="2076251" cy="3732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0AF46DE-A395-45F4-9BC5-904E89C24181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>
            <a:off x="5239652" y="933194"/>
            <a:ext cx="3274532" cy="9276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942637-0441-4807-9E22-80577BEF40C4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8248595" y="933194"/>
            <a:ext cx="265589" cy="9641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>
            <a:extLst>
              <a:ext uri="{FF2B5EF4-FFF2-40B4-BE49-F238E27FC236}">
                <a16:creationId xmlns:a16="http://schemas.microsoft.com/office/drawing/2014/main" id="{9B2B6E7E-A8DF-4BF3-809B-160C39A2149B}"/>
              </a:ext>
            </a:extLst>
          </p:cNvPr>
          <p:cNvSpPr txBox="1"/>
          <p:nvPr/>
        </p:nvSpPr>
        <p:spPr>
          <a:xfrm>
            <a:off x="8514184" y="310750"/>
            <a:ext cx="2722568" cy="1244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計算都合上配置する、物理現象のシミュレートとは直接関係の無いコンポーネントの配置を最初から考え過ぎないこと。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これらのコンポーネントの選択が、物理現象のコンポーネントからなるモデルを大きく覆すは無いので、必要に応じて後から追加すれば良い。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A1523F7D-D05B-4224-9A5A-D9FE7222C6CB}"/>
              </a:ext>
            </a:extLst>
          </p:cNvPr>
          <p:cNvSpPr txBox="1"/>
          <p:nvPr/>
        </p:nvSpPr>
        <p:spPr>
          <a:xfrm>
            <a:off x="6334813" y="4808985"/>
            <a:ext cx="345005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並べ方を無造作ではなく、ある程度実物の形に合わせたものか、機能的な繋がりを示すものにしておく。次手順でコンポーネント同士を接続した後に見通しが悪いモデルになるのを防ぐ。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→左から右への流れ。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→圧送機器、流路抵抗、流量調整弁の順に要素が並ぶ。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E550775-8A0A-4DA4-8685-ED01A32274A4}"/>
              </a:ext>
            </a:extLst>
          </p:cNvPr>
          <p:cNvSpPr/>
          <p:nvPr/>
        </p:nvSpPr>
        <p:spPr>
          <a:xfrm>
            <a:off x="3957886" y="2777402"/>
            <a:ext cx="5154310" cy="618646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EBA62B28-60C1-4423-9854-3FAC9F1E79FB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535041" y="3396048"/>
            <a:ext cx="1524797" cy="14129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283757F3-86A0-49E6-AD78-A8A6E90BAD3C}"/>
              </a:ext>
            </a:extLst>
          </p:cNvPr>
          <p:cNvCxnSpPr>
            <a:cxnSpLocks/>
          </p:cNvCxnSpPr>
          <p:nvPr/>
        </p:nvCxnSpPr>
        <p:spPr>
          <a:xfrm>
            <a:off x="1058945" y="1071437"/>
            <a:ext cx="4333187" cy="679892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7E9904A2-0BAA-4C6D-B52E-AACD372D6270}"/>
              </a:ext>
            </a:extLst>
          </p:cNvPr>
          <p:cNvCxnSpPr>
            <a:cxnSpLocks/>
          </p:cNvCxnSpPr>
          <p:nvPr/>
        </p:nvCxnSpPr>
        <p:spPr>
          <a:xfrm flipV="1">
            <a:off x="1000539" y="3112852"/>
            <a:ext cx="3338359" cy="254314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EC6CA089-68CB-4AB2-9CE0-14BDB23AD965}"/>
              </a:ext>
            </a:extLst>
          </p:cNvPr>
          <p:cNvCxnSpPr>
            <a:cxnSpLocks/>
          </p:cNvCxnSpPr>
          <p:nvPr/>
        </p:nvCxnSpPr>
        <p:spPr>
          <a:xfrm flipV="1">
            <a:off x="946296" y="3327662"/>
            <a:ext cx="4821767" cy="711474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0">
            <a:extLst>
              <a:ext uri="{FF2B5EF4-FFF2-40B4-BE49-F238E27FC236}">
                <a16:creationId xmlns:a16="http://schemas.microsoft.com/office/drawing/2014/main" id="{C305F832-6147-448C-BF0C-020B4E98F4E9}"/>
              </a:ext>
            </a:extLst>
          </p:cNvPr>
          <p:cNvCxnSpPr>
            <a:cxnSpLocks/>
          </p:cNvCxnSpPr>
          <p:nvPr/>
        </p:nvCxnSpPr>
        <p:spPr>
          <a:xfrm flipV="1">
            <a:off x="1127145" y="3063632"/>
            <a:ext cx="6297470" cy="397381"/>
          </a:xfrm>
          <a:prstGeom prst="line">
            <a:avLst/>
          </a:prstGeom>
          <a:ln w="19050">
            <a:noFill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0">
            <a:extLst>
              <a:ext uri="{FF2B5EF4-FFF2-40B4-BE49-F238E27FC236}">
                <a16:creationId xmlns:a16="http://schemas.microsoft.com/office/drawing/2014/main" id="{CAA10689-6F9D-480F-A89A-EE10C14BF3EB}"/>
              </a:ext>
            </a:extLst>
          </p:cNvPr>
          <p:cNvCxnSpPr>
            <a:cxnSpLocks/>
          </p:cNvCxnSpPr>
          <p:nvPr/>
        </p:nvCxnSpPr>
        <p:spPr>
          <a:xfrm flipV="1">
            <a:off x="1000539" y="3327662"/>
            <a:ext cx="7728682" cy="2334488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0">
            <a:extLst>
              <a:ext uri="{FF2B5EF4-FFF2-40B4-BE49-F238E27FC236}">
                <a16:creationId xmlns:a16="http://schemas.microsoft.com/office/drawing/2014/main" id="{AAB556E2-2B81-4AC2-A982-8475A1F1ECA0}"/>
              </a:ext>
            </a:extLst>
          </p:cNvPr>
          <p:cNvCxnSpPr>
            <a:cxnSpLocks/>
          </p:cNvCxnSpPr>
          <p:nvPr/>
        </p:nvCxnSpPr>
        <p:spPr>
          <a:xfrm flipV="1">
            <a:off x="946296" y="3151792"/>
            <a:ext cx="7197335" cy="1818563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4">
            <a:extLst>
              <a:ext uri="{FF2B5EF4-FFF2-40B4-BE49-F238E27FC236}">
                <a16:creationId xmlns:a16="http://schemas.microsoft.com/office/drawing/2014/main" id="{4E770F33-CE2F-4412-9A58-91ECA2A81485}"/>
              </a:ext>
            </a:extLst>
          </p:cNvPr>
          <p:cNvSpPr txBox="1"/>
          <p:nvPr/>
        </p:nvSpPr>
        <p:spPr>
          <a:xfrm>
            <a:off x="1610693" y="3741804"/>
            <a:ext cx="297792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ライブラリブラウザ上のコンポーネントを</a:t>
            </a:r>
            <a:r>
              <a:rPr lang="en-US" altLang="ja-JP" sz="1000" b="1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Drag&amp;drop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= C++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などコーディングにおける、インスタンス生成にあたる作業。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altLang="ja-JP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各々のコンポーネントの機能・物理現象・インターフェイスをある程度把握しておく必要が有る。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配置時インスタンスの名前を設定する。後から設定変更も可能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アイコンの大きさ、向きを変更可能。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2" name="Text Box 14">
            <a:extLst>
              <a:ext uri="{FF2B5EF4-FFF2-40B4-BE49-F238E27FC236}">
                <a16:creationId xmlns:a16="http://schemas.microsoft.com/office/drawing/2014/main" id="{45F21321-1804-4EFD-95FB-6E39BBDE01FC}"/>
              </a:ext>
            </a:extLst>
          </p:cNvPr>
          <p:cNvSpPr txBox="1"/>
          <p:nvPr/>
        </p:nvSpPr>
        <p:spPr>
          <a:xfrm>
            <a:off x="1533184" y="1084060"/>
            <a:ext cx="1367693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Diagram View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を表示させるボタン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83" name="Straight Connector 10">
            <a:extLst>
              <a:ext uri="{FF2B5EF4-FFF2-40B4-BE49-F238E27FC236}">
                <a16:creationId xmlns:a16="http://schemas.microsoft.com/office/drawing/2014/main" id="{80B02730-EDE0-4C2A-818E-A5676DC2299B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2111517" y="755310"/>
            <a:ext cx="105514" cy="328750"/>
          </a:xfrm>
          <a:prstGeom prst="line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14">
            <a:extLst>
              <a:ext uri="{FF2B5EF4-FFF2-40B4-BE49-F238E27FC236}">
                <a16:creationId xmlns:a16="http://schemas.microsoft.com/office/drawing/2014/main" id="{31087C60-BE5E-423B-ABF7-EA6CA31C8386}"/>
              </a:ext>
            </a:extLst>
          </p:cNvPr>
          <p:cNvSpPr txBox="1"/>
          <p:nvPr/>
        </p:nvSpPr>
        <p:spPr>
          <a:xfrm>
            <a:off x="518839" y="200602"/>
            <a:ext cx="1498497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＝コンポーネント一覧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9" name="左中かっこ 98">
            <a:extLst>
              <a:ext uri="{FF2B5EF4-FFF2-40B4-BE49-F238E27FC236}">
                <a16:creationId xmlns:a16="http://schemas.microsoft.com/office/drawing/2014/main" id="{7469607D-7E27-4EAA-A328-FE81EE9BDC61}"/>
              </a:ext>
            </a:extLst>
          </p:cNvPr>
          <p:cNvSpPr/>
          <p:nvPr/>
        </p:nvSpPr>
        <p:spPr>
          <a:xfrm rot="5400000">
            <a:off x="1071533" y="121453"/>
            <a:ext cx="261608" cy="1337797"/>
          </a:xfrm>
          <a:prstGeom prst="leftBrace">
            <a:avLst>
              <a:gd name="adj1" fmla="val 52875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8" name="Straight Connector 10">
            <a:extLst>
              <a:ext uri="{FF2B5EF4-FFF2-40B4-BE49-F238E27FC236}">
                <a16:creationId xmlns:a16="http://schemas.microsoft.com/office/drawing/2014/main" id="{0DFBA286-F7AC-44EA-8A70-8D253BD94C2B}"/>
              </a:ext>
            </a:extLst>
          </p:cNvPr>
          <p:cNvCxnSpPr>
            <a:cxnSpLocks/>
          </p:cNvCxnSpPr>
          <p:nvPr/>
        </p:nvCxnSpPr>
        <p:spPr>
          <a:xfrm flipV="1">
            <a:off x="937807" y="3168845"/>
            <a:ext cx="6535954" cy="28631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4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4121FD-BEFE-4E95-93D5-759FCB4D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6" y="527888"/>
            <a:ext cx="7200000" cy="58022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BF15F3-E4BE-44AD-ACC3-B6976D24BA46}"/>
              </a:ext>
            </a:extLst>
          </p:cNvPr>
          <p:cNvSpPr txBox="1"/>
          <p:nvPr/>
        </p:nvSpPr>
        <p:spPr>
          <a:xfrm>
            <a:off x="3166509" y="195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Total of heat flow rate injected into fluid system.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FBDF33F-AD58-4134-92E8-7F7DAE006A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23746" y="2477477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39240A-33A6-450A-A0E9-53EF3B7A3654}"/>
              </a:ext>
            </a:extLst>
          </p:cNvPr>
          <p:cNvSpPr txBox="1"/>
          <p:nvPr/>
        </p:nvSpPr>
        <p:spPr>
          <a:xfrm>
            <a:off x="5554109" y="322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from each “prescribedHeatFlow1”.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0E05062-A12B-42BC-9C5F-F18B718ED7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16432" y="3747477"/>
            <a:ext cx="94914" cy="14888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32F6311-E77B-4509-88AF-DD09BB07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85" y="1"/>
            <a:ext cx="7200000" cy="576435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2D7695-5C18-4CB7-925D-595864EB6613}"/>
              </a:ext>
            </a:extLst>
          </p:cNvPr>
          <p:cNvSpPr txBox="1"/>
          <p:nvPr/>
        </p:nvSpPr>
        <p:spPr>
          <a:xfrm>
            <a:off x="6678090" y="4743938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before pipe.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AC1D4A-50CD-48A1-8535-35ABF20F144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6000" y="4948535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7388C6-237C-4996-8999-439FBABE2BF2}"/>
              </a:ext>
            </a:extLst>
          </p:cNvPr>
          <p:cNvSpPr txBox="1"/>
          <p:nvPr/>
        </p:nvSpPr>
        <p:spPr>
          <a:xfrm>
            <a:off x="3255105" y="684454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after pipe.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2A2C7E-B746-4223-BAE1-5F5DEE94625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67372" y="889051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FCC7F7-B997-4964-8BDF-C2F9542726FB}"/>
              </a:ext>
            </a:extLst>
          </p:cNvPr>
          <p:cNvSpPr txBox="1"/>
          <p:nvPr/>
        </p:nvSpPr>
        <p:spPr>
          <a:xfrm>
            <a:off x="2461846" y="23921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Specific enthalpy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specific enthalpy of last volume is equal to that of after pipe.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BC60C9D-FBB2-4D79-A35B-9874CAA369A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174112" y="25192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5BBD94-F7D3-4511-8A93-6E44BC34A35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1A3DEB-1BF7-4928-9ABB-0E58B2E2DB9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32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CA50D06-BA79-48B7-B30B-B11605AB38F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10313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7FB6D3C-EDB2-4875-A27B-9583C2D1AD0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186757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9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AE800B8-A26C-4418-BCC6-99E60A2C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9" y="0"/>
            <a:ext cx="7200000" cy="57731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773498-9516-4BF6-B8C3-2BEA2BBBC683}"/>
              </a:ext>
            </a:extLst>
          </p:cNvPr>
          <p:cNvSpPr txBox="1"/>
          <p:nvPr/>
        </p:nvSpPr>
        <p:spPr>
          <a:xfrm>
            <a:off x="6678090" y="4931507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Temperature of fluid before pipe.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A535474-A440-4AA9-B3EE-C18D825E74E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5136104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8292F-120A-46AE-A129-67BCC029DA00}"/>
              </a:ext>
            </a:extLst>
          </p:cNvPr>
          <p:cNvSpPr txBox="1"/>
          <p:nvPr/>
        </p:nvSpPr>
        <p:spPr>
          <a:xfrm>
            <a:off x="2411044" y="675702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after pipe.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687F35-D0B4-453F-9F2A-58F97C4BC59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23311" y="880299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12E36D-5733-4495-BC24-A491B47D4394}"/>
              </a:ext>
            </a:extLst>
          </p:cNvPr>
          <p:cNvSpPr txBox="1"/>
          <p:nvPr/>
        </p:nvSpPr>
        <p:spPr>
          <a:xfrm>
            <a:off x="2352433" y="19857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last volume is equal to that of after pipe.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325216A-96A9-4122-AE86-F56A2CCCCCB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64699" y="21128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C9D7D16-73DE-45B8-8817-D91B783AF47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68ACAC-CB85-4C3F-8115-9E1D9BF972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4764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7D4B0A8-E78C-4618-A920-D4062D2DD6C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136738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8A1B1C-D2AA-4052-BE1E-C23472F6839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23130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3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D3AEEA-C825-4D9C-9415-C4B07609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10" y="1"/>
            <a:ext cx="7200000" cy="58050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FF8C4B-175F-410D-A0E2-3DAFF33F6E45}"/>
              </a:ext>
            </a:extLst>
          </p:cNvPr>
          <p:cNvSpPr txBox="1"/>
          <p:nvPr/>
        </p:nvSpPr>
        <p:spPr>
          <a:xfrm>
            <a:off x="5221124" y="3588476"/>
            <a:ext cx="227902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Pressure drop at each segment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pressure drop decreases as goes downstream due to temperature rise caused by heat injection.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9715541-81E1-496C-B6A3-DD4109CE0F5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37739" y="2977662"/>
            <a:ext cx="322898" cy="6108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915BC5-B2CA-4F8A-BAB0-A119BDCA6EA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723054"/>
            <a:ext cx="282440" cy="8654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4827B3-AF0B-4712-9FFA-0E9221BEBA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844802"/>
            <a:ext cx="1" cy="7436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EDC2681-AA67-49A2-AEEC-73E4C3CE7E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337408"/>
            <a:ext cx="856133" cy="12510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EF128B-8B1C-4A7E-B572-D54CC6BB38D6}"/>
              </a:ext>
            </a:extLst>
          </p:cNvPr>
          <p:cNvCxnSpPr>
            <a:cxnSpLocks/>
          </p:cNvCxnSpPr>
          <p:nvPr/>
        </p:nvCxnSpPr>
        <p:spPr>
          <a:xfrm flipV="1">
            <a:off x="6360637" y="2542090"/>
            <a:ext cx="470009" cy="10463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7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5E3447-F798-408C-9508-B05C11D5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11" y="0"/>
            <a:ext cx="7200000" cy="57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4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91D10E-E380-4211-B8F6-A5B34728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32" y="0"/>
            <a:ext cx="7200000" cy="57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4470B-AA85-4CA3-B3F9-6E390435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03" y="0"/>
            <a:ext cx="7200000" cy="57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16EDEE-3D57-48C7-BF54-B3C40E42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0" y="1"/>
            <a:ext cx="7200000" cy="54512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590D0-116E-4BD1-959A-45A7F2CCBC1E}"/>
              </a:ext>
            </a:extLst>
          </p:cNvPr>
          <p:cNvSpPr txBox="1"/>
          <p:nvPr/>
        </p:nvSpPr>
        <p:spPr>
          <a:xfrm>
            <a:off x="2494386" y="427943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35FBCE-D4C7-47CD-8562-184F2A7321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51623" y="945662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4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612B1-96B2-42B1-8E9A-483F657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7F4D3-8BD6-4CC1-A246-3FA567C74868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1FB6B3-5E4D-41DC-A018-0B079978F56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E894B87B-9136-4FE8-A07C-94D31ADDD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956"/>
          <a:stretch/>
        </p:blipFill>
        <p:spPr>
          <a:xfrm>
            <a:off x="0" y="1629572"/>
            <a:ext cx="12192000" cy="394429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FDCCF41-E42A-446F-8C89-BF3A9B5CB2B8}"/>
              </a:ext>
            </a:extLst>
          </p:cNvPr>
          <p:cNvSpPr/>
          <p:nvPr/>
        </p:nvSpPr>
        <p:spPr>
          <a:xfrm>
            <a:off x="517308" y="2180954"/>
            <a:ext cx="4605511" cy="492364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026165F-F99F-4C8F-8134-D17250BB3C33}"/>
              </a:ext>
            </a:extLst>
          </p:cNvPr>
          <p:cNvSpPr/>
          <p:nvPr/>
        </p:nvSpPr>
        <p:spPr>
          <a:xfrm>
            <a:off x="3289687" y="2810378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12ECE62-EF80-42AF-AC92-0A4D1564D66E}"/>
              </a:ext>
            </a:extLst>
          </p:cNvPr>
          <p:cNvSpPr/>
          <p:nvPr/>
        </p:nvSpPr>
        <p:spPr>
          <a:xfrm>
            <a:off x="2845739" y="2930973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ED2E82-03DE-4912-B7AE-628733D94E8C}"/>
              </a:ext>
            </a:extLst>
          </p:cNvPr>
          <p:cNvSpPr/>
          <p:nvPr/>
        </p:nvSpPr>
        <p:spPr>
          <a:xfrm>
            <a:off x="3355946" y="3059521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F59479-D0BC-4082-ABFC-17A39701D917}"/>
              </a:ext>
            </a:extLst>
          </p:cNvPr>
          <p:cNvSpPr/>
          <p:nvPr/>
        </p:nvSpPr>
        <p:spPr>
          <a:xfrm>
            <a:off x="2705025" y="3434553"/>
            <a:ext cx="472520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0ADA87-2A4F-4E6E-B534-A7FF7F5409BD}"/>
              </a:ext>
            </a:extLst>
          </p:cNvPr>
          <p:cNvSpPr/>
          <p:nvPr/>
        </p:nvSpPr>
        <p:spPr>
          <a:xfrm>
            <a:off x="353189" y="3563100"/>
            <a:ext cx="973368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B8AC6E-BAF6-4534-8A06-3BCFAF373243}"/>
              </a:ext>
            </a:extLst>
          </p:cNvPr>
          <p:cNvSpPr/>
          <p:nvPr/>
        </p:nvSpPr>
        <p:spPr>
          <a:xfrm>
            <a:off x="351466" y="3683696"/>
            <a:ext cx="738619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160E1A-F0D9-4692-9CFD-C09EA936045A}"/>
              </a:ext>
            </a:extLst>
          </p:cNvPr>
          <p:cNvSpPr/>
          <p:nvPr/>
        </p:nvSpPr>
        <p:spPr>
          <a:xfrm>
            <a:off x="3933125" y="4325104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6F8B7A-57FB-47E7-AE73-7D64A7A55126}"/>
              </a:ext>
            </a:extLst>
          </p:cNvPr>
          <p:cNvSpPr/>
          <p:nvPr/>
        </p:nvSpPr>
        <p:spPr>
          <a:xfrm>
            <a:off x="4172989" y="445365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EA89C5-9ECC-4BA7-B0EE-B2A6963331D8}"/>
              </a:ext>
            </a:extLst>
          </p:cNvPr>
          <p:cNvSpPr/>
          <p:nvPr/>
        </p:nvSpPr>
        <p:spPr>
          <a:xfrm>
            <a:off x="3927823" y="4820733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7302053-909C-426E-9C3D-EDCB3C3E1A23}"/>
              </a:ext>
            </a:extLst>
          </p:cNvPr>
          <p:cNvSpPr/>
          <p:nvPr/>
        </p:nvSpPr>
        <p:spPr>
          <a:xfrm>
            <a:off x="3666762" y="495723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03A2262-E966-46F6-AB46-E46DE78F8B6F}"/>
              </a:ext>
            </a:extLst>
          </p:cNvPr>
          <p:cNvSpPr/>
          <p:nvPr/>
        </p:nvSpPr>
        <p:spPr>
          <a:xfrm>
            <a:off x="3485202" y="5197092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810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DA859-AFAA-4D27-AD8D-87606802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A6C268-77C7-4775-95E5-5760EEEFD4F1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5804B4-0477-4052-9C79-CE629342014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20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5C0FBB-D31F-4EDD-91DE-B8AB5FF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6" y="1"/>
            <a:ext cx="7200000" cy="54479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940EF-0C23-47BC-A85A-BD75BB4E3C0B}"/>
              </a:ext>
            </a:extLst>
          </p:cNvPr>
          <p:cNvSpPr txBox="1"/>
          <p:nvPr/>
        </p:nvSpPr>
        <p:spPr>
          <a:xfrm>
            <a:off x="4958704" y="141009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drop in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71CAFB1-9761-44BD-832D-15915F71FE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7540" y="1641484"/>
            <a:ext cx="621164" cy="84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E30E4A-093A-4A0F-B313-E976472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46" y="1"/>
            <a:ext cx="7200000" cy="54528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1BB-AB51-4AD6-94EA-2ECD22919213}"/>
              </a:ext>
            </a:extLst>
          </p:cNvPr>
          <p:cNvSpPr txBox="1"/>
          <p:nvPr/>
        </p:nvSpPr>
        <p:spPr>
          <a:xfrm>
            <a:off x="5044674" y="23613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Density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B7527C-E642-46D6-B7DF-6F4F195843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65600" y="2592754"/>
            <a:ext cx="879074" cy="2313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8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B295F5-C4DA-4AE6-8299-839454F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1" y="0"/>
            <a:ext cx="7200000" cy="54582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F1403-F0A5-40DD-9644-1B56F44EFD83}"/>
              </a:ext>
            </a:extLst>
          </p:cNvPr>
          <p:cNvSpPr txBox="1"/>
          <p:nvPr/>
        </p:nvSpPr>
        <p:spPr>
          <a:xfrm>
            <a:off x="3536304" y="3275760"/>
            <a:ext cx="1958606" cy="3818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density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AEBCF7-6FAF-40BB-8A3C-BAE3BBECAB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5607" y="2430586"/>
            <a:ext cx="665993" cy="8451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90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9F253-4623-422F-9289-0202B8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4" y="1"/>
            <a:ext cx="7200000" cy="5459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7469FF-41D0-414F-92AB-F44FA8AD308F}"/>
              </a:ext>
            </a:extLst>
          </p:cNvPr>
          <p:cNvSpPr txBox="1"/>
          <p:nvPr/>
        </p:nvSpPr>
        <p:spPr>
          <a:xfrm>
            <a:off x="5116697" y="2736498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Viscosity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66BA3C-5135-4118-80D5-A319217245C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38954" y="2532185"/>
            <a:ext cx="1177743" cy="4357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04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BE1FE-52C7-4E19-B4E5-21F5819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F0F86-6710-44BA-8FDA-63FF79BD3E5E}"/>
              </a:ext>
            </a:extLst>
          </p:cNvPr>
          <p:cNvSpPr txBox="1"/>
          <p:nvPr/>
        </p:nvSpPr>
        <p:spPr>
          <a:xfrm>
            <a:off x="3004858" y="3658713"/>
            <a:ext cx="1958606" cy="3505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viscosity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0255EE-D799-46BF-B2F8-4D690B5FB6A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4161" y="2836985"/>
            <a:ext cx="720701" cy="8217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1FB6A6-DEF1-40A0-BE30-7FB40DCA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75" y="0"/>
            <a:ext cx="7200000" cy="54873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B26FC-174D-4C21-B17C-E9B00A809602}"/>
              </a:ext>
            </a:extLst>
          </p:cNvPr>
          <p:cNvSpPr txBox="1"/>
          <p:nvPr/>
        </p:nvSpPr>
        <p:spPr>
          <a:xfrm>
            <a:off x="4364736" y="22597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velocity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9D84EC-3320-48C8-852D-7982F2DA58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24923" y="1602154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5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BB2CC-B3CE-4236-AA01-F28CCF78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0"/>
            <a:ext cx="7200000" cy="54648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E1988-680B-441B-B15A-5D04D1DD9F0F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Reynolds number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482BB8-7DD1-436F-A587-0D48D81BEF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6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1F0A930-6FBC-40DD-91B9-51A4DF9A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7" y="0"/>
            <a:ext cx="11273425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5400000">
            <a:off x="5507239" y="2953060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ABA93824-FFBC-4483-A3C4-12BCDC4DEEB5}"/>
              </a:ext>
            </a:extLst>
          </p:cNvPr>
          <p:cNvSpPr txBox="1"/>
          <p:nvPr/>
        </p:nvSpPr>
        <p:spPr>
          <a:xfrm>
            <a:off x="4758774" y="2232574"/>
            <a:ext cx="2020689" cy="6359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ソースコードチェックの結果の、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variables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数と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equation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0F4A88A-6C47-4594-A841-FADFC3D67ACA}"/>
              </a:ext>
            </a:extLst>
          </p:cNvPr>
          <p:cNvSpPr/>
          <p:nvPr/>
        </p:nvSpPr>
        <p:spPr>
          <a:xfrm rot="5400000">
            <a:off x="2675648" y="4949681"/>
            <a:ext cx="980018" cy="305154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91EEBAB1-DFBB-4306-B259-07F68549C458}"/>
              </a:ext>
            </a:extLst>
          </p:cNvPr>
          <p:cNvSpPr txBox="1"/>
          <p:nvPr/>
        </p:nvSpPr>
        <p:spPr>
          <a:xfrm>
            <a:off x="2005815" y="4287834"/>
            <a:ext cx="2445034" cy="496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エラーが有る場合、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Message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Browser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にエラー内容が表示される。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64B3B67-BDA3-43AE-99C4-2E29D1B69D5F}"/>
              </a:ext>
            </a:extLst>
          </p:cNvPr>
          <p:cNvSpPr/>
          <p:nvPr/>
        </p:nvSpPr>
        <p:spPr>
          <a:xfrm rot="18325437">
            <a:off x="3619500" y="777798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 dirty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D543F9F1-777E-4E2A-92BA-9EB3F3568B00}"/>
              </a:ext>
            </a:extLst>
          </p:cNvPr>
          <p:cNvSpPr txBox="1"/>
          <p:nvPr/>
        </p:nvSpPr>
        <p:spPr>
          <a:xfrm>
            <a:off x="2464348" y="1265735"/>
            <a:ext cx="2222758" cy="287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59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4731B34-F35D-4644-AFB6-4B10362B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9" y="0"/>
            <a:ext cx="11263781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13682522">
            <a:off x="5817426" y="642526"/>
            <a:ext cx="971997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73C88504-AA70-4EB6-9F47-4E4D7FE3F414}"/>
              </a:ext>
            </a:extLst>
          </p:cNvPr>
          <p:cNvSpPr txBox="1"/>
          <p:nvPr/>
        </p:nvSpPr>
        <p:spPr>
          <a:xfrm>
            <a:off x="7243700" y="3766205"/>
            <a:ext cx="3262168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シミュレーション時間や記録インターバル、その他ソルバに関する設定を行うウィンドウ。</a:t>
            </a:r>
            <a:endParaRPr lang="en-US" altLang="ja-JP" sz="1100" dirty="0">
              <a:solidFill>
                <a:srgbClr val="00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尚、「</a:t>
            </a:r>
            <a:r>
              <a:rPr lang="en-US" altLang="ja-JP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OK</a:t>
            </a:r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」を押すとそのままコンパイル＆シミュレーションが始まる。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F83B59A2-B700-48DC-83D4-B734D649F186}"/>
              </a:ext>
            </a:extLst>
          </p:cNvPr>
          <p:cNvSpPr txBox="1"/>
          <p:nvPr/>
        </p:nvSpPr>
        <p:spPr>
          <a:xfrm>
            <a:off x="6359796" y="998756"/>
            <a:ext cx="2124328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シミュレーション設定を開くボタン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54967C86-799F-49DC-806C-BDDACC64B84C}"/>
              </a:ext>
            </a:extLst>
          </p:cNvPr>
          <p:cNvSpPr/>
          <p:nvPr/>
        </p:nvSpPr>
        <p:spPr>
          <a:xfrm>
            <a:off x="6542202" y="1507623"/>
            <a:ext cx="546755" cy="3328327"/>
          </a:xfrm>
          <a:prstGeom prst="rightBrace">
            <a:avLst>
              <a:gd name="adj1" fmla="val 113555"/>
              <a:gd name="adj2" fmla="val 78333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413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4EC03B-2B1F-48CF-9F51-67083C65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7" y="0"/>
            <a:ext cx="11283085" cy="6858000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70805D16-F89D-40E1-9627-3CDF60B28F99}"/>
              </a:ext>
            </a:extLst>
          </p:cNvPr>
          <p:cNvSpPr txBox="1">
            <a:spLocks/>
          </p:cNvSpPr>
          <p:nvPr/>
        </p:nvSpPr>
        <p:spPr>
          <a:xfrm>
            <a:off x="5417474" y="3708376"/>
            <a:ext cx="2275821" cy="3046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する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variable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を選択する。</a:t>
            </a:r>
            <a:endParaRPr lang="en-US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F8C27A0F-8129-405B-AC70-9E996ED11488}"/>
              </a:ext>
            </a:extLst>
          </p:cNvPr>
          <p:cNvSpPr/>
          <p:nvPr/>
        </p:nvSpPr>
        <p:spPr>
          <a:xfrm rot="10800000">
            <a:off x="7693295" y="1219019"/>
            <a:ext cx="776284" cy="4304901"/>
          </a:xfrm>
          <a:prstGeom prst="rightBrace">
            <a:avLst>
              <a:gd name="adj1" fmla="val 113555"/>
              <a:gd name="adj2" fmla="val 38577"/>
            </a:avLst>
          </a:prstGeom>
          <a:ln w="1905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6C27421-2A03-4910-9CBB-119404C196E7}"/>
              </a:ext>
            </a:extLst>
          </p:cNvPr>
          <p:cNvSpPr txBox="1">
            <a:spLocks/>
          </p:cNvSpPr>
          <p:nvPr/>
        </p:nvSpPr>
        <p:spPr>
          <a:xfrm>
            <a:off x="9117579" y="5187471"/>
            <a:ext cx="2344781" cy="4554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Plotting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」を選択して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画面を表示する。</a:t>
            </a:r>
            <a:endParaRPr lang="en-US" altLang="ja-JP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6F9CBB3-D9A4-4C52-967E-A84B40101B6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289970" y="5642934"/>
            <a:ext cx="569708" cy="1068951"/>
          </a:xfrm>
          <a:prstGeom prst="line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95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EA98A7-FFEC-4609-88B3-E288253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9" y="0"/>
            <a:ext cx="1022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51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CCF164-6F33-4537-851A-9489AC03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90" y="1229000"/>
            <a:ext cx="8247619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8C5971E0-2234-4AE5-A94E-FCE73FAA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4" y="969797"/>
            <a:ext cx="8247619" cy="44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B7CD90-C4C3-4B2F-82A7-E8F2CCAF5266}"/>
              </a:ext>
            </a:extLst>
          </p:cNvPr>
          <p:cNvSpPr txBox="1"/>
          <p:nvPr/>
        </p:nvSpPr>
        <p:spPr>
          <a:xfrm>
            <a:off x="5104862" y="5617287"/>
            <a:ext cx="2548820" cy="9367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single pipe.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is composed of “resistance” part and “capacitance” part internally.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has 5 “resistances” and “capacitance”.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“Resistance” and “capacitance” lines up one another. 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02A0FE4-4736-442D-8B50-0D464FA4F41A}"/>
              </a:ext>
            </a:extLst>
          </p:cNvPr>
          <p:cNvSpPr/>
          <p:nvPr/>
        </p:nvSpPr>
        <p:spPr>
          <a:xfrm rot="5400000">
            <a:off x="6194438" y="4877636"/>
            <a:ext cx="369669" cy="119408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B5EE13-22D7-49FE-AF81-64CC1CD82FF8}"/>
              </a:ext>
            </a:extLst>
          </p:cNvPr>
          <p:cNvSpPr txBox="1"/>
          <p:nvPr/>
        </p:nvSpPr>
        <p:spPr>
          <a:xfrm>
            <a:off x="5942550" y="1816122"/>
            <a:ext cx="2067534" cy="44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Entire pipe receives heat from outside of flow path.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D02F4B-4EEF-4A07-9BF8-FFB6730796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89226" y="2256423"/>
            <a:ext cx="787091" cy="7158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2A8FAF-0108-41BC-87BC-C6B7BCEC86B5}"/>
              </a:ext>
            </a:extLst>
          </p:cNvPr>
          <p:cNvSpPr txBox="1"/>
          <p:nvPr/>
        </p:nvSpPr>
        <p:spPr>
          <a:xfrm>
            <a:off x="7208443" y="2533466"/>
            <a:ext cx="2548820" cy="69020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and heat receive occur at the same time in single component.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Still discretized model. Pressure drops and heat receive occur separately in component.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8EC04C-A6BC-4684-A076-FB7434483B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49723" y="2878568"/>
            <a:ext cx="658720" cy="12998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02BEB-CAE2-42F6-8F5C-8390DBEFD7F9}"/>
              </a:ext>
            </a:extLst>
          </p:cNvPr>
          <p:cNvSpPr txBox="1"/>
          <p:nvPr/>
        </p:nvSpPr>
        <p:spPr>
          <a:xfrm>
            <a:off x="3166262" y="1975784"/>
            <a:ext cx="2067534" cy="28063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Replicate signal into vector of signal.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7586E2B-846B-4DB9-A8BE-D28AEF29B2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200029" y="2256423"/>
            <a:ext cx="0" cy="6610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CA30C-D216-4226-9B07-ADCDE5D2DBC9}"/>
              </a:ext>
            </a:extLst>
          </p:cNvPr>
          <p:cNvSpPr txBox="1"/>
          <p:nvPr/>
        </p:nvSpPr>
        <p:spPr>
          <a:xfrm>
            <a:off x="3991079" y="969797"/>
            <a:ext cx="2067534" cy="7843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Heat flow source seems single component. However, there are 5(number of discrete sections of pipe) instances so as to provide heat to 5 heat ports.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FC413C7-F1C5-4774-B513-B9E45845445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024846" y="1754145"/>
            <a:ext cx="218956" cy="13150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090A1E5-CD2B-4FFA-B192-A1C7ABE4C2E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21070" y="3141785"/>
            <a:ext cx="1148776" cy="103666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994168-8B44-4F86-B064-B9BFF2A0BE27}"/>
              </a:ext>
            </a:extLst>
          </p:cNvPr>
          <p:cNvSpPr txBox="1"/>
          <p:nvPr/>
        </p:nvSpPr>
        <p:spPr>
          <a:xfrm>
            <a:off x="787303" y="4178447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Divide whole heat flow into pipe by 5 (number of discrete sections of pipe).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626CE2-4AED-4A8D-8DF7-DA31775C263F}"/>
              </a:ext>
            </a:extLst>
          </p:cNvPr>
          <p:cNvSpPr txBox="1"/>
          <p:nvPr/>
        </p:nvSpPr>
        <p:spPr>
          <a:xfrm>
            <a:off x="2500679" y="5501268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Place volumes to observe fluid states before and after pipe.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CCE243-620C-47C0-81A3-5D4B7170A92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21330"/>
            <a:ext cx="1421851" cy="5799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C324365-520B-48E8-B7B9-FE16DE9416B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94031"/>
            <a:ext cx="3673997" cy="5072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4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Microsoft Office PowerPoint</Application>
  <PresentationFormat>ワイド画面</PresentationFormat>
  <Paragraphs>196</Paragraphs>
  <Slides>61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61</vt:i4>
      </vt:variant>
    </vt:vector>
  </HeadingPairs>
  <TitlesOfParts>
    <vt:vector size="69" baseType="lpstr">
      <vt:lpstr>ＭＳ Ｐゴシック</vt:lpstr>
      <vt:lpstr>ＭＳ 明朝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213</cp:revision>
  <dcterms:created xsi:type="dcterms:W3CDTF">2020-10-03T07:24:53Z</dcterms:created>
  <dcterms:modified xsi:type="dcterms:W3CDTF">2020-11-22T08:56:30Z</dcterms:modified>
</cp:coreProperties>
</file>