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311" r:id="rId3"/>
    <p:sldId id="323" r:id="rId4"/>
    <p:sldId id="321" r:id="rId5"/>
    <p:sldId id="324" r:id="rId6"/>
    <p:sldId id="325" r:id="rId7"/>
    <p:sldId id="322" r:id="rId8"/>
    <p:sldId id="337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38" r:id="rId19"/>
    <p:sldId id="327" r:id="rId20"/>
    <p:sldId id="328" r:id="rId21"/>
    <p:sldId id="329" r:id="rId22"/>
    <p:sldId id="363" r:id="rId23"/>
    <p:sldId id="365" r:id="rId24"/>
    <p:sldId id="370" r:id="rId25"/>
    <p:sldId id="366" r:id="rId26"/>
    <p:sldId id="367" r:id="rId27"/>
    <p:sldId id="368" r:id="rId28"/>
    <p:sldId id="371" r:id="rId29"/>
    <p:sldId id="369" r:id="rId30"/>
    <p:sldId id="372" r:id="rId31"/>
    <p:sldId id="330" r:id="rId32"/>
    <p:sldId id="331" r:id="rId33"/>
    <p:sldId id="332" r:id="rId34"/>
    <p:sldId id="333" r:id="rId35"/>
    <p:sldId id="336" r:id="rId36"/>
    <p:sldId id="335" r:id="rId37"/>
    <p:sldId id="364" r:id="rId3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owResistance_ex01" id="{D2B9F7B4-9A6F-415B-979C-EAF02EDEB4B7}">
          <p14:sldIdLst>
            <p14:sldId id="326"/>
            <p14:sldId id="311"/>
            <p14:sldId id="323"/>
            <p14:sldId id="321"/>
            <p14:sldId id="324"/>
            <p14:sldId id="325"/>
          </p14:sldIdLst>
        </p14:section>
        <p14:section name="pumpingSystem_ex01" id="{0209A8C3-1FA4-4997-B1D4-E66329D74AA7}">
          <p14:sldIdLst>
            <p14:sldId id="322"/>
            <p14:sldId id="337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</p14:sldIdLst>
        </p14:section>
        <p14:section name="pumpingSystem_ex02" id="{361D8E47-712C-4C08-B283-5D566F150FF9}">
          <p14:sldIdLst>
            <p14:sldId id="338"/>
            <p14:sldId id="327"/>
          </p14:sldIdLst>
        </p14:section>
        <p14:section name="pumpingSystem_ex03" id="{40CC9DB2-46C8-461F-B97D-D69B566666DB}">
          <p14:sldIdLst>
            <p14:sldId id="328"/>
            <p14:sldId id="329"/>
            <p14:sldId id="363"/>
            <p14:sldId id="365"/>
            <p14:sldId id="370"/>
            <p14:sldId id="366"/>
            <p14:sldId id="367"/>
            <p14:sldId id="368"/>
            <p14:sldId id="371"/>
            <p14:sldId id="369"/>
            <p14:sldId id="372"/>
          </p14:sldIdLst>
        </p14:section>
        <p14:section name="pumpAsTurbine_ex01" id="{948DD96E-F6F9-49BE-836A-9AD530AE1FAE}">
          <p14:sldIdLst>
            <p14:sldId id="330"/>
            <p14:sldId id="331"/>
          </p14:sldIdLst>
        </p14:section>
        <p14:section name="pumpAsTurbine_ex02" id="{8C44810E-A43D-46DF-BAF5-3E9A36C8C302}">
          <p14:sldIdLst>
            <p14:sldId id="332"/>
            <p14:sldId id="333"/>
          </p14:sldIdLst>
        </p14:section>
        <p14:section name="タイトルなしのセクション" id="{8E4195A4-0C5E-4440-AC50-8487031D9972}">
          <p14:sldIdLst>
            <p14:sldId id="336"/>
            <p14:sldId id="335"/>
            <p14:sldId id="3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E1717-58E7-436D-A3C6-30962FDA2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B90673-E31F-431A-97BF-C8F908F8F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32BB70-8EF0-488A-8858-24D680BF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C3B37-BE91-4D4F-8A7B-4C0F3CD7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0BED0-9421-4A2D-990B-F66EF9E3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6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8EC0A-D0DE-4C2C-BB20-79E30EE1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9AA71B-3943-499A-A6CC-EB93C6470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489FF-7439-4F75-BE06-B52F8995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3D1D8A-71A4-490A-BF69-9C02800D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0AEF08-D831-48E5-A848-4BF4CD2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97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B757A5-F360-4BC1-84F2-2FFE7F868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24A00B-4BD4-4CC5-89FD-5F5B3600C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042A36-5EFE-4FE4-96E6-F538E765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DE842B-58B3-4A53-A04E-EC0EB8DD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2054D6-A8A9-4FA6-85AA-035BE6D7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7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52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92052-3DAF-4826-BFF6-E451D5B8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D036CC-AE74-491C-9E7F-13FA2B0C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CE1CEA-8BC2-4F68-9D73-E39DB035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34432F-4264-4BC4-8E53-CB365339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875B18-1599-4015-B342-0F095348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8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DF5BD-B08C-4739-8F89-27BC30F9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ED30C-29E4-4CD7-B97A-3CD8BCBAD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4A851-1A01-49B5-9AA5-35731262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0EC23-7328-4258-B04F-56727B5D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642C19-D67D-46EA-8B44-ADB7FF4C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41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3A02D-8F9F-460B-9036-C4C0E62F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45EA76-E183-41DB-8B87-0F97CCAB9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7C0DC8-1116-41A0-950F-18F7DCA7F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D56BF5-616E-47D8-B593-1AFA8787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394FE6-80E4-41D0-8799-A6C7B07E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BEAAB8-BDC0-461B-8C4F-7581454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47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7951F-ED6F-4AC4-96ED-95EC7DE2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3AFEB1-884D-4410-BA9F-DB83A55F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C90503-AEDD-4278-ACCB-8359D005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12DA49-5FA5-4168-A5E9-5909E3E07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9CFA5E-1005-4DD5-8B33-83CF3D728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6ECF69-7299-461F-97B2-300BA999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F44EA6-0F49-4690-9757-AA227A48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79284-0F06-4CED-A762-D475F537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81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DAEB8-933F-4574-B2D4-81B38880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4FA9EB-9398-4B91-8339-C9A5BFC4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6FFE5C-6DE5-47E7-8B72-FB161DEA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CAD13D-1D46-4C1A-B4E4-0D2EFA48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73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79C67A-F808-4AB7-BFF6-F3406EA8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AAC24F-9AF8-4EFC-A94F-1657AE5C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F33602-A7AB-41A3-8BD9-DCA22533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2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B476A-1071-43C7-A1E9-D7C6CE2E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8574C3-540B-43FE-BA39-5797D9FE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9FD028-5BF9-4788-9124-8E5EE9046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95A3BA-1E35-4D64-86E7-B3ABAE3A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C8F631-CA93-4E33-A143-72277D2E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0C8375-9E19-45EF-BC0A-A261866B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47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A14CE-08A0-489E-96A8-7E87CBCF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F8CD20-E710-4173-A8D3-1B817E22E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1C9FA2-B7A8-4A23-AB23-2146220A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B22C07-D26B-48F5-92E1-5F0D9836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96B864-BCAF-4C50-971E-FB2451B5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560E53-B0D0-44AE-98CA-4A00BD21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14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8AABDCC-3140-4AFC-BD48-95ADBB65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2FFBD-D6E1-4971-A19B-0048A79E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C30DFA-127E-4F8B-86E6-9FDC67F58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794B-0F6E-4381-BD9D-5788C27E7ABB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1C7B1A-8383-4771-ACE6-5BC2A67D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A70078-5054-4057-B081-4AB47A46B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43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A354606-FE4B-40DF-A5A7-8CC62764A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451"/>
          <a:stretch/>
        </p:blipFill>
        <p:spPr>
          <a:xfrm>
            <a:off x="2676952" y="1086143"/>
            <a:ext cx="6838095" cy="27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52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487AC6-F5CF-4F1B-BB9C-F82469CBD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70" y="459278"/>
            <a:ext cx="7200000" cy="593944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7B468F-5EC7-48EB-90C5-9937D9CACF18}"/>
              </a:ext>
            </a:extLst>
          </p:cNvPr>
          <p:cNvSpPr txBox="1"/>
          <p:nvPr/>
        </p:nvSpPr>
        <p:spPr>
          <a:xfrm>
            <a:off x="5552675" y="3489843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FEE87B6-ABA6-4740-9A65-4D2DDCCD024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212862" y="2832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860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A25B6AD-23AD-45D7-8FD0-DFC2FDC1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01" y="273538"/>
            <a:ext cx="7200000" cy="5952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D9AE8-CE2D-435D-9B0E-793354633E54}"/>
              </a:ext>
            </a:extLst>
          </p:cNvPr>
          <p:cNvSpPr txBox="1"/>
          <p:nvPr/>
        </p:nvSpPr>
        <p:spPr>
          <a:xfrm>
            <a:off x="5880921" y="3653966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F36E8F1-2087-4BE5-8449-36D6BFA5051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9" y="2996360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553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062FAD6-9806-4931-A987-BA4A99AE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76" y="312617"/>
            <a:ext cx="7200000" cy="595327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69F08B-5F48-4326-B87C-AFD39A008171}"/>
              </a:ext>
            </a:extLst>
          </p:cNvPr>
          <p:cNvSpPr txBox="1"/>
          <p:nvPr/>
        </p:nvSpPr>
        <p:spPr>
          <a:xfrm>
            <a:off x="5880921" y="3653966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54D1A40-5CC9-48BB-908A-E7534FBA6F65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8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396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3D31450-F6D0-433D-A663-37C0CC25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95" y="390769"/>
            <a:ext cx="7200000" cy="593852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3DBA5B-7DFA-4C01-ADF9-301D1F62C15D}"/>
              </a:ext>
            </a:extLst>
          </p:cNvPr>
          <p:cNvSpPr txBox="1"/>
          <p:nvPr/>
        </p:nvSpPr>
        <p:spPr>
          <a:xfrm>
            <a:off x="5919996" y="3653966"/>
            <a:ext cx="1958606" cy="47255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Increase in “flow power”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DEA03F3-F025-4402-AA40-F83E47CC2D2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0183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F4D325-B887-4578-B3A6-159D47205E94}"/>
              </a:ext>
            </a:extLst>
          </p:cNvPr>
          <p:cNvSpPr txBox="1"/>
          <p:nvPr/>
        </p:nvSpPr>
        <p:spPr>
          <a:xfrm>
            <a:off x="3053397" y="1352334"/>
            <a:ext cx="1958606" cy="5546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Mechanical power consumed by pump.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pump.eta</a:t>
            </a:r>
            <a:endParaRPr lang="en-US" altLang="ja-JP" sz="72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2 variables are equal.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EE66A67-3B66-489B-904A-5D83F6C8830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32700" y="1906953"/>
            <a:ext cx="1430254" cy="67212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224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BE978F4-586D-475D-B704-968E807F8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882" y="296984"/>
            <a:ext cx="7200000" cy="59558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764FBC-F0DE-408B-948F-FB08C41F07B5}"/>
              </a:ext>
            </a:extLst>
          </p:cNvPr>
          <p:cNvSpPr txBox="1"/>
          <p:nvPr/>
        </p:nvSpPr>
        <p:spPr>
          <a:xfrm>
            <a:off x="6435813" y="4505843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4091E39-0270-4BCC-8230-3AC2404CB00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096000" y="3848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88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5F83BE9-A5CE-4120-A63E-1D6A94C52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21" y="146503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81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DC6733D-5609-436A-8002-46934B1A6CE8}"/>
              </a:ext>
            </a:extLst>
          </p:cNvPr>
          <p:cNvCxnSpPr/>
          <p:nvPr/>
        </p:nvCxnSpPr>
        <p:spPr>
          <a:xfrm>
            <a:off x="1141046" y="2735385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70D0EF0-6F68-4203-B36E-245214D02252}"/>
              </a:ext>
            </a:extLst>
          </p:cNvPr>
          <p:cNvCxnSpPr>
            <a:cxnSpLocks/>
          </p:cNvCxnSpPr>
          <p:nvPr/>
        </p:nvCxnSpPr>
        <p:spPr>
          <a:xfrm flipV="1">
            <a:off x="1293446" y="367323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7F2C09-9E86-4D27-A40D-D2DB37B50442}"/>
              </a:ext>
            </a:extLst>
          </p:cNvPr>
          <p:cNvSpPr txBox="1"/>
          <p:nvPr/>
        </p:nvSpPr>
        <p:spPr>
          <a:xfrm>
            <a:off x="2836985" y="2784285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4AC7B8-02DB-440A-862D-AA9C3FD23C58}"/>
              </a:ext>
            </a:extLst>
          </p:cNvPr>
          <p:cNvSpPr txBox="1"/>
          <p:nvPr/>
        </p:nvSpPr>
        <p:spPr>
          <a:xfrm>
            <a:off x="644767" y="560810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74F046DD-BB7E-4E06-BDFD-86D25BD24176}"/>
              </a:ext>
            </a:extLst>
          </p:cNvPr>
          <p:cNvSpPr/>
          <p:nvPr/>
        </p:nvSpPr>
        <p:spPr>
          <a:xfrm>
            <a:off x="1414586" y="984738"/>
            <a:ext cx="2360246" cy="1664677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0246" h="1664677">
                <a:moveTo>
                  <a:pt x="0" y="0"/>
                </a:moveTo>
                <a:cubicBezTo>
                  <a:pt x="502790" y="60569"/>
                  <a:pt x="1052472" y="230554"/>
                  <a:pt x="1445846" y="508000"/>
                </a:cubicBezTo>
                <a:cubicBezTo>
                  <a:pt x="1839220" y="785446"/>
                  <a:pt x="2076287" y="1170354"/>
                  <a:pt x="2360246" y="16646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74BA368-EF69-4649-BA5A-B4E17E1AB73E}"/>
              </a:ext>
            </a:extLst>
          </p:cNvPr>
          <p:cNvSpPr txBox="1"/>
          <p:nvPr/>
        </p:nvSpPr>
        <p:spPr>
          <a:xfrm>
            <a:off x="4392247" y="484553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-. </a:t>
            </a:r>
            <a:r>
              <a:rPr kumimoji="1" lang="ja-JP" altLang="en-US" sz="1000" dirty="0"/>
              <a:t>定格回転数における、揚程 </a:t>
            </a:r>
            <a:r>
              <a:rPr kumimoji="1" lang="en-US" altLang="ja-JP" sz="1000" dirty="0"/>
              <a:t>vs. </a:t>
            </a:r>
            <a:r>
              <a:rPr kumimoji="1" lang="ja-JP" altLang="en-US" sz="1000" dirty="0"/>
              <a:t>体積流量の特性カーブを与える</a:t>
            </a:r>
            <a:r>
              <a:rPr lang="ja-JP" altLang="en-US" sz="1000" dirty="0"/>
              <a:t>必要が有る。</a:t>
            </a:r>
            <a:endParaRPr lang="en-US" altLang="ja-JP" sz="1000" dirty="0"/>
          </a:p>
          <a:p>
            <a:r>
              <a:rPr kumimoji="1" lang="en-US" altLang="ja-JP" sz="1000" dirty="0"/>
              <a:t>-. MSL</a:t>
            </a:r>
            <a:r>
              <a:rPr kumimoji="1" lang="ja-JP" altLang="en-US" sz="1000" dirty="0"/>
              <a:t>には２次カーブと多項式カーブを与える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が用意されている。</a:t>
            </a:r>
            <a:endParaRPr kumimoji="1" lang="en-US" altLang="ja-JP" sz="1000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894F18B-0AE9-4E77-90D7-A4AFACA8FB0C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flipH="1">
            <a:off x="2860432" y="838496"/>
            <a:ext cx="1531815" cy="654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85DC2BA-ED4A-4415-A55C-B85CDACE8B40}"/>
              </a:ext>
            </a:extLst>
          </p:cNvPr>
          <p:cNvSpPr txBox="1"/>
          <p:nvPr/>
        </p:nvSpPr>
        <p:spPr>
          <a:xfrm>
            <a:off x="6900983" y="533724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pumpingSystem_ex01</a:t>
            </a:r>
            <a:r>
              <a:rPr lang="ja-JP" altLang="en-US" sz="1000" dirty="0"/>
              <a:t>では最もシンプルな２次カーブを用いる。</a:t>
            </a:r>
            <a:endParaRPr lang="en-US" altLang="ja-JP" sz="1000" dirty="0"/>
          </a:p>
          <a:p>
            <a:r>
              <a:rPr kumimoji="1" lang="en-US" altLang="ja-JP" sz="1000" dirty="0"/>
              <a:t>*</a:t>
            </a:r>
            <a:r>
              <a:rPr kumimoji="1" lang="ja-JP" altLang="en-US" sz="1000" dirty="0"/>
              <a:t>ユーザー定義のカーブ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を用いて呼び出すことも可能。</a:t>
            </a:r>
            <a:endParaRPr kumimoji="1" lang="en-US" altLang="ja-JP" sz="10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BEC5ED8-28C6-41F3-9784-0A88EAF72011}"/>
              </a:ext>
            </a:extLst>
          </p:cNvPr>
          <p:cNvCxnSpPr/>
          <p:nvPr/>
        </p:nvCxnSpPr>
        <p:spPr>
          <a:xfrm>
            <a:off x="1141046" y="6334052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06CA225-69EF-4D6D-86E1-9F5C35009BDC}"/>
              </a:ext>
            </a:extLst>
          </p:cNvPr>
          <p:cNvCxnSpPr>
            <a:cxnSpLocks/>
          </p:cNvCxnSpPr>
          <p:nvPr/>
        </p:nvCxnSpPr>
        <p:spPr>
          <a:xfrm flipV="1">
            <a:off x="1293446" y="3965990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5754483-7D04-4364-8057-0EBCBFB06D27}"/>
              </a:ext>
            </a:extLst>
          </p:cNvPr>
          <p:cNvSpPr txBox="1"/>
          <p:nvPr/>
        </p:nvSpPr>
        <p:spPr>
          <a:xfrm>
            <a:off x="2274278" y="6382952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BBF9F8A-F6BA-49E9-8829-A2CF5F1A863D}"/>
              </a:ext>
            </a:extLst>
          </p:cNvPr>
          <p:cNvSpPr txBox="1"/>
          <p:nvPr/>
        </p:nvSpPr>
        <p:spPr>
          <a:xfrm>
            <a:off x="686520" y="4121565"/>
            <a:ext cx="959845" cy="225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体積流量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884424E-5AF2-46A7-B71D-614EB064B26A}"/>
              </a:ext>
            </a:extLst>
          </p:cNvPr>
          <p:cNvCxnSpPr>
            <a:cxnSpLocks/>
          </p:cNvCxnSpPr>
          <p:nvPr/>
        </p:nvCxnSpPr>
        <p:spPr>
          <a:xfrm flipH="1">
            <a:off x="1293447" y="4468705"/>
            <a:ext cx="2713894" cy="18614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9C62748-0D9D-4D1C-9558-3B996D58CEC2}"/>
              </a:ext>
            </a:extLst>
          </p:cNvPr>
          <p:cNvCxnSpPr/>
          <p:nvPr/>
        </p:nvCxnSpPr>
        <p:spPr>
          <a:xfrm>
            <a:off x="6748587" y="6330144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67FF216-E962-4D06-AF13-724C89C5ACF3}"/>
              </a:ext>
            </a:extLst>
          </p:cNvPr>
          <p:cNvCxnSpPr>
            <a:cxnSpLocks/>
          </p:cNvCxnSpPr>
          <p:nvPr/>
        </p:nvCxnSpPr>
        <p:spPr>
          <a:xfrm flipV="1">
            <a:off x="6900987" y="3962082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7E8530D-B95C-41AA-AFC6-02AE078F2271}"/>
              </a:ext>
            </a:extLst>
          </p:cNvPr>
          <p:cNvSpPr txBox="1"/>
          <p:nvPr/>
        </p:nvSpPr>
        <p:spPr>
          <a:xfrm>
            <a:off x="6385166" y="4155569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5E505DFE-0529-49A5-81B5-ABFA73659692}"/>
              </a:ext>
            </a:extLst>
          </p:cNvPr>
          <p:cNvSpPr/>
          <p:nvPr/>
        </p:nvSpPr>
        <p:spPr>
          <a:xfrm>
            <a:off x="3150921" y="4971911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725BA3-98B0-4EED-AA33-BA8CEB33D261}"/>
              </a:ext>
            </a:extLst>
          </p:cNvPr>
          <p:cNvSpPr txBox="1"/>
          <p:nvPr/>
        </p:nvSpPr>
        <p:spPr>
          <a:xfrm>
            <a:off x="2422778" y="4719903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定格体積流量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F0241B35-EFF6-46F8-A535-C4FCE053782F}"/>
              </a:ext>
            </a:extLst>
          </p:cNvPr>
          <p:cNvSpPr/>
          <p:nvPr/>
        </p:nvSpPr>
        <p:spPr>
          <a:xfrm>
            <a:off x="8570892" y="5334707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2DB9735C-100F-4450-909D-52A65714769A}"/>
              </a:ext>
            </a:extLst>
          </p:cNvPr>
          <p:cNvSpPr/>
          <p:nvPr/>
        </p:nvSpPr>
        <p:spPr>
          <a:xfrm>
            <a:off x="6900983" y="4032737"/>
            <a:ext cx="2500923" cy="2289908"/>
          </a:xfrm>
          <a:custGeom>
            <a:avLst/>
            <a:gdLst>
              <a:gd name="connsiteX0" fmla="*/ 0 w 2672861"/>
              <a:gd name="connsiteY0" fmla="*/ 2360247 h 2360247"/>
              <a:gd name="connsiteX1" fmla="*/ 1946031 w 2672861"/>
              <a:gd name="connsiteY1" fmla="*/ 1047262 h 2360247"/>
              <a:gd name="connsiteX2" fmla="*/ 2672861 w 2672861"/>
              <a:gd name="connsiteY2" fmla="*/ 0 h 2360247"/>
              <a:gd name="connsiteX0" fmla="*/ 0 w 2672861"/>
              <a:gd name="connsiteY0" fmla="*/ 2360247 h 2360247"/>
              <a:gd name="connsiteX1" fmla="*/ 1547446 w 2672861"/>
              <a:gd name="connsiteY1" fmla="*/ 1578708 h 2360247"/>
              <a:gd name="connsiteX2" fmla="*/ 2672861 w 2672861"/>
              <a:gd name="connsiteY2" fmla="*/ 0 h 2360247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0923" h="2289908">
                <a:moveTo>
                  <a:pt x="0" y="2289908"/>
                </a:moveTo>
                <a:cubicBezTo>
                  <a:pt x="703384" y="2127087"/>
                  <a:pt x="1101969" y="1901743"/>
                  <a:pt x="1547446" y="1508369"/>
                </a:cubicBezTo>
                <a:cubicBezTo>
                  <a:pt x="1992923" y="1114995"/>
                  <a:pt x="2172677" y="746370"/>
                  <a:pt x="250092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0CD1617-A5BB-4186-936D-F9602486BDE7}"/>
              </a:ext>
            </a:extLst>
          </p:cNvPr>
          <p:cNvSpPr txBox="1"/>
          <p:nvPr/>
        </p:nvSpPr>
        <p:spPr>
          <a:xfrm>
            <a:off x="7774980" y="5001444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定格揚程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8E12D43-57F5-41FC-9537-2D5B36C58169}"/>
              </a:ext>
            </a:extLst>
          </p:cNvPr>
          <p:cNvSpPr txBox="1"/>
          <p:nvPr/>
        </p:nvSpPr>
        <p:spPr>
          <a:xfrm>
            <a:off x="8353313" y="6382951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67A4F7A-1F2E-4609-9C93-BB6FD94C19C4}"/>
              </a:ext>
            </a:extLst>
          </p:cNvPr>
          <p:cNvSpPr txBox="1"/>
          <p:nvPr/>
        </p:nvSpPr>
        <p:spPr>
          <a:xfrm>
            <a:off x="6689971" y="2171214"/>
            <a:ext cx="5214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flowCharacteristic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quadraticFlow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V_flow_nominal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0.25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},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  <a:endParaRPr kumimoji="1" lang="en-US" altLang="ja-JP" sz="4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14E10E8-6395-4640-A76F-A8AD2409ABC5}"/>
              </a:ext>
            </a:extLst>
          </p:cNvPr>
          <p:cNvSpPr txBox="1"/>
          <p:nvPr/>
        </p:nvSpPr>
        <p:spPr>
          <a:xfrm>
            <a:off x="2589829" y="5584916"/>
            <a:ext cx="210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</a:t>
            </a:r>
            <a:r>
              <a:rPr kumimoji="1" lang="ja-JP" altLang="en-US" sz="1000" dirty="0"/>
              <a:t>機械回転数</a:t>
            </a:r>
            <a:endParaRPr kumimoji="1" lang="en-US" altLang="ja-JP" sz="1000" dirty="0"/>
          </a:p>
          <a:p>
            <a:r>
              <a:rPr lang="ja-JP" altLang="en-US" sz="1000" dirty="0"/>
              <a:t>として算出</a:t>
            </a:r>
            <a:r>
              <a:rPr lang="en-US" altLang="ja-JP" sz="1000" dirty="0"/>
              <a:t>(</a:t>
            </a:r>
            <a:r>
              <a:rPr lang="ja-JP" altLang="en-US" sz="1000" dirty="0"/>
              <a:t>スケール</a:t>
            </a:r>
            <a:r>
              <a:rPr lang="en-US" altLang="ja-JP" sz="1000" dirty="0"/>
              <a:t>)</a:t>
            </a:r>
            <a:r>
              <a:rPr lang="ja-JP" altLang="en-US" sz="1000" dirty="0"/>
              <a:t>される。</a:t>
            </a:r>
            <a:endParaRPr kumimoji="1" lang="ja-JP" altLang="en-US" sz="10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79783AF-66AE-4CA4-B1A8-C7FFCAC068B6}"/>
              </a:ext>
            </a:extLst>
          </p:cNvPr>
          <p:cNvSpPr txBox="1"/>
          <p:nvPr/>
        </p:nvSpPr>
        <p:spPr>
          <a:xfrm>
            <a:off x="8879077" y="5495398"/>
            <a:ext cx="21327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=k*(</a:t>
            </a:r>
            <a:r>
              <a:rPr kumimoji="1" lang="ja-JP" altLang="en-US" sz="1000" dirty="0"/>
              <a:t>機械回転数</a:t>
            </a:r>
            <a:r>
              <a:rPr kumimoji="1" lang="en-US" altLang="ja-JP" sz="1000" dirty="0"/>
              <a:t>)^2</a:t>
            </a:r>
          </a:p>
          <a:p>
            <a:r>
              <a:rPr lang="ja-JP" altLang="en-US" sz="1000" dirty="0"/>
              <a:t>として算出（スケール）される。</a:t>
            </a:r>
            <a:endParaRPr kumimoji="1" lang="ja-JP" altLang="en-US" sz="10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5057B90-58B1-4059-832A-346A02E51778}"/>
              </a:ext>
            </a:extLst>
          </p:cNvPr>
          <p:cNvSpPr txBox="1"/>
          <p:nvPr/>
        </p:nvSpPr>
        <p:spPr>
          <a:xfrm>
            <a:off x="108187" y="3638545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非定格点の体積流量、揚程の算出</a:t>
            </a:r>
            <a:endParaRPr kumimoji="1" lang="ja-JP" altLang="en-US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A53AE1C-74B6-4D1D-89EE-741254B8B901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体積流量、揚程の特性の与え方</a:t>
            </a:r>
            <a:endParaRPr kumimoji="1" lang="ja-JP" altLang="en-US" sz="1100" dirty="0"/>
          </a:p>
        </p:txBody>
      </p:sp>
      <p:sp>
        <p:nvSpPr>
          <p:cNvPr id="66" name="矢印: 下 65">
            <a:extLst>
              <a:ext uri="{FF2B5EF4-FFF2-40B4-BE49-F238E27FC236}">
                <a16:creationId xmlns:a16="http://schemas.microsoft.com/office/drawing/2014/main" id="{0DF60CA1-19F0-4902-84F1-FC39D7AB32F2}"/>
              </a:ext>
            </a:extLst>
          </p:cNvPr>
          <p:cNvSpPr/>
          <p:nvPr/>
        </p:nvSpPr>
        <p:spPr>
          <a:xfrm>
            <a:off x="7272210" y="1227584"/>
            <a:ext cx="375139" cy="43366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E16389E-F8B3-4A99-AA3E-7F0D4F1F5A0C}"/>
              </a:ext>
            </a:extLst>
          </p:cNvPr>
          <p:cNvSpPr txBox="1"/>
          <p:nvPr/>
        </p:nvSpPr>
        <p:spPr>
          <a:xfrm>
            <a:off x="6748587" y="1733254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</a:t>
            </a:r>
            <a:r>
              <a:rPr kumimoji="1" lang="en-US" altLang="ja-JP" sz="1000" dirty="0"/>
              <a:t>MSL</a:t>
            </a:r>
            <a:r>
              <a:rPr kumimoji="1" lang="ja-JP" altLang="en-US" sz="1000" dirty="0"/>
              <a:t>収録の２次カーブ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を用いることを設定すると共に、２次カーブを成す３点の値を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として与える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595729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2D238D-7E41-4E88-AB6F-4B073EBF7952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断熱効率特性の与え方</a:t>
            </a:r>
            <a:endParaRPr kumimoji="1" lang="ja-JP" altLang="en-US" sz="11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5B7FDDB-A62D-482A-A753-DB7A8BB554AF}"/>
              </a:ext>
            </a:extLst>
          </p:cNvPr>
          <p:cNvCxnSpPr/>
          <p:nvPr/>
        </p:nvCxnSpPr>
        <p:spPr>
          <a:xfrm>
            <a:off x="1141046" y="2860429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83CF42E-C95B-4773-A838-C83DA61E66F2}"/>
              </a:ext>
            </a:extLst>
          </p:cNvPr>
          <p:cNvCxnSpPr>
            <a:cxnSpLocks/>
          </p:cNvCxnSpPr>
          <p:nvPr/>
        </p:nvCxnSpPr>
        <p:spPr>
          <a:xfrm flipV="1">
            <a:off x="1293446" y="492367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E85E35-DDCF-4DEE-A280-6FE09635CE06}"/>
              </a:ext>
            </a:extLst>
          </p:cNvPr>
          <p:cNvSpPr txBox="1"/>
          <p:nvPr/>
        </p:nvSpPr>
        <p:spPr>
          <a:xfrm>
            <a:off x="2836985" y="2909329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90B600-93C2-41B4-84DC-82E0948269B8}"/>
              </a:ext>
            </a:extLst>
          </p:cNvPr>
          <p:cNvSpPr txBox="1"/>
          <p:nvPr/>
        </p:nvSpPr>
        <p:spPr>
          <a:xfrm>
            <a:off x="668211" y="685854"/>
            <a:ext cx="106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断熱効率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</a:t>
            </a:r>
            <a:r>
              <a:rPr kumimoji="1" lang="en-US" altLang="ja-JP" sz="1000" dirty="0" err="1"/>
              <a:t>nond</a:t>
            </a:r>
            <a:r>
              <a:rPr kumimoji="1" lang="en-US" altLang="ja-JP" sz="1000" dirty="0"/>
              <a:t>]</a:t>
            </a:r>
            <a:endParaRPr kumimoji="1" lang="ja-JP" altLang="en-US" sz="1000" dirty="0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2FBA24C-27A5-4289-A1CA-F86E98FA71A0}"/>
              </a:ext>
            </a:extLst>
          </p:cNvPr>
          <p:cNvSpPr/>
          <p:nvPr/>
        </p:nvSpPr>
        <p:spPr>
          <a:xfrm>
            <a:off x="1656862" y="1018590"/>
            <a:ext cx="2055446" cy="759105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  <a:gd name="connsiteX0" fmla="*/ 0 w 2211754"/>
              <a:gd name="connsiteY0" fmla="*/ 984987 h 1196002"/>
              <a:gd name="connsiteX1" fmla="*/ 1297354 w 2211754"/>
              <a:gd name="connsiteY1" fmla="*/ 39325 h 1196002"/>
              <a:gd name="connsiteX2" fmla="*/ 2211754 w 2211754"/>
              <a:gd name="connsiteY2" fmla="*/ 1196002 h 1196002"/>
              <a:gd name="connsiteX0" fmla="*/ 0 w 2211754"/>
              <a:gd name="connsiteY0" fmla="*/ 1003715 h 1214730"/>
              <a:gd name="connsiteX1" fmla="*/ 1297354 w 2211754"/>
              <a:gd name="connsiteY1" fmla="*/ 58053 h 1214730"/>
              <a:gd name="connsiteX2" fmla="*/ 2211754 w 2211754"/>
              <a:gd name="connsiteY2" fmla="*/ 1214730 h 1214730"/>
              <a:gd name="connsiteX0" fmla="*/ 0 w 2211754"/>
              <a:gd name="connsiteY0" fmla="*/ 1144831 h 1355846"/>
              <a:gd name="connsiteX1" fmla="*/ 1289538 w 2211754"/>
              <a:gd name="connsiteY1" fmla="*/ 50676 h 1355846"/>
              <a:gd name="connsiteX2" fmla="*/ 2211754 w 2211754"/>
              <a:gd name="connsiteY2" fmla="*/ 1355846 h 1355846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5446" h="1111407">
                <a:moveTo>
                  <a:pt x="0" y="1111407"/>
                </a:moveTo>
                <a:cubicBezTo>
                  <a:pt x="221436" y="671791"/>
                  <a:pt x="880534" y="-127333"/>
                  <a:pt x="1289538" y="17252"/>
                </a:cubicBezTo>
                <a:cubicBezTo>
                  <a:pt x="1604759" y="114944"/>
                  <a:pt x="1826194" y="398252"/>
                  <a:pt x="2055446" y="9394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59884D3-E100-44E7-98F6-003E14DC5F43}"/>
              </a:ext>
            </a:extLst>
          </p:cNvPr>
          <p:cNvCxnSpPr>
            <a:cxnSpLocks/>
            <a:stCxn id="11" idx="1"/>
            <a:endCxn id="8" idx="1"/>
          </p:cNvCxnSpPr>
          <p:nvPr/>
        </p:nvCxnSpPr>
        <p:spPr>
          <a:xfrm flipH="1">
            <a:off x="2946400" y="789185"/>
            <a:ext cx="1445848" cy="241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2741D3D-AA2E-408B-BEE1-833C84D34BEE}"/>
              </a:ext>
            </a:extLst>
          </p:cNvPr>
          <p:cNvSpPr txBox="1"/>
          <p:nvPr/>
        </p:nvSpPr>
        <p:spPr>
          <a:xfrm>
            <a:off x="4392248" y="281353"/>
            <a:ext cx="2370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定格回転数における効率カーブを与える。</a:t>
            </a:r>
            <a:endParaRPr kumimoji="1" lang="en-US" altLang="ja-JP" sz="1000" dirty="0"/>
          </a:p>
          <a:p>
            <a:r>
              <a:rPr kumimoji="1" lang="en-US" altLang="ja-JP" sz="1000" dirty="0"/>
              <a:t>MSL</a:t>
            </a:r>
            <a:r>
              <a:rPr kumimoji="1" lang="ja-JP" altLang="en-US" sz="1000" dirty="0"/>
              <a:t>には効率を一定とする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しか用意されていないため、カーブを与えたい場合はユーザー定義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を作成する必要が有る。</a:t>
            </a:r>
            <a:endParaRPr kumimoji="1" lang="en-US" altLang="ja-JP" sz="10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A6A23DD-D353-4A60-BD5A-D84DB47EFFDA}"/>
              </a:ext>
            </a:extLst>
          </p:cNvPr>
          <p:cNvCxnSpPr>
            <a:cxnSpLocks/>
          </p:cNvCxnSpPr>
          <p:nvPr/>
        </p:nvCxnSpPr>
        <p:spPr>
          <a:xfrm flipH="1">
            <a:off x="1656862" y="1364422"/>
            <a:ext cx="21492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7A3A5F7-36E5-4B48-AF09-016DB42BC9CB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3087082" y="1376208"/>
            <a:ext cx="855770" cy="795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02E4C8C-FFEF-46E5-BD88-B036F05FF4F5}"/>
              </a:ext>
            </a:extLst>
          </p:cNvPr>
          <p:cNvSpPr txBox="1"/>
          <p:nvPr/>
        </p:nvSpPr>
        <p:spPr>
          <a:xfrm>
            <a:off x="3942852" y="1817521"/>
            <a:ext cx="2254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pumpingSystem_ex01</a:t>
            </a:r>
            <a:r>
              <a:rPr kumimoji="1" lang="ja-JP" altLang="en-US" sz="1000" dirty="0"/>
              <a:t>では、簡略化のため、定格回転数における断熱効率を一定とするよう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設定する。</a:t>
            </a:r>
            <a:endParaRPr kumimoji="1" lang="en-US" altLang="ja-JP" sz="10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DC1B7D6-D9B5-4E04-9434-60EE7509BCBF}"/>
              </a:ext>
            </a:extLst>
          </p:cNvPr>
          <p:cNvSpPr txBox="1"/>
          <p:nvPr/>
        </p:nvSpPr>
        <p:spPr>
          <a:xfrm>
            <a:off x="1932299" y="4095782"/>
            <a:ext cx="4740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efficiencyCharacteristic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constantEfficiency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eta_nominal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0.9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kumimoji="1" lang="en-US" altLang="ja-JP" sz="100" dirty="0"/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794F6AF9-72D7-4ED1-867B-00652B3656D9}"/>
              </a:ext>
            </a:extLst>
          </p:cNvPr>
          <p:cNvSpPr/>
          <p:nvPr/>
        </p:nvSpPr>
        <p:spPr>
          <a:xfrm>
            <a:off x="5149763" y="2384573"/>
            <a:ext cx="375139" cy="116235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7A186FB-A684-4D88-8978-1334273408E3}"/>
              </a:ext>
            </a:extLst>
          </p:cNvPr>
          <p:cNvSpPr txBox="1"/>
          <p:nvPr/>
        </p:nvSpPr>
        <p:spPr>
          <a:xfrm>
            <a:off x="1835169" y="3621303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下記の記述により、特性モデルに効率固定値の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を用いることを設定すると共に、固定値として設定する効率値を与える。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455532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507FFA-AEFE-4C50-B8FE-5D35D2BD6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C95F8E-27E6-4FA4-9097-5CD1B71BC8C0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156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E8E4416-F1CB-443C-9585-680D1310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0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48BEEF-767E-45C8-A615-BB63D5F84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76"/>
          <a:stretch/>
        </p:blipFill>
        <p:spPr>
          <a:xfrm>
            <a:off x="2994302" y="1787494"/>
            <a:ext cx="6203396" cy="259824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55A3D1-88C9-46C4-9917-4384ADB54C73}"/>
              </a:ext>
            </a:extLst>
          </p:cNvPr>
          <p:cNvSpPr txBox="1"/>
          <p:nvPr/>
        </p:nvSpPr>
        <p:spPr>
          <a:xfrm>
            <a:off x="4526715" y="1951991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EC11B6-4E22-484D-AAAC-DF8E43BE717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901581" y="2235647"/>
            <a:ext cx="675764" cy="127448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6FA83A2-BD09-4555-A9DF-EC55189CAA54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804362" y="3982063"/>
            <a:ext cx="445845" cy="4399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FF685B-35D8-4007-8385-5AA3CEC86D7B}"/>
              </a:ext>
            </a:extLst>
          </p:cNvPr>
          <p:cNvSpPr txBox="1"/>
          <p:nvPr/>
        </p:nvSpPr>
        <p:spPr>
          <a:xfrm>
            <a:off x="2908929" y="4422006"/>
            <a:ext cx="1790865" cy="816305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mass flow rate with ramp in time. Increase it gradually.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temperature with fixed value. 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09AFEBC-324F-4D6C-89B9-0AE5653FC1CC}"/>
              </a:ext>
            </a:extLst>
          </p:cNvPr>
          <p:cNvSpPr txBox="1"/>
          <p:nvPr/>
        </p:nvSpPr>
        <p:spPr>
          <a:xfrm>
            <a:off x="8438897" y="4422007"/>
            <a:ext cx="1514966" cy="555156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pressure with fixed value. 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D70DFCB-03CF-468A-87B1-4F2FEDA8CC1F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830470" y="3982063"/>
            <a:ext cx="365910" cy="4399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229D8C6-6DDE-4BDE-9AB4-56DCBE00C8B4}"/>
              </a:ext>
            </a:extLst>
          </p:cNvPr>
          <p:cNvSpPr txBox="1"/>
          <p:nvPr/>
        </p:nvSpPr>
        <p:spPr>
          <a:xfrm>
            <a:off x="4982092" y="4421471"/>
            <a:ext cx="1240392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pressure.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8F47707-7ECF-4544-BA20-E4C81B229B53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5602288" y="3770742"/>
            <a:ext cx="228623" cy="6507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FED6896-D68B-4F33-AA9F-AD0CB59537DA}"/>
              </a:ext>
            </a:extLst>
          </p:cNvPr>
          <p:cNvSpPr txBox="1"/>
          <p:nvPr/>
        </p:nvSpPr>
        <p:spPr>
          <a:xfrm>
            <a:off x="6462278" y="1787494"/>
            <a:ext cx="1874117" cy="66268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Volumes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order to see the temperature and enthalpy change across the pipe.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497D03F-9EED-4CAA-AB9E-F628C6603C60}"/>
              </a:ext>
            </a:extLst>
          </p:cNvPr>
          <p:cNvSpPr txBox="1"/>
          <p:nvPr/>
        </p:nvSpPr>
        <p:spPr>
          <a:xfrm>
            <a:off x="6654299" y="4624478"/>
            <a:ext cx="1345059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temperature.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DF8918F8-1480-46B8-B337-90E45D7956CC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7326829" y="3771277"/>
            <a:ext cx="161226" cy="853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0A4F465-2C5C-43B5-AE68-4B9A6BFAC9F6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399337" y="2450178"/>
            <a:ext cx="69056" cy="3729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32FF4C8-1012-41CB-8EF3-C0D556DA3D0B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5901581" y="2450178"/>
            <a:ext cx="1497755" cy="57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36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B8F0D8-5E34-4DC1-B93E-6679D631A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77C04D-C665-45AD-879E-63BB3E2A5148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pumpingSystem_ex03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54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2D34272-BA97-4DCD-8AE9-32A0849B8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2" name="フレーム 1">
            <a:extLst>
              <a:ext uri="{FF2B5EF4-FFF2-40B4-BE49-F238E27FC236}">
                <a16:creationId xmlns:a16="http://schemas.microsoft.com/office/drawing/2014/main" id="{7AAE769D-2D13-46DB-9A20-97468D83FF43}"/>
              </a:ext>
            </a:extLst>
          </p:cNvPr>
          <p:cNvSpPr/>
          <p:nvPr/>
        </p:nvSpPr>
        <p:spPr>
          <a:xfrm>
            <a:off x="4282834" y="3128887"/>
            <a:ext cx="1406769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B99CBC56-B4EC-4BFC-9418-048B452D66F8}"/>
              </a:ext>
            </a:extLst>
          </p:cNvPr>
          <p:cNvSpPr/>
          <p:nvPr/>
        </p:nvSpPr>
        <p:spPr>
          <a:xfrm>
            <a:off x="3028465" y="1264919"/>
            <a:ext cx="1863966" cy="1071882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6">
            <a:extLst>
              <a:ext uri="{FF2B5EF4-FFF2-40B4-BE49-F238E27FC236}">
                <a16:creationId xmlns:a16="http://schemas.microsoft.com/office/drawing/2014/main" id="{587FFB17-BA93-4C1F-B752-CD5C54FE043A}"/>
              </a:ext>
            </a:extLst>
          </p:cNvPr>
          <p:cNvSpPr/>
          <p:nvPr/>
        </p:nvSpPr>
        <p:spPr>
          <a:xfrm>
            <a:off x="8158337" y="3128887"/>
            <a:ext cx="1056926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494B0F-F052-471F-AD2A-BC69B2B098AB}"/>
              </a:ext>
            </a:extLst>
          </p:cNvPr>
          <p:cNvSpPr txBox="1"/>
          <p:nvPr/>
        </p:nvSpPr>
        <p:spPr>
          <a:xfrm>
            <a:off x="3169139" y="4253527"/>
            <a:ext cx="1723291" cy="474782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“Prescribed pump” is replaced with “pump”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83B898-15CD-4923-9CE9-7C28D4E97811}"/>
              </a:ext>
            </a:extLst>
          </p:cNvPr>
          <p:cNvSpPr txBox="1"/>
          <p:nvPr/>
        </p:nvSpPr>
        <p:spPr>
          <a:xfrm>
            <a:off x="7825154" y="4272774"/>
            <a:ext cx="1723291" cy="522260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valve for flow control is added. The valve type is the simplest one.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D4A47B-D808-4264-8062-E43705237A7D}"/>
              </a:ext>
            </a:extLst>
          </p:cNvPr>
          <p:cNvSpPr txBox="1"/>
          <p:nvPr/>
        </p:nvSpPr>
        <p:spPr>
          <a:xfrm>
            <a:off x="4892430" y="999195"/>
            <a:ext cx="1723291" cy="634219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components so as to provide mechanical rotational speed (in [rpm]) to flange connector are added.</a:t>
            </a:r>
          </a:p>
        </p:txBody>
      </p:sp>
    </p:spTree>
    <p:extLst>
      <p:ext uri="{BB962C8B-B14F-4D97-AF65-F5344CB8AC3E}">
        <p14:creationId xmlns:p14="http://schemas.microsoft.com/office/powerpoint/2010/main" val="3694756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8AC4DBC-FEA5-4253-BDF8-CD3A43397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69" y="625231"/>
            <a:ext cx="7200000" cy="5475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8048CC4-757D-4FD8-90FB-4A303419B072}"/>
              </a:ext>
            </a:extLst>
          </p:cNvPr>
          <p:cNvSpPr txBox="1"/>
          <p:nvPr/>
        </p:nvSpPr>
        <p:spPr>
          <a:xfrm>
            <a:off x="2877340" y="19109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0BD18DC-893E-42DB-9157-2C98754E3C91}"/>
              </a:ext>
            </a:extLst>
          </p:cNvPr>
          <p:cNvCxnSpPr>
            <a:cxnSpLocks/>
          </p:cNvCxnSpPr>
          <p:nvPr/>
        </p:nvCxnSpPr>
        <p:spPr>
          <a:xfrm>
            <a:off x="3858247" y="23180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573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847578C-9FF8-4BCC-8983-8A82A7342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4857F9-A400-47F5-B77E-3BA728FB5ED5}"/>
              </a:ext>
            </a:extLst>
          </p:cNvPr>
          <p:cNvSpPr txBox="1"/>
          <p:nvPr/>
        </p:nvSpPr>
        <p:spPr>
          <a:xfrm>
            <a:off x="5769032" y="1192860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opening of linear valve.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21A708C-9005-4C26-BFC1-140520D85C8C}"/>
              </a:ext>
            </a:extLst>
          </p:cNvPr>
          <p:cNvCxnSpPr>
            <a:cxnSpLocks/>
          </p:cNvCxnSpPr>
          <p:nvPr/>
        </p:nvCxnSpPr>
        <p:spPr>
          <a:xfrm flipH="1">
            <a:off x="5775569" y="1599945"/>
            <a:ext cx="974370" cy="79156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802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103C8E6-D436-4C3A-862B-EEC76A149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101" y="593970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434070-10CF-4EB5-A8B7-5B948DFB514F}"/>
              </a:ext>
            </a:extLst>
          </p:cNvPr>
          <p:cNvSpPr txBox="1"/>
          <p:nvPr/>
        </p:nvSpPr>
        <p:spPr>
          <a:xfrm>
            <a:off x="4646090" y="3646151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5723E37-C7F7-43B9-9266-D8BAE9554E06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306277" y="29885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26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3D12387-51E1-468F-836C-3EDAC92AD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5EB216-2B5B-404D-AF7F-AE646619A01B}"/>
              </a:ext>
            </a:extLst>
          </p:cNvPr>
          <p:cNvSpPr txBox="1"/>
          <p:nvPr/>
        </p:nvSpPr>
        <p:spPr>
          <a:xfrm>
            <a:off x="5232244" y="3310089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350D9C6-8D07-4514-A727-BC97D51E7E6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892431" y="2652483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380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77F9E76-8D14-4400-8127-224C989C6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29" y="257898"/>
            <a:ext cx="7200000" cy="547692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6478EF-E6B9-43E1-916A-E92E496F0FE7}"/>
              </a:ext>
            </a:extLst>
          </p:cNvPr>
          <p:cNvSpPr txBox="1"/>
          <p:nvPr/>
        </p:nvSpPr>
        <p:spPr>
          <a:xfrm>
            <a:off x="4302213" y="3528920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93AEA7D-0735-4063-B79B-AABBB6C873E2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3962401" y="2871314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70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FEC225B-D95B-4BD3-B618-A4A7C9760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C40D3A-C90A-48F8-8962-AD2B717519AD}"/>
              </a:ext>
            </a:extLst>
          </p:cNvPr>
          <p:cNvSpPr txBox="1"/>
          <p:nvPr/>
        </p:nvSpPr>
        <p:spPr>
          <a:xfrm>
            <a:off x="4639920" y="2766646"/>
            <a:ext cx="1958606" cy="4220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Mechanical power consumed by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A268C59-5425-46C6-AB0E-EA2FBCACFE9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860800" y="2704123"/>
            <a:ext cx="779120" cy="2735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888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CE32BB3-972B-4D18-903F-AB04194B0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24" y="693957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D7B87F-DCE7-40DB-BE70-3F611A96261F}"/>
              </a:ext>
            </a:extLst>
          </p:cNvPr>
          <p:cNvSpPr txBox="1"/>
          <p:nvPr/>
        </p:nvSpPr>
        <p:spPr>
          <a:xfrm>
            <a:off x="5116697" y="3217985"/>
            <a:ext cx="1635795" cy="3614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Torque into flange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6A64740-FBFD-47B9-9610-84430D87ED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337577" y="3155462"/>
            <a:ext cx="779120" cy="2432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239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F84F74-B298-4D96-B9FC-C6FF7672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19AFEB-E0F4-427B-87D1-A4EE914A3DFC}"/>
              </a:ext>
            </a:extLst>
          </p:cNvPr>
          <p:cNvSpPr txBox="1"/>
          <p:nvPr/>
        </p:nvSpPr>
        <p:spPr>
          <a:xfrm>
            <a:off x="5927813" y="3950951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80EDF00-37EF-47E2-B50A-2B443678B1D8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8000" y="32933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E7ADF1-491A-4CC5-9C66-AD8AE018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3537"/>
            <a:ext cx="9144960" cy="55909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501286-898F-4E02-9EFB-55B42AC864C6}"/>
              </a:ext>
            </a:extLst>
          </p:cNvPr>
          <p:cNvSpPr txBox="1"/>
          <p:nvPr/>
        </p:nvSpPr>
        <p:spPr>
          <a:xfrm>
            <a:off x="4229401" y="2450178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flowing through pipe.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498A4A1-DA3A-4C86-B56A-EDB4A5C7F2B6}"/>
              </a:ext>
            </a:extLst>
          </p:cNvPr>
          <p:cNvCxnSpPr>
            <a:cxnSpLocks/>
          </p:cNvCxnSpPr>
          <p:nvPr/>
        </p:nvCxnSpPr>
        <p:spPr>
          <a:xfrm>
            <a:off x="5210308" y="2857263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141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87AFC4-E869-46C3-AEFD-D14EF0435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09" y="468924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7F60750-3B49-4F0E-857A-8ADC63AD950B}"/>
              </a:ext>
            </a:extLst>
          </p:cNvPr>
          <p:cNvSpPr txBox="1"/>
          <p:nvPr/>
        </p:nvSpPr>
        <p:spPr>
          <a:xfrm>
            <a:off x="6894311" y="4927875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pressure difference of valve vs. mass flow rate via valve.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D459D5E-8256-446E-99A1-E26C4A393E9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554498" y="4270269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42D3F0D-FFA5-488B-921D-05DBA196B2D4}"/>
              </a:ext>
            </a:extLst>
          </p:cNvPr>
          <p:cNvCxnSpPr/>
          <p:nvPr/>
        </p:nvCxnSpPr>
        <p:spPr>
          <a:xfrm flipV="1">
            <a:off x="4262182" y="4066982"/>
            <a:ext cx="1785270" cy="6817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FBCB7C6-F0DF-4D82-89E9-191279627F0B}"/>
              </a:ext>
            </a:extLst>
          </p:cNvPr>
          <p:cNvSpPr txBox="1"/>
          <p:nvPr/>
        </p:nvSpPr>
        <p:spPr>
          <a:xfrm>
            <a:off x="3196211" y="4066982"/>
            <a:ext cx="1958606" cy="2313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Increase in pump rotation speed.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D9598A7-AFA4-4777-B232-F2EF2222C901}"/>
              </a:ext>
            </a:extLst>
          </p:cNvPr>
          <p:cNvCxnSpPr>
            <a:cxnSpLocks/>
          </p:cNvCxnSpPr>
          <p:nvPr/>
        </p:nvCxnSpPr>
        <p:spPr>
          <a:xfrm flipH="1" flipV="1">
            <a:off x="6857500" y="1969073"/>
            <a:ext cx="915400" cy="866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65E9BFD-A7C2-4261-BF27-43366943461C}"/>
              </a:ext>
            </a:extLst>
          </p:cNvPr>
          <p:cNvSpPr txBox="1"/>
          <p:nvPr/>
        </p:nvSpPr>
        <p:spPr>
          <a:xfrm>
            <a:off x="5772303" y="2474820"/>
            <a:ext cx="1471531" cy="2313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Close of valve (from 1 to 0.5).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97E26E6-595D-4022-9988-FF5BD7944550}"/>
              </a:ext>
            </a:extLst>
          </p:cNvPr>
          <p:cNvCxnSpPr>
            <a:cxnSpLocks/>
          </p:cNvCxnSpPr>
          <p:nvPr/>
        </p:nvCxnSpPr>
        <p:spPr>
          <a:xfrm flipH="1">
            <a:off x="4092704" y="1811875"/>
            <a:ext cx="1132845" cy="462851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9BAC9CF-F5FA-4B76-82D9-5F8E3A05CBCF}"/>
              </a:ext>
            </a:extLst>
          </p:cNvPr>
          <p:cNvCxnSpPr>
            <a:cxnSpLocks/>
          </p:cNvCxnSpPr>
          <p:nvPr/>
        </p:nvCxnSpPr>
        <p:spPr>
          <a:xfrm flipH="1">
            <a:off x="2987391" y="928749"/>
            <a:ext cx="5084817" cy="1877358"/>
          </a:xfrm>
          <a:prstGeom prst="line">
            <a:avLst/>
          </a:prstGeom>
          <a:ln w="127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0EDFA1E-951F-4FA1-B0FB-40CDF9A3C747}"/>
              </a:ext>
            </a:extLst>
          </p:cNvPr>
          <p:cNvCxnSpPr>
            <a:cxnSpLocks/>
          </p:cNvCxnSpPr>
          <p:nvPr/>
        </p:nvCxnSpPr>
        <p:spPr>
          <a:xfrm flipV="1">
            <a:off x="6679540" y="864284"/>
            <a:ext cx="963902" cy="37993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F475437-0345-47CF-9FE1-D668F99663DA}"/>
              </a:ext>
            </a:extLst>
          </p:cNvPr>
          <p:cNvSpPr txBox="1"/>
          <p:nvPr/>
        </p:nvSpPr>
        <p:spPr>
          <a:xfrm>
            <a:off x="3196211" y="1811875"/>
            <a:ext cx="1388082" cy="2103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If pump speed is reduced.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7B7729C-DFC0-468F-B40B-DA09B43124FD}"/>
              </a:ext>
            </a:extLst>
          </p:cNvPr>
          <p:cNvSpPr txBox="1"/>
          <p:nvPr/>
        </p:nvSpPr>
        <p:spPr>
          <a:xfrm>
            <a:off x="5814027" y="746617"/>
            <a:ext cx="1388082" cy="2103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If pump speed is increased.</a:t>
            </a: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6F1645D5-F783-41D9-9B24-5B11691851B9}"/>
              </a:ext>
            </a:extLst>
          </p:cNvPr>
          <p:cNvSpPr/>
          <p:nvPr/>
        </p:nvSpPr>
        <p:spPr>
          <a:xfrm>
            <a:off x="6554498" y="1410481"/>
            <a:ext cx="117873" cy="1179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936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861CB12-90A6-42DE-A22D-8963E3B6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ADC03F-BFEC-4049-9726-538FCD7B5E67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820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848B27E-D4AC-4CD0-81CF-025BAB9F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359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40256F8-9584-41E5-ACD5-AA57ECDB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C8D612-4C8F-40D2-9EE2-D80AEAE98A25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96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38963D9-2164-4F16-88FB-56F16AFC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08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D6CE722-C573-4FE2-BDCD-C28F1EC58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762" y="1086143"/>
            <a:ext cx="7190476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784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7325553-19A4-4F67-9152-23ED4D845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77" y="804789"/>
            <a:ext cx="7190476" cy="468571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EA811A-EC3C-4F7E-8505-706D50386E60}"/>
              </a:ext>
            </a:extLst>
          </p:cNvPr>
          <p:cNvSpPr txBox="1"/>
          <p:nvPr/>
        </p:nvSpPr>
        <p:spPr>
          <a:xfrm>
            <a:off x="5242036" y="5369672"/>
            <a:ext cx="1914966" cy="26920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Flow path consists of 2 pipes.</a:t>
            </a:r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F660848D-3004-44FA-AEF5-517D351277A0}"/>
              </a:ext>
            </a:extLst>
          </p:cNvPr>
          <p:cNvSpPr/>
          <p:nvPr/>
        </p:nvSpPr>
        <p:spPr>
          <a:xfrm rot="5400000">
            <a:off x="6031488" y="2886978"/>
            <a:ext cx="336062" cy="4534548"/>
          </a:xfrm>
          <a:prstGeom prst="rightBrace">
            <a:avLst>
              <a:gd name="adj1" fmla="val 246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5339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7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A75D7AA-96F3-4615-8E9B-833C76A57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4903"/>
            <a:ext cx="9144960" cy="55881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272D81-0524-4955-82BA-9C1FAE82483B}"/>
              </a:ext>
            </a:extLst>
          </p:cNvPr>
          <p:cNvSpPr txBox="1"/>
          <p:nvPr/>
        </p:nvSpPr>
        <p:spPr>
          <a:xfrm>
            <a:off x="3958336" y="1459354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pressure of pipe inlet.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increases as mass flow rate increases.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4C10585-2781-4F39-81FA-49A33D3B45E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3"/>
            <a:ext cx="1421910" cy="9812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28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FC7A368F-B650-4DA9-9EB9-05A31AE7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6270"/>
            <a:ext cx="9144960" cy="558546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BB6D29-7C59-4C51-A456-01E4BE266708}"/>
              </a:ext>
            </a:extLst>
          </p:cNvPr>
          <p:cNvSpPr txBox="1"/>
          <p:nvPr/>
        </p:nvSpPr>
        <p:spPr>
          <a:xfrm>
            <a:off x="3958336" y="1612969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inlet.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41E7492-9478-45FA-BCD0-F271DFF8C39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1"/>
            <a:ext cx="1421910" cy="98120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3E1648-9B04-482C-96F0-D2870F16A483}"/>
              </a:ext>
            </a:extLst>
          </p:cNvPr>
          <p:cNvSpPr txBox="1"/>
          <p:nvPr/>
        </p:nvSpPr>
        <p:spPr>
          <a:xfrm>
            <a:off x="6446917" y="3602299"/>
            <a:ext cx="1958606" cy="7911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same value as inlet owe to enthalpy conservation.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“delay” occurs due to volume effect (storage of mass and energy).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125ACFD-0D07-4D42-9897-0C9A81B90E4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638939" y="2903346"/>
            <a:ext cx="787281" cy="69895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3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12459B3-3250-4AC0-9A5C-E05E5F089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838259"/>
            <a:ext cx="9144960" cy="564233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101B69-D42A-4760-A756-E8CB621B88A5}"/>
              </a:ext>
            </a:extLst>
          </p:cNvPr>
          <p:cNvSpPr txBox="1"/>
          <p:nvPr/>
        </p:nvSpPr>
        <p:spPr>
          <a:xfrm>
            <a:off x="2376090" y="4981107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Temperature at inlet.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1A664FC-55CD-465F-9A25-C74A1C6BCDB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355393" y="5290279"/>
            <a:ext cx="180498" cy="539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99C6A1-6E82-40BE-815E-29574CB069EB}"/>
              </a:ext>
            </a:extLst>
          </p:cNvPr>
          <p:cNvSpPr txBox="1"/>
          <p:nvPr/>
        </p:nvSpPr>
        <p:spPr>
          <a:xfrm>
            <a:off x="6589013" y="4387679"/>
            <a:ext cx="3022397" cy="9581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Temperature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It is slightly greater than that of inlet. The energy lost as pressure drop is converted to temperature. Notice flow enthalpy conserves because the energy lost does not go anywhere.</a:t>
            </a:r>
          </a:p>
          <a:p>
            <a:r>
              <a:rPr lang="ja-JP" altLang="en-US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-. Temperature rise occurs only in incompressible fluid (liquid)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The temperature difference increases as pressure drop increases.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F7E7DEF-1ED6-48EA-8167-8B78F58B465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187266" y="4783240"/>
            <a:ext cx="1401747" cy="8352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22838DD-4D27-4627-B934-044CD945820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001433" y="3992120"/>
            <a:ext cx="587580" cy="8746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0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D3325F5-F4C4-4B5F-9E64-423C10E2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B1F0B5-68C3-450F-8CFE-1A08DC3E4321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59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97FE4A2-CECE-4678-9D50-C0D4D68EF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2603BE-C6ED-49A0-9F6B-69D6FCCE22D3}"/>
              </a:ext>
            </a:extLst>
          </p:cNvPr>
          <p:cNvSpPr txBox="1"/>
          <p:nvPr/>
        </p:nvSpPr>
        <p:spPr>
          <a:xfrm>
            <a:off x="6861907" y="988297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79E121F-F0CC-4F90-98F0-169835AA565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549340" y="1555610"/>
            <a:ext cx="187891" cy="8593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AA0FFC-04E5-4EAC-9A25-E150537C5562}"/>
              </a:ext>
            </a:extLst>
          </p:cNvPr>
          <p:cNvSpPr txBox="1"/>
          <p:nvPr/>
        </p:nvSpPr>
        <p:spPr>
          <a:xfrm>
            <a:off x="6033798" y="5018733"/>
            <a:ext cx="1374866" cy="40123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Measure fluid power of pump.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500157-EF71-48A7-8469-97D78802371A}"/>
              </a:ext>
            </a:extLst>
          </p:cNvPr>
          <p:cNvSpPr txBox="1"/>
          <p:nvPr/>
        </p:nvSpPr>
        <p:spPr>
          <a:xfrm>
            <a:off x="6033798" y="5799016"/>
            <a:ext cx="1374866" cy="6174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Figure out mechanical power supplied to pump.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= (fluid power) / eff.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6BF62F1-8DDC-4421-BF53-C1DC87F7D5D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330092" y="5219351"/>
            <a:ext cx="703706" cy="1380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C8563B2-B9B1-4ED6-9473-819DEA91980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197231" y="6107724"/>
            <a:ext cx="836567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5FC3F84-DD89-40C6-98E7-A31B1E002E04}"/>
              </a:ext>
            </a:extLst>
          </p:cNvPr>
          <p:cNvSpPr txBox="1"/>
          <p:nvPr/>
        </p:nvSpPr>
        <p:spPr>
          <a:xfrm>
            <a:off x="4841630" y="1070708"/>
            <a:ext cx="1582616" cy="68774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Centrifugal pump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Constant efficiency.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Mechanical interface is rotational speed signal.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1414CA1-4114-4107-8A9E-08DFB5D574D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841632" y="1758457"/>
            <a:ext cx="791306" cy="8196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84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51B9725-43FF-498D-9691-DC981022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691" y="773724"/>
            <a:ext cx="7200000" cy="547035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0FD1A6-C84B-4F78-B17B-70C4A2EC5A02}"/>
              </a:ext>
            </a:extLst>
          </p:cNvPr>
          <p:cNvSpPr txBox="1"/>
          <p:nvPr/>
        </p:nvSpPr>
        <p:spPr>
          <a:xfrm>
            <a:off x="3526017" y="22157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8384F1C-3373-4685-B928-3D6F7902F320}"/>
              </a:ext>
            </a:extLst>
          </p:cNvPr>
          <p:cNvCxnSpPr>
            <a:cxnSpLocks/>
          </p:cNvCxnSpPr>
          <p:nvPr/>
        </p:nvCxnSpPr>
        <p:spPr>
          <a:xfrm>
            <a:off x="4506924" y="26228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99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944</Words>
  <Application>Microsoft Office PowerPoint</Application>
  <PresentationFormat>ワイド画面</PresentationFormat>
  <Paragraphs>117</Paragraphs>
  <Slides>37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44" baseType="lpstr">
      <vt:lpstr>ＭＳ Ｐゴシック</vt:lpstr>
      <vt:lpstr>游ゴシック</vt:lpstr>
      <vt:lpstr>游ゴシック Light</vt:lpstr>
      <vt:lpstr>Arial</vt:lpstr>
      <vt:lpstr>Courier New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107</cp:revision>
  <dcterms:created xsi:type="dcterms:W3CDTF">2020-10-03T07:24:53Z</dcterms:created>
  <dcterms:modified xsi:type="dcterms:W3CDTF">2020-11-01T01:10:02Z</dcterms:modified>
</cp:coreProperties>
</file>