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314" r:id="rId5"/>
    <p:sldId id="333" r:id="rId6"/>
    <p:sldId id="320" r:id="rId7"/>
    <p:sldId id="328" r:id="rId8"/>
    <p:sldId id="334" r:id="rId9"/>
    <p:sldId id="338" r:id="rId10"/>
    <p:sldId id="344" r:id="rId11"/>
    <p:sldId id="347" r:id="rId12"/>
    <p:sldId id="345" r:id="rId13"/>
    <p:sldId id="346" r:id="rId14"/>
    <p:sldId id="349" r:id="rId15"/>
    <p:sldId id="335" r:id="rId16"/>
    <p:sldId id="341" r:id="rId17"/>
    <p:sldId id="339" r:id="rId18"/>
    <p:sldId id="332" r:id="rId19"/>
    <p:sldId id="329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39AAA3F-8534-4B0D-978F-6B5F804D8528}">
          <p14:sldIdLst>
            <p14:sldId id="314"/>
            <p14:sldId id="333"/>
            <p14:sldId id="320"/>
            <p14:sldId id="328"/>
            <p14:sldId id="334"/>
            <p14:sldId id="338"/>
            <p14:sldId id="344"/>
            <p14:sldId id="347"/>
            <p14:sldId id="345"/>
            <p14:sldId id="346"/>
            <p14:sldId id="349"/>
            <p14:sldId id="335"/>
            <p14:sldId id="341"/>
            <p14:sldId id="339"/>
            <p14:sldId id="332"/>
            <p14:sldId id="329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23685-4D78-E546-C0DA-A27FC8BCF0CC}" v="470" dt="2024-04-18T19:15:17.359"/>
    <p1510:client id="{5038B144-5811-C55D-21DB-971714731AB2}" v="295" dt="2024-04-18T18:54:53.007"/>
    <p1510:client id="{A9D7D06B-64A4-8359-8590-30C73AAA41CF}" v="12" dt="2024-04-18T19:09:08.896"/>
    <p1510:client id="{FC79282F-0DD1-44F3-A5AE-A83574E1281D}" v="701" dt="2024-04-18T18:52:08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Add names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Usage: Scala, with its functional programming capabilities, is used for application development. Spark, built on Scala, excels in processing large datasets in real-time.</a:t>
            </a:r>
          </a:p>
          <a:p>
            <a:r>
              <a:rPr lang="en-US"/>
              <a:t>Usage: </a:t>
            </a:r>
            <a:r>
              <a:rPr lang="en-US" err="1"/>
              <a:t>MLlib</a:t>
            </a:r>
            <a:r>
              <a:rPr lang="en-US"/>
              <a:t> is used to develop machine learning models that form the backbone of the recommendation engine.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467" y="335281"/>
            <a:ext cx="5674360" cy="320040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Real-Time Stock Tracking Application with Akka– TEAM 3 scala warriors</a:t>
            </a:r>
            <a:endParaRPr lang="en-US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A0E19DAD-1D86-E804-29C5-BF330BC7604A}"/>
              </a:ext>
            </a:extLst>
          </p:cNvPr>
          <p:cNvSpPr txBox="1">
            <a:spLocks/>
          </p:cNvSpPr>
          <p:nvPr/>
        </p:nvSpPr>
        <p:spPr>
          <a:xfrm>
            <a:off x="6091514" y="4172989"/>
            <a:ext cx="5057103" cy="2519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ANKUR VARMA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KHURSHEED KHAN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KAVISH DAFTRI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D532-8549-0BBD-6DF6-955EFF7E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7ADD-656B-E903-5F19-430D0EE262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Aggregates the indicators for the stocks into a HashMap</a:t>
            </a:r>
          </a:p>
          <a:p>
            <a:r>
              <a:rPr lang="en-US"/>
              <a:t>Sends the aggregated indicators to the recommender periodically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77B50-CDC0-BB21-3F09-1EF066ABC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8E2F-12EC-7D4B-4DBD-84219E53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ReCommender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17AD-987D-2D96-FCB6-01BB5397E5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It evaluates whether a stock meets a number of predefined criteria for buying and selling.</a:t>
            </a:r>
          </a:p>
          <a:p>
            <a:r>
              <a:rPr lang="en-US"/>
              <a:t>It produces to lists: Buying and Selling Recommendations based on the number of criteria met.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1BB9-2685-69A4-482F-C930FACEA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B2E5-13FF-B070-6047-AAA15F81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Guardian Actor Testing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BCDA-FCB1-69F7-22DC-3FC621CE4A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Instantiating the Guardian actor with a date, list of stock symbols, and message sending delay.</a:t>
            </a:r>
          </a:p>
          <a:p>
            <a:r>
              <a:rPr lang="en-US" b="1">
                <a:ea typeface="+mn-lt"/>
                <a:cs typeface="+mn-lt"/>
              </a:rPr>
              <a:t>Send </a:t>
            </a:r>
            <a:r>
              <a:rPr lang="en-US" b="1" err="1">
                <a:ea typeface="+mn-lt"/>
                <a:cs typeface="+mn-lt"/>
              </a:rPr>
              <a:t>QuoteRequest</a:t>
            </a:r>
            <a:r>
              <a:rPr lang="en-US" b="1">
                <a:ea typeface="+mn-lt"/>
                <a:cs typeface="+mn-lt"/>
              </a:rPr>
              <a:t> Messages</a:t>
            </a:r>
            <a:r>
              <a:rPr lang="en-US">
                <a:ea typeface="+mn-lt"/>
                <a:cs typeface="+mn-lt"/>
              </a:rPr>
              <a:t>: The test verifies that upon receiving a </a:t>
            </a:r>
            <a:r>
              <a:rPr lang="en-US" b="1">
                <a:ea typeface="+mn-lt"/>
                <a:cs typeface="+mn-lt"/>
              </a:rPr>
              <a:t>Request</a:t>
            </a:r>
            <a:r>
              <a:rPr lang="en-US">
                <a:ea typeface="+mn-lt"/>
                <a:cs typeface="+mn-lt"/>
              </a:rPr>
              <a:t> message, the </a:t>
            </a:r>
            <a:r>
              <a:rPr lang="en-US" b="1">
                <a:ea typeface="+mn-lt"/>
                <a:cs typeface="+mn-lt"/>
              </a:rPr>
              <a:t>Guardian</a:t>
            </a:r>
            <a:r>
              <a:rPr lang="en-US">
                <a:ea typeface="+mn-lt"/>
                <a:cs typeface="+mn-lt"/>
              </a:rPr>
              <a:t> actor should send a </a:t>
            </a:r>
            <a:r>
              <a:rPr lang="en-US" b="1" err="1">
                <a:ea typeface="+mn-lt"/>
                <a:cs typeface="+mn-lt"/>
              </a:rPr>
              <a:t>QuoteRequest</a:t>
            </a:r>
            <a:r>
              <a:rPr lang="en-US">
                <a:ea typeface="+mn-lt"/>
                <a:cs typeface="+mn-lt"/>
              </a:rPr>
              <a:t> message to another actor, named </a:t>
            </a:r>
            <a:r>
              <a:rPr lang="en-US" b="1" err="1">
                <a:ea typeface="+mn-lt"/>
                <a:cs typeface="+mn-lt"/>
              </a:rPr>
              <a:t>StockFetcher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Correct Parameters</a:t>
            </a:r>
            <a:r>
              <a:rPr lang="en-US">
                <a:ea typeface="+mn-lt"/>
                <a:cs typeface="+mn-lt"/>
              </a:rPr>
              <a:t>: It also checks that the </a:t>
            </a:r>
            <a:r>
              <a:rPr lang="en-US" b="1" err="1">
                <a:ea typeface="+mn-lt"/>
                <a:cs typeface="+mn-lt"/>
              </a:rPr>
              <a:t>QuoteRequest</a:t>
            </a:r>
            <a:r>
              <a:rPr lang="en-US">
                <a:ea typeface="+mn-lt"/>
                <a:cs typeface="+mn-lt"/>
              </a:rPr>
              <a:t> message is populated with the correct parameters,  include a timestamp, a list of stock symbols, and performance indicators</a:t>
            </a:r>
            <a:endParaRPr lang="en-US"/>
          </a:p>
          <a:p>
            <a:pPr marL="0" indent="0">
              <a:buNone/>
            </a:pPr>
            <a:endParaRPr lang="en-US" sz="1100"/>
          </a:p>
          <a:p>
            <a:endParaRPr lang="en-US" sz="11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1EECE-003C-9E1E-AD8E-690C0E8D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1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B2E5-13FF-B070-6047-AAA15F8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2" y="365125"/>
            <a:ext cx="7104304" cy="760812"/>
          </a:xfrm>
        </p:spPr>
        <p:txBody>
          <a:bodyPr anchor="ctr"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StockFetcher</a:t>
            </a:r>
            <a:r>
              <a:rPr lang="en-US">
                <a:ea typeface="+mj-lt"/>
                <a:cs typeface="+mj-lt"/>
              </a:rPr>
              <a:t> Actor Testing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BCDA-FCB1-69F7-22DC-3FC621CE4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273638" cy="415575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1EECE-003C-9E1E-AD8E-690C0E8D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029E8-CC5A-9D75-6F9B-84FF6661BD54}"/>
              </a:ext>
            </a:extLst>
          </p:cNvPr>
          <p:cNvSpPr txBox="1"/>
          <p:nvPr/>
        </p:nvSpPr>
        <p:spPr>
          <a:xfrm>
            <a:off x="549683" y="1122809"/>
            <a:ext cx="8318172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successfully fetch stock quotes: Tests the actor's handling of </a:t>
            </a:r>
            <a:r>
              <a:rPr lang="en-US" sz="2000" err="1">
                <a:ea typeface="+mn-lt"/>
                <a:cs typeface="+mn-lt"/>
              </a:rPr>
              <a:t>QuoteRequest</a:t>
            </a:r>
            <a:r>
              <a:rPr lang="en-US" sz="2000">
                <a:ea typeface="+mn-lt"/>
                <a:cs typeface="+mn-lt"/>
              </a:rPr>
              <a:t> and successful data retrieval.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Error Handling and Concurrency: Verifying the actor's reaction to HTTP failures and handling of HTTP status codes.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B2E5-13FF-B070-6047-AAA15F81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2" y="365125"/>
            <a:ext cx="7104304" cy="760812"/>
          </a:xfrm>
        </p:spPr>
        <p:txBody>
          <a:bodyPr anchor="ctr">
            <a:normAutofit/>
          </a:bodyPr>
          <a:lstStyle/>
          <a:p>
            <a:r>
              <a:rPr lang="en-US"/>
              <a:t>Recommender Actor Testing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BCDA-FCB1-69F7-22DC-3FC621CE4A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273638" cy="415575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1EECE-003C-9E1E-AD8E-690C0E8D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75B5E-ACF5-BDF9-1960-20C33FE9BD80}"/>
              </a:ext>
            </a:extLst>
          </p:cNvPr>
          <p:cNvSpPr txBox="1"/>
          <p:nvPr/>
        </p:nvSpPr>
        <p:spPr>
          <a:xfrm>
            <a:off x="914398" y="1038145"/>
            <a:ext cx="10617201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/>
              <a:t>Handling </a:t>
            </a:r>
            <a:r>
              <a:rPr lang="en-US" sz="2000" err="1"/>
              <a:t>LatestIndicators</a:t>
            </a:r>
            <a:r>
              <a:rPr lang="en-US" sz="2000"/>
              <a:t> Message:</a:t>
            </a:r>
            <a:endParaRPr lang="en-US"/>
          </a:p>
          <a:p>
            <a:pPr marL="342900" lvl="1" indent="-342900">
              <a:buFont typeface="Courier New"/>
              <a:buChar char="o"/>
            </a:pPr>
            <a:r>
              <a:rPr lang="en-US" sz="2000"/>
              <a:t>Tests the actor's response to receiving current performance indicators for a stock symbol (e.g., "AAPL").</a:t>
            </a:r>
          </a:p>
          <a:p>
            <a:pPr marL="342900" lvl="1" indent="-342900">
              <a:buFont typeface="Courier New"/>
              <a:buChar char="o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Pushing Recommendations to Log:</a:t>
            </a:r>
          </a:p>
          <a:p>
            <a:pPr marL="342900" lvl="1" indent="-342900">
              <a:buFont typeface="Courier New"/>
              <a:buChar char="o"/>
            </a:pPr>
            <a:r>
              <a:rPr lang="en-US" sz="2000"/>
              <a:t>Verifies the actor's behavior when it needs to push buying and selling recommendations.</a:t>
            </a:r>
          </a:p>
          <a:p>
            <a:pPr marL="342900" lvl="1" indent="-342900">
              <a:buFont typeface="Courier New"/>
              <a:buChar char="o"/>
            </a:pPr>
            <a:r>
              <a:rPr lang="en-US" sz="2000"/>
              <a:t>The recommendations include details such as the stock symbol, recommended price, and the timestamp for the recommendation.</a:t>
            </a:r>
          </a:p>
          <a:p>
            <a:pPr marL="342900" lvl="1" indent="-342900">
              <a:buFont typeface="Courier New"/>
              <a:buChar char="o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Handling Error Logging:</a:t>
            </a:r>
          </a:p>
          <a:p>
            <a:pPr marL="342900" lvl="1" indent="-342900">
              <a:buFont typeface="Courier New"/>
              <a:buChar char="o"/>
            </a:pPr>
            <a:r>
              <a:rPr lang="en-US" sz="2000"/>
              <a:t>Tests how the actor logs or handles exceptions.</a:t>
            </a:r>
          </a:p>
          <a:p>
            <a:pPr marL="342900" lvl="1" indent="-342900">
              <a:buFont typeface="Courier New"/>
              <a:buChar char="o"/>
            </a:pPr>
            <a:r>
              <a:rPr lang="en-US" sz="2000"/>
              <a:t>A </a:t>
            </a:r>
            <a:r>
              <a:rPr lang="en-US" sz="2000" err="1"/>
              <a:t>RuntimeException</a:t>
            </a:r>
            <a:r>
              <a:rPr lang="en-US" sz="2000"/>
              <a:t> is sent to the actor with the expectation that it will manage the error internally, likely logging it.</a:t>
            </a:r>
          </a:p>
          <a:p>
            <a:pPr marL="228600" lvl="1" indent="-228600"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0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5" y="380836"/>
            <a:ext cx="10363201" cy="1629601"/>
          </a:xfrm>
        </p:spPr>
        <p:txBody>
          <a:bodyPr/>
          <a:lstStyle/>
          <a:p>
            <a:r>
              <a:rPr lang="en-US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2528" y="1515533"/>
            <a:ext cx="9821334" cy="42248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Latency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The time interval between when a piece of stock market data is received by the system and when the system completes processing that data, calculates the desired metrics (such as RSI and MACD), and generates a recommendation based on those metrics.</a:t>
            </a:r>
          </a:p>
          <a:p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Here is the latency of some of the most popular real-time stock data providers:</a:t>
            </a:r>
          </a:p>
          <a:p>
            <a:pPr lvl="2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IEX Cloud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1-2 milliseconds</a:t>
            </a:r>
          </a:p>
          <a:p>
            <a:pPr lvl="2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Alpha Vantage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2-3 milliseconds</a:t>
            </a:r>
          </a:p>
          <a:p>
            <a:pPr lvl="2">
              <a:buFont typeface="+mj-lt"/>
              <a:buAutoNum type="arabicPeriod"/>
            </a:pPr>
            <a:r>
              <a:rPr lang="en-US" b="1" i="0" err="1">
                <a:solidFill>
                  <a:srgbClr val="0D0D0D"/>
                </a:solidFill>
                <a:effectLst/>
                <a:latin typeface="Söhne"/>
              </a:rPr>
              <a:t>Quandl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3-4 milliseconds</a:t>
            </a:r>
          </a:p>
          <a:p>
            <a:pPr lvl="2">
              <a:buFont typeface="+mj-lt"/>
              <a:buAutoNum type="arabicPeriod"/>
            </a:pPr>
            <a:r>
              <a:rPr lang="en-US" b="1" i="0" err="1">
                <a:solidFill>
                  <a:srgbClr val="0D0D0D"/>
                </a:solidFill>
                <a:effectLst/>
                <a:latin typeface="Söhne"/>
              </a:rPr>
              <a:t>Tiingo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4-5 milliseconds</a:t>
            </a:r>
          </a:p>
          <a:p>
            <a:pPr lvl="2">
              <a:buFont typeface="+mj-lt"/>
              <a:buAutoNum type="arabicPeriod"/>
            </a:pPr>
            <a:r>
              <a:rPr lang="en-US" b="1" i="0" err="1">
                <a:solidFill>
                  <a:srgbClr val="0D0D0D"/>
                </a:solidFill>
                <a:effectLst/>
                <a:latin typeface="Söhne"/>
              </a:rPr>
              <a:t>Algoseek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Less than 10 microseconds</a:t>
            </a:r>
          </a:p>
          <a:p>
            <a:pPr lvl="2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Google Finance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5-10 milliseconds</a:t>
            </a:r>
          </a:p>
          <a:p>
            <a:r>
              <a:rPr lang="en-US" noProof="1">
                <a:solidFill>
                  <a:srgbClr val="0D0D0D"/>
                </a:solidFill>
                <a:latin typeface="Söhne"/>
              </a:rPr>
              <a:t>Our target was to have a latency of not more than 1 milli-second</a:t>
            </a:r>
          </a:p>
          <a:p>
            <a:r>
              <a:rPr lang="en-US" noProof="1">
                <a:solidFill>
                  <a:srgbClr val="0D0D0D"/>
                </a:solidFill>
                <a:latin typeface="Söhne"/>
              </a:rPr>
              <a:t>Our application has a latency of 20 milli-second</a:t>
            </a:r>
          </a:p>
          <a:p>
            <a:endParaRPr lang="en-US" noProof="1">
              <a:solidFill>
                <a:srgbClr val="0D0D0D"/>
              </a:solidFill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9C56C22-047C-FE33-ABF0-9D1E72F2E2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4757" y="1878317"/>
            <a:ext cx="6804576" cy="3747180"/>
          </a:xfrm>
        </p:spPr>
        <p:txBody>
          <a:bodyPr/>
          <a:lstStyle/>
          <a:p>
            <a:r>
              <a:rPr lang="en-US"/>
              <a:t>High-frequency traders and trading systems that aim to leverage sub-second changes in stock prices.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ANKUR VARMA</a:t>
            </a:r>
          </a:p>
          <a:p>
            <a:r>
              <a:rPr lang="en-US"/>
              <a:t>KHURSHEED KHAN</a:t>
            </a:r>
          </a:p>
          <a:p>
            <a:r>
              <a:rPr lang="en-US"/>
              <a:t>KAVISH DAFTRI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8026401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We create a stream of OLHC data for the companies in the S&amp;P500 list</a:t>
            </a:r>
          </a:p>
          <a:p>
            <a:r>
              <a:rPr lang="en-US" noProof="1"/>
              <a:t>We process this stream to derive indicators like </a:t>
            </a:r>
            <a:r>
              <a:rPr lang="en-US" b="0" i="0">
                <a:solidFill>
                  <a:srgbClr val="1D1C1D"/>
                </a:solidFill>
                <a:effectLst/>
                <a:latin typeface="Slack-Lato"/>
              </a:rPr>
              <a:t>Relative Strength Index</a:t>
            </a:r>
            <a:r>
              <a:rPr lang="en-US" b="0" i="0" noProof="1">
                <a:solidFill>
                  <a:srgbClr val="1D1C1D"/>
                </a:solidFill>
                <a:effectLst/>
                <a:latin typeface="Slack-Lato"/>
              </a:rPr>
              <a:t> and </a:t>
            </a:r>
            <a:r>
              <a:rPr lang="en-US" b="0" i="0">
                <a:solidFill>
                  <a:srgbClr val="1D1C1D"/>
                </a:solidFill>
                <a:effectLst/>
                <a:latin typeface="Slack-Lato"/>
              </a:rPr>
              <a:t>Moving Average Convergence Divergence, etc.</a:t>
            </a:r>
          </a:p>
          <a:p>
            <a:r>
              <a:rPr lang="en-US" noProof="1">
                <a:solidFill>
                  <a:srgbClr val="1D1C1D"/>
                </a:solidFill>
                <a:latin typeface="Slack-Lato"/>
              </a:rPr>
              <a:t>We make real time stock recommendations based on the above metrics</a:t>
            </a:r>
            <a:endParaRPr lang="en-US" noProof="1"/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6"/>
            <a:ext cx="10363201" cy="99884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Source: Yahoo Finance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57242"/>
            <a:ext cx="10083801" cy="1253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>
                <a:ea typeface="+mn-lt"/>
                <a:cs typeface="+mn-lt"/>
              </a:rPr>
              <a:t>We will query the Yahoo Finance API every 30 seconds and generate a stream of stock data for 500 stocks.</a:t>
            </a:r>
          </a:p>
          <a:p>
            <a:r>
              <a:rPr lang="en-US" noProof="1">
                <a:ea typeface="+mn-lt"/>
                <a:cs typeface="+mn-lt"/>
              </a:rPr>
              <a:t>Here is an example of OLHC data for Apple’s stock:</a:t>
            </a:r>
            <a:br>
              <a:rPr lang="en-US" noProof="1">
                <a:ea typeface="+mn-lt"/>
                <a:cs typeface="+mn-lt"/>
              </a:rPr>
            </a:br>
            <a:endParaRPr lang="en-US" noProof="1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0741B-EB94-B90D-3E9F-84EE879F3D7D}"/>
              </a:ext>
            </a:extLst>
          </p:cNvPr>
          <p:cNvSpPr txBox="1"/>
          <p:nvPr/>
        </p:nvSpPr>
        <p:spPr>
          <a:xfrm>
            <a:off x="1193800" y="2539374"/>
            <a:ext cx="100753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YResponse</a:t>
            </a:r>
            <a:r>
              <a:rPr lang="en-US" sz="1400"/>
              <a:t> { chart: </a:t>
            </a:r>
            <a:r>
              <a:rPr lang="en-US" sz="1400" err="1"/>
              <a:t>YChart</a:t>
            </a:r>
            <a:r>
              <a:rPr lang="en-US" sz="1400"/>
              <a:t> { result: [</a:t>
            </a:r>
            <a:r>
              <a:rPr lang="en-US" sz="1400" err="1"/>
              <a:t>YQuoteBlock</a:t>
            </a:r>
            <a:r>
              <a:rPr lang="en-US" sz="1400"/>
              <a:t> { meta: </a:t>
            </a:r>
            <a:r>
              <a:rPr lang="en-US" sz="1400" err="1"/>
              <a:t>YMetaData</a:t>
            </a:r>
            <a:r>
              <a:rPr lang="en-US" sz="1400"/>
              <a:t> { currency: "USD", symbol: "AAPL", </a:t>
            </a:r>
            <a:r>
              <a:rPr lang="en-US" sz="1400" err="1"/>
              <a:t>exchange_name</a:t>
            </a:r>
            <a:r>
              <a:rPr lang="en-US" sz="1400"/>
              <a:t>: "NMS", </a:t>
            </a:r>
            <a:r>
              <a:rPr lang="en-US" sz="1400" err="1"/>
              <a:t>instrument_type</a:t>
            </a:r>
            <a:r>
              <a:rPr lang="en-US" sz="1400"/>
              <a:t>: "EQUITY", </a:t>
            </a:r>
            <a:r>
              <a:rPr lang="en-US" sz="1400" err="1"/>
              <a:t>first_trade_date</a:t>
            </a:r>
            <a:r>
              <a:rPr lang="en-US" sz="1400"/>
              <a:t>: Some(345479400), </a:t>
            </a:r>
            <a:r>
              <a:rPr lang="en-US" sz="1400" err="1"/>
              <a:t>regular_market_time</a:t>
            </a:r>
            <a:r>
              <a:rPr lang="en-US" sz="1400"/>
              <a:t>: 1710792001, </a:t>
            </a:r>
            <a:r>
              <a:rPr lang="en-US" sz="1400" err="1"/>
              <a:t>gmtoffset</a:t>
            </a:r>
            <a:r>
              <a:rPr lang="en-US" sz="1400"/>
              <a:t>: -14400,timezone: "EDT", </a:t>
            </a:r>
            <a:r>
              <a:rPr lang="en-US" sz="1400" err="1"/>
              <a:t>exchange_timezone_name</a:t>
            </a:r>
            <a:r>
              <a:rPr lang="en-US" sz="1400"/>
              <a:t>: "America/</a:t>
            </a:r>
            <a:r>
              <a:rPr lang="en-US" sz="1400" err="1"/>
              <a:t>New_York</a:t>
            </a:r>
            <a:r>
              <a:rPr lang="en-US" sz="1400"/>
              <a:t>", </a:t>
            </a:r>
            <a:r>
              <a:rPr lang="en-US" sz="1400" err="1"/>
              <a:t>regular_market_price</a:t>
            </a:r>
            <a:r>
              <a:rPr lang="en-US" sz="1400"/>
              <a:t>: 173.72, </a:t>
            </a:r>
            <a:r>
              <a:rPr lang="en-US" sz="1400" err="1"/>
              <a:t>chart_previous_close</a:t>
            </a:r>
            <a:r>
              <a:rPr lang="en-US" sz="1400"/>
              <a:t>: 172.62, </a:t>
            </a:r>
            <a:r>
              <a:rPr lang="en-US" sz="1400" err="1"/>
              <a:t>previous_close</a:t>
            </a:r>
            <a:r>
              <a:rPr lang="en-US" sz="1400"/>
              <a:t>: Some(172.62), scale: Some(3), </a:t>
            </a:r>
            <a:r>
              <a:rPr lang="en-US" sz="1400" err="1"/>
              <a:t>price_hint</a:t>
            </a:r>
            <a:r>
              <a:rPr lang="en-US" sz="1400"/>
              <a:t>: 2, </a:t>
            </a:r>
            <a:r>
              <a:rPr lang="en-US" sz="1400" err="1"/>
              <a:t>current_trading_period</a:t>
            </a:r>
            <a:r>
              <a:rPr lang="en-US" sz="1400"/>
              <a:t>: </a:t>
            </a:r>
            <a:r>
              <a:rPr lang="en-US" sz="1400" err="1"/>
              <a:t>TradingPeriod</a:t>
            </a:r>
            <a:r>
              <a:rPr lang="en-US" sz="1400"/>
              <a:t> { pre: </a:t>
            </a:r>
            <a:r>
              <a:rPr lang="en-US" sz="1400" err="1"/>
              <a:t>PeriodInfo</a:t>
            </a:r>
            <a:r>
              <a:rPr lang="en-US" sz="1400"/>
              <a:t> { </a:t>
            </a:r>
            <a:r>
              <a:rPr lang="en-US" sz="1400" err="1"/>
              <a:t>timezone</a:t>
            </a:r>
            <a:r>
              <a:rPr lang="en-US" sz="1400"/>
              <a:t>: "EDT", start: 1710835200, end: 1710855000, </a:t>
            </a:r>
            <a:r>
              <a:rPr lang="en-US" sz="1400" err="1"/>
              <a:t>gmtoffset</a:t>
            </a:r>
            <a:r>
              <a:rPr lang="en-US" sz="1400"/>
              <a:t>: -14400 }, regular: </a:t>
            </a:r>
            <a:r>
              <a:rPr lang="en-US" sz="1400" err="1"/>
              <a:t>PeriodInfo</a:t>
            </a:r>
            <a:r>
              <a:rPr lang="en-US" sz="1400"/>
              <a:t> { </a:t>
            </a:r>
            <a:r>
              <a:rPr lang="en-US" sz="1400" err="1"/>
              <a:t>timezone</a:t>
            </a:r>
            <a:r>
              <a:rPr lang="en-US" sz="1400"/>
              <a:t>: "EDT", start: 1710855000, end: 1710878400, </a:t>
            </a:r>
            <a:r>
              <a:rPr lang="en-US" sz="1400" err="1"/>
              <a:t>gmtoffset</a:t>
            </a:r>
            <a:r>
              <a:rPr lang="en-US" sz="1400"/>
              <a:t>: -14400 }, post: </a:t>
            </a:r>
            <a:r>
              <a:rPr lang="en-US" sz="1400" err="1"/>
              <a:t>PeriodInfo</a:t>
            </a:r>
            <a:r>
              <a:rPr lang="en-US" sz="1400"/>
              <a:t> { </a:t>
            </a:r>
            <a:r>
              <a:rPr lang="en-US" sz="1400" err="1"/>
              <a:t>timezone</a:t>
            </a:r>
            <a:r>
              <a:rPr lang="en-US" sz="1400"/>
              <a:t>: "EDT", start: 1710878400, end: 1710892800, </a:t>
            </a:r>
            <a:r>
              <a:rPr lang="en-US" sz="1400" err="1"/>
              <a:t>gmtoffset</a:t>
            </a:r>
            <a:r>
              <a:rPr lang="en-US" sz="1400"/>
              <a:t>: -14400 } }, </a:t>
            </a:r>
            <a:r>
              <a:rPr lang="en-US" sz="1400" err="1"/>
              <a:t>trading_periods</a:t>
            </a:r>
            <a:r>
              <a:rPr lang="en-US" sz="1400"/>
              <a:t>: Some([[</a:t>
            </a:r>
            <a:r>
              <a:rPr lang="en-US" sz="1400" err="1"/>
              <a:t>PeriodInfo</a:t>
            </a:r>
            <a:r>
              <a:rPr lang="en-US" sz="1400"/>
              <a:t> { </a:t>
            </a:r>
            <a:r>
              <a:rPr lang="en-US" sz="1400" err="1"/>
              <a:t>timezone</a:t>
            </a:r>
            <a:r>
              <a:rPr lang="en-US" sz="1400"/>
              <a:t>: "EDT", start: 1710768600, end: 1710792000, </a:t>
            </a:r>
            <a:r>
              <a:rPr lang="en-US" sz="1400" err="1"/>
              <a:t>gmtoffset</a:t>
            </a:r>
            <a:r>
              <a:rPr lang="en-US" sz="1400"/>
              <a:t>: -14400 }]]),</a:t>
            </a:r>
            <a:r>
              <a:rPr lang="en-US" sz="1400" err="1"/>
              <a:t>data_granularity</a:t>
            </a:r>
            <a:r>
              <a:rPr lang="en-US" sz="1400"/>
              <a:t>: "1m", range: "1m", </a:t>
            </a:r>
            <a:r>
              <a:rPr lang="en-US" sz="1400" err="1"/>
              <a:t>valid_ranges</a:t>
            </a:r>
            <a:r>
              <a:rPr lang="en-US" sz="1400"/>
              <a:t>: ["1d", "5d", "1mo", "3mo", "6mo", "1y", "2y", "5y", "10y", "</a:t>
            </a:r>
            <a:r>
              <a:rPr lang="en-US" sz="1400" err="1"/>
              <a:t>ytd</a:t>
            </a:r>
            <a:r>
              <a:rPr lang="en-US" sz="1400"/>
              <a:t>", "max"] }, timestamp: [1710791940, 1710792000], events: None, indicators: </a:t>
            </a:r>
            <a:r>
              <a:rPr lang="en-US" sz="1400" err="1"/>
              <a:t>QuoteBlock</a:t>
            </a:r>
            <a:r>
              <a:rPr lang="en-US" sz="1400"/>
              <a:t> { quote: [</a:t>
            </a:r>
            <a:r>
              <a:rPr lang="en-US" sz="1400" err="1"/>
              <a:t>QuoteList</a:t>
            </a:r>
            <a:r>
              <a:rPr lang="en-US" sz="1400"/>
              <a:t> { volume: [Some(0), Some(0)], high: [Some(173.77999877929688), Some(173.72000122070313)], close: [Some(173.6999969482422), Some(173.72000122070313)], low: [Some(173.52000427246094), Some(173.72000122070313)], open: [Some(173.61000061035156), Some(173.72000122070313)] }], </a:t>
            </a:r>
            <a:r>
              <a:rPr lang="en-US" sz="1400" err="1"/>
              <a:t>adjclose</a:t>
            </a:r>
            <a:r>
              <a:rPr lang="en-US" sz="1400"/>
              <a:t>: None } }], error: None }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/>
              <a:t>Tech stack: </a:t>
            </a:r>
            <a:r>
              <a:rPr lang="en-US" err="1"/>
              <a:t>Akka</a:t>
            </a:r>
            <a:r>
              <a:rPr lang="en-US"/>
              <a:t>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Akka Actors</a:t>
            </a:r>
          </a:p>
          <a:p>
            <a:r>
              <a:rPr lang="en-US" noProof="1"/>
              <a:t>Akka HTTP</a:t>
            </a:r>
          </a:p>
          <a:p>
            <a:r>
              <a:rPr lang="en-US" noProof="1"/>
              <a:t>Akka Streams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B0A-750B-5210-3623-F4403235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ACTORS used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C3BE95-5610-10C0-6113-7EEFED3A49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725B-BA4E-9C88-4D55-E6EEBD39D7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B0A-750B-5210-3623-F4403235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Guardian 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973B-414C-3A58-B10F-A171CCB62D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Orchestrates the process of fetching stock quotes.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Acts as a supervisor for the </a:t>
            </a:r>
            <a:r>
              <a:rPr lang="en-US" err="1">
                <a:ea typeface="+mn-lt"/>
                <a:cs typeface="+mn-lt"/>
              </a:rPr>
              <a:t>StockFetcher</a:t>
            </a:r>
            <a:r>
              <a:rPr lang="en-US">
                <a:ea typeface="+mn-lt"/>
                <a:cs typeface="+mn-lt"/>
              </a:rPr>
              <a:t> actor.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Takes three </a:t>
            </a:r>
            <a:r>
              <a:rPr lang="en-US" err="1">
                <a:ea typeface="+mn-lt"/>
                <a:cs typeface="+mn-lt"/>
              </a:rPr>
              <a:t>parameters:from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ZonedDateTime</a:t>
            </a:r>
            <a:r>
              <a:rPr lang="en-US">
                <a:ea typeface="+mn-lt"/>
                <a:cs typeface="+mn-lt"/>
              </a:rPr>
              <a:t>, symbols, delay.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Guardian actor spawns the </a:t>
            </a:r>
            <a:r>
              <a:rPr lang="en-US" err="1">
                <a:ea typeface="+mn-lt"/>
                <a:cs typeface="+mn-lt"/>
              </a:rPr>
              <a:t>StockFetcher</a:t>
            </a:r>
            <a:r>
              <a:rPr lang="en-US">
                <a:ea typeface="+mn-lt"/>
                <a:cs typeface="+mn-lt"/>
              </a:rPr>
              <a:t> actor as a child actor.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Responsible for sending quote requests to the </a:t>
            </a:r>
            <a:r>
              <a:rPr lang="en-US" err="1">
                <a:ea typeface="+mn-lt"/>
                <a:cs typeface="+mn-lt"/>
              </a:rPr>
              <a:t>StockFetcher</a:t>
            </a:r>
            <a:r>
              <a:rPr lang="en-US">
                <a:ea typeface="+mn-lt"/>
                <a:cs typeface="+mn-lt"/>
              </a:rPr>
              <a:t> actor.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Utilizes the </a:t>
            </a:r>
            <a:r>
              <a:rPr lang="en-US" err="1">
                <a:ea typeface="+mn-lt"/>
                <a:cs typeface="+mn-lt"/>
              </a:rPr>
              <a:t>withTimers</a:t>
            </a:r>
            <a:r>
              <a:rPr lang="en-US">
                <a:ea typeface="+mn-lt"/>
                <a:cs typeface="+mn-lt"/>
              </a:rPr>
              <a:t> feature of Akka to set up a timer.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725B-BA4E-9C88-4D55-E6EEBD39D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B0A-750B-5210-3623-F4403235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fetcher 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973B-414C-3A58-B10F-A171CCB62D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</a:t>
            </a:r>
            <a:r>
              <a:rPr lang="en-US" err="1">
                <a:ea typeface="+mn-lt"/>
                <a:cs typeface="+mn-lt"/>
              </a:rPr>
              <a:t>StockFetcher</a:t>
            </a:r>
            <a:r>
              <a:rPr lang="en-US">
                <a:ea typeface="+mn-lt"/>
                <a:cs typeface="+mn-lt"/>
              </a:rPr>
              <a:t> actor is responsible for fetching stock quotes from Yahoo API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 receives quote requests from the Guardian actor and handles the entire process of fetching and parsing the quote data.</a:t>
            </a:r>
          </a:p>
          <a:p>
            <a:r>
              <a:rPr lang="en-US"/>
              <a:t>Depends on 2 actors, </a:t>
            </a:r>
            <a:r>
              <a:rPr lang="en-US" err="1">
                <a:ea typeface="+mn-lt"/>
                <a:cs typeface="+mn-lt"/>
              </a:rPr>
              <a:t>StockProcessor</a:t>
            </a:r>
            <a:r>
              <a:rPr lang="en-US">
                <a:ea typeface="+mn-lt"/>
                <a:cs typeface="+mn-lt"/>
              </a:rPr>
              <a:t> actor and HTTP client</a:t>
            </a:r>
            <a:endParaRPr lang="en-US"/>
          </a:p>
          <a:p>
            <a:r>
              <a:rPr lang="en-US"/>
              <a:t>The Stock Fetcher's parsing logic could be extended for fetching other content as well, from different APIs.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725B-BA4E-9C88-4D55-E6EEBD39D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2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B0A-750B-5210-3623-F4403235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973B-414C-3A58-B10F-A171CCB62D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</a:t>
            </a:r>
            <a:r>
              <a:rPr lang="en-US" err="1">
                <a:ea typeface="+mn-lt"/>
                <a:cs typeface="+mn-lt"/>
              </a:rPr>
              <a:t>StockProcessor</a:t>
            </a:r>
            <a:r>
              <a:rPr lang="en-US">
                <a:ea typeface="+mn-lt"/>
                <a:cs typeface="+mn-lt"/>
              </a:rPr>
              <a:t> is an Akka actor that receives and processes stock quote data</a:t>
            </a:r>
          </a:p>
          <a:p>
            <a:r>
              <a:rPr lang="en-US">
                <a:ea typeface="+mn-lt"/>
                <a:cs typeface="+mn-lt"/>
              </a:rPr>
              <a:t>Key indicators calculated: Relative Strength Index (RSI), Bollinger Bands (lower, middle, upper), Moving Average Convergence Divergence (MACD), Exponential Moving Average (EMA), Average Directional Index (ADX), Stochastic Oscillators (%K and %D), Average True Range (ATR), Commodity Channel Index (CCI)</a:t>
            </a:r>
          </a:p>
          <a:p>
            <a:r>
              <a:rPr lang="en-US"/>
              <a:t>We have also taken </a:t>
            </a:r>
            <a:r>
              <a:rPr lang="en-US">
                <a:ea typeface="+mn-lt"/>
                <a:cs typeface="+mn-lt"/>
              </a:rPr>
              <a:t>Current price, Absolute and relative price change, Minimum, maximum and average price and Volume</a:t>
            </a:r>
          </a:p>
          <a:p>
            <a:r>
              <a:rPr lang="en-US"/>
              <a:t>Made use of TA4J library for indicators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725B-BA4E-9C88-4D55-E6EEBD39D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58C-EA6E-6466-AEEF-7F037246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Writer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03C5-7EF1-06A7-2B9D-67F19B57F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This actor receives the indicators from stock processor and persists them to a CSV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B2869-79EA-6A4C-123A-F65136267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128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53FD5-8F3E-4406-8404-9F78B5E6376E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Application>Microsoft Office PowerPoint</Application>
  <PresentationFormat>Widescreen</PresentationFormat>
  <Slides>17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</vt:lpstr>
      <vt:lpstr>Real-Time Stock Tracking Application with Akka– TEAM 3 scala warriors</vt:lpstr>
      <vt:lpstr>METHODOLOGY</vt:lpstr>
      <vt:lpstr>Data Source: Yahoo Finance API</vt:lpstr>
      <vt:lpstr>Tech stack: Akka Toolkit</vt:lpstr>
      <vt:lpstr>ACTORS used</vt:lpstr>
      <vt:lpstr>Guardian actor</vt:lpstr>
      <vt:lpstr>STOCK fetcher actor</vt:lpstr>
      <vt:lpstr>STOCK PROCESSOR</vt:lpstr>
      <vt:lpstr>CSV Writer</vt:lpstr>
      <vt:lpstr>Record Keeper</vt:lpstr>
      <vt:lpstr>ReCommender</vt:lpstr>
      <vt:lpstr>Guardian Actor Testing </vt:lpstr>
      <vt:lpstr>StockFetcher Actor Testing </vt:lpstr>
      <vt:lpstr>Recommender Actor Testing </vt:lpstr>
      <vt:lpstr>Acceptance criteria</vt:lpstr>
      <vt:lpstr>USE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revision>2</cp:revision>
  <dcterms:created xsi:type="dcterms:W3CDTF">2024-03-14T19:01:20Z</dcterms:created>
  <dcterms:modified xsi:type="dcterms:W3CDTF">2024-04-19T23:43:44Z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