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4" r:id="rId4"/>
    <p:sldId id="305" r:id="rId5"/>
    <p:sldId id="306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87" r:id="rId14"/>
    <p:sldId id="264" r:id="rId15"/>
    <p:sldId id="265" r:id="rId16"/>
    <p:sldId id="266" r:id="rId17"/>
    <p:sldId id="267" r:id="rId18"/>
    <p:sldId id="30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uit.ru/" TargetMode="External"/><Relationship Id="rId2" Type="http://schemas.openxmlformats.org/officeDocument/2006/relationships/hyperlink" Target="http://www.ziyonet.u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b.cam.ac.uk/" TargetMode="External"/><Relationship Id="rId4" Type="http://schemas.openxmlformats.org/officeDocument/2006/relationships/hyperlink" Target="https://www.lib.washington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614041"/>
          </a:xfrm>
        </p:spPr>
        <p:txBody>
          <a:bodyPr>
            <a:normAutofit fontScale="90000"/>
          </a:bodyPr>
          <a:lstStyle/>
          <a:p>
            <a:r>
              <a:rPr lang="uz-Cyrl-UZ" dirty="0"/>
              <a:t/>
            </a:r>
            <a:br>
              <a:rPr lang="uz-Cyrl-UZ" dirty="0"/>
            </a:br>
            <a:r>
              <a:rPr lang="uz-Cyrl-UZ" dirty="0"/>
              <a:t/>
            </a:r>
            <a:br>
              <a:rPr lang="uz-Cyrl-UZ" dirty="0"/>
            </a:br>
            <a:r>
              <a:rPr lang="uz-Cyrl-UZ" dirty="0"/>
              <a:t/>
            </a:r>
            <a:br>
              <a:rPr lang="uz-Cyrl-UZ" dirty="0"/>
            </a:br>
            <a:r>
              <a:rPr lang="uz-Cyrl-UZ" sz="3100" dirty="0"/>
              <a:t>“Ma’lumotlar tuzilmasi</a:t>
            </a:r>
            <a:r>
              <a:rPr lang="en-US" sz="3100" dirty="0"/>
              <a:t> </a:t>
            </a:r>
            <a:r>
              <a:rPr lang="en-US" sz="3100" dirty="0" err="1"/>
              <a:t>va</a:t>
            </a:r>
            <a:r>
              <a:rPr lang="en-US" sz="3100" dirty="0"/>
              <a:t> </a:t>
            </a:r>
            <a:r>
              <a:rPr lang="en-US" sz="3100" dirty="0" err="1"/>
              <a:t>algoritmlar</a:t>
            </a:r>
            <a:r>
              <a:rPr lang="uz-Cyrl-UZ" sz="3100" dirty="0"/>
              <a:t>” fanining maqsadi va vazifasi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136904" cy="388843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         </a:t>
            </a:r>
            <a:r>
              <a:rPr lang="uz-Cyrl-UZ" b="1" dirty="0" smtClean="0"/>
              <a:t>Maqsadi</a:t>
            </a:r>
            <a:r>
              <a:rPr lang="uz-Cyrl-UZ" dirty="0" smtClean="0"/>
              <a:t> </a:t>
            </a:r>
            <a:r>
              <a:rPr lang="uz-Cyrl-UZ" dirty="0"/>
              <a:t>- turli dasturlash tizimlarida loyihalash usullari, ma’lumotlar tuzilmasini ishlab chiqish hamda algoritmlar bo‘yicha nazariy va amaliy bilimlar berish.</a:t>
            </a:r>
            <a:endParaRPr lang="ru-RU" dirty="0"/>
          </a:p>
          <a:p>
            <a:pPr algn="just"/>
            <a:r>
              <a:rPr lang="uz-Cyrl-UZ" dirty="0"/>
              <a:t>	</a:t>
            </a:r>
            <a:r>
              <a:rPr lang="uz-Cyrl-UZ" b="1" dirty="0"/>
              <a:t>Vazifasi</a:t>
            </a:r>
            <a:r>
              <a:rPr lang="uz-Cyrl-UZ" dirty="0"/>
              <a:t> – talabalarni turli xil ma’lumotlar tuzilmalari bilan tanishtirish, yangi tuzilmalarni ishlab chiqish va o‘quv jarayonlariga tadbiq etish usullarini o‘rgatishdan iboratdir.  </a:t>
            </a:r>
            <a:endParaRPr lang="en-US" dirty="0" smtClean="0"/>
          </a:p>
          <a:p>
            <a:pPr algn="just"/>
            <a:r>
              <a:rPr lang="en-US" dirty="0" err="1" smtClean="0"/>
              <a:t>Ma’ruza</a:t>
            </a:r>
            <a:r>
              <a:rPr lang="en-US" dirty="0" smtClean="0"/>
              <a:t> - 44soat, </a:t>
            </a:r>
            <a:r>
              <a:rPr lang="en-US" dirty="0" err="1" smtClean="0"/>
              <a:t>amaliyot</a:t>
            </a:r>
            <a:r>
              <a:rPr lang="en-US" dirty="0" smtClean="0"/>
              <a:t>- </a:t>
            </a:r>
            <a:r>
              <a:rPr lang="en-US" smtClean="0"/>
              <a:t>30soat, MT -106soat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>
                <a:effectLst/>
              </a:rPr>
              <a:t>Mantiqiy</a:t>
            </a:r>
            <a:r>
              <a:rPr lang="en-US" i="1" dirty="0">
                <a:effectLst/>
              </a:rPr>
              <a:t> </a:t>
            </a:r>
            <a:r>
              <a:rPr lang="uz-Cyrl-UZ" i="1" dirty="0">
                <a:effectLst/>
              </a:rPr>
              <a:t>bosqich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r>
              <a:rPr lang="uz-Cyrl-UZ" dirty="0"/>
              <a:t>Mantiqiy bosqichda qo‘yilgan masalani biror bir dasturlash tilida kodi (dasturi) ishlab chiqiladi.</a:t>
            </a:r>
            <a:endParaRPr lang="ru-RU" dirty="0"/>
          </a:p>
          <a:p>
            <a:endParaRPr lang="ru-RU" dirty="0"/>
          </a:p>
        </p:txBody>
      </p:sp>
      <p:sp>
        <p:nvSpPr>
          <p:cNvPr id="4" name="Выноска-облако 3"/>
          <p:cNvSpPr/>
          <p:nvPr/>
        </p:nvSpPr>
        <p:spPr>
          <a:xfrm>
            <a:off x="467544" y="4042616"/>
            <a:ext cx="2000250" cy="1214437"/>
          </a:xfrm>
          <a:prstGeom prst="cloudCallout">
            <a:avLst>
              <a:gd name="adj1" fmla="val 76242"/>
              <a:gd name="adj2" fmla="val 2033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Izox</a:t>
            </a:r>
            <a:endParaRPr lang="ru-RU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86125" y="4071938"/>
            <a:ext cx="5572125" cy="150018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Mantiqiy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fizik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bosqich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orasida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o’zaro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farq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5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i="1" dirty="0">
                <a:effectLst/>
              </a:rPr>
              <a:t>Fizik bosqich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2448272"/>
          </a:xfrm>
        </p:spPr>
        <p:txBody>
          <a:bodyPr>
            <a:normAutofit lnSpcReduction="10000"/>
          </a:bodyPr>
          <a:lstStyle/>
          <a:p>
            <a:r>
              <a:rPr lang="uz-Cyrl-UZ" dirty="0"/>
              <a:t>Fizik (jismoniy) bosqichda esa informatsion ob’ektni mantiqiy tavsiflanishiga mos ravishda EXM xotirasida akslantirilish tushiniladi. EXM xotirasi chekli bo‘lganligi sababli, xotirani taqsimlash va uni boshqari muammosi yuzaga keladi.</a:t>
            </a:r>
            <a:endParaRPr lang="ru-RU" dirty="0"/>
          </a:p>
          <a:p>
            <a:endParaRPr lang="ru-RU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143227" y="3284984"/>
            <a:ext cx="4997450" cy="3270484"/>
            <a:chOff x="2421" y="4980"/>
            <a:chExt cx="6170" cy="414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4747" y="6176"/>
              <a:ext cx="57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747" y="7038"/>
              <a:ext cx="57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747" y="8372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421" y="4980"/>
              <a:ext cx="6170" cy="4140"/>
              <a:chOff x="3451" y="8874"/>
              <a:chExt cx="4010" cy="3060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451" y="8874"/>
                <a:ext cx="3290" cy="7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uz-Cyrl-UZ" sz="2000" dirty="0">
                    <a:latin typeface="Times New Roman" pitchFamily="18" charset="0"/>
                    <a:cs typeface="Times New Roman" pitchFamily="18" charset="0"/>
                  </a:rPr>
                  <a:t>ММТ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ustidagi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amallar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595" y="9861"/>
                <a:ext cx="3146" cy="4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uz-Cyrl-UZ" sz="2000" b="1" dirty="0">
                    <a:latin typeface="Times New Roman" pitchFamily="18" charset="0"/>
                    <a:cs typeface="Times New Roman" pitchFamily="18" charset="0"/>
                  </a:rPr>
                  <a:t>ММТ</a:t>
                </a:r>
                <a:endParaRPr lang="ru-RU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603" y="9573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3451" y="10674"/>
                <a:ext cx="3650" cy="5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uz-Cyrl-UZ" sz="2000" dirty="0">
                    <a:latin typeface="Times New Roman" pitchFamily="18" charset="0"/>
                    <a:cs typeface="Times New Roman" pitchFamily="18" charset="0"/>
                  </a:rPr>
                  <a:t>МТ устида амаллар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3595" y="11502"/>
                <a:ext cx="3326" cy="4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uz-Cyrl-UZ" sz="2000" b="1" dirty="0">
                    <a:latin typeface="Times New Roman" pitchFamily="18" charset="0"/>
                    <a:cs typeface="Times New Roman" pitchFamily="18" charset="0"/>
                  </a:rPr>
                  <a:t>МТ</a:t>
                </a:r>
                <a:endParaRPr lang="ru-RU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315" y="9573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5467" y="9573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315" y="10293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603" y="1029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5467" y="1029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315" y="1119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603" y="1120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5467" y="1121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5597" y="9880"/>
                <a:ext cx="186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akslantirish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28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Abstraksiya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Abstraksiya</a:t>
            </a:r>
            <a:r>
              <a:rPr lang="en-US" dirty="0"/>
              <a:t> </a:t>
            </a:r>
            <a:r>
              <a:rPr lang="en-US" dirty="0" err="1"/>
              <a:t>bu-birorta</a:t>
            </a:r>
            <a:r>
              <a:rPr lang="en-US" dirty="0"/>
              <a:t> </a:t>
            </a:r>
            <a:r>
              <a:rPr lang="en-US" dirty="0" err="1"/>
              <a:t>ob’ektni,modelni</a:t>
            </a:r>
            <a:r>
              <a:rPr lang="en-US" dirty="0"/>
              <a:t> </a:t>
            </a:r>
            <a:r>
              <a:rPr lang="en-US" dirty="0" err="1"/>
              <a:t>tavsiflash</a:t>
            </a:r>
            <a:r>
              <a:rPr lang="en-US" dirty="0"/>
              <a:t> </a:t>
            </a:r>
            <a:r>
              <a:rPr lang="en-US" dirty="0" err="1"/>
              <a:t>usulining</a:t>
            </a:r>
            <a:r>
              <a:rPr lang="en-US" dirty="0"/>
              <a:t> </a:t>
            </a:r>
            <a:r>
              <a:rPr lang="en-US" dirty="0" err="1"/>
              <a:t>aniqlangan</a:t>
            </a:r>
            <a:r>
              <a:rPr lang="en-US" dirty="0"/>
              <a:t> </a:t>
            </a:r>
            <a:r>
              <a:rPr lang="en-US" dirty="0" err="1"/>
              <a:t>bosqichi</a:t>
            </a:r>
            <a:r>
              <a:rPr lang="en-US" dirty="0"/>
              <a:t>. </a:t>
            </a:r>
          </a:p>
          <a:p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100 ta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100 ta </a:t>
            </a:r>
            <a:r>
              <a:rPr lang="en-US" dirty="0" err="1"/>
              <a:t>usulga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faqatgina</a:t>
            </a:r>
            <a:r>
              <a:rPr lang="en-US" dirty="0"/>
              <a:t> 5 ta </a:t>
            </a:r>
            <a:r>
              <a:rPr lang="en-US" dirty="0" err="1"/>
              <a:t>maydoni</a:t>
            </a:r>
            <a:r>
              <a:rPr lang="en-US" dirty="0"/>
              <a:t> , 2 ta </a:t>
            </a:r>
            <a:r>
              <a:rPr lang="en-US" dirty="0" err="1"/>
              <a:t>usulni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 err="1"/>
              <a:t>Misol</a:t>
            </a:r>
            <a:r>
              <a:rPr lang="en-US" dirty="0"/>
              <a:t>: </a:t>
            </a:r>
            <a:r>
              <a:rPr lang="en-US" dirty="0" err="1"/>
              <a:t>yengil</a:t>
            </a:r>
            <a:r>
              <a:rPr lang="en-US" dirty="0"/>
              <a:t> </a:t>
            </a:r>
            <a:r>
              <a:rPr lang="en-US" dirty="0" err="1"/>
              <a:t>avtomobil</a:t>
            </a:r>
            <a:r>
              <a:rPr lang="en-US" dirty="0"/>
              <a:t> 3 ta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tugundan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: salon, </a:t>
            </a:r>
            <a:r>
              <a:rPr lang="en-US" dirty="0" err="1"/>
              <a:t>dvigatel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g’ildiraklar</a:t>
            </a:r>
            <a:r>
              <a:rPr lang="en-US" dirty="0"/>
              <a:t>.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mehanizm</a:t>
            </a:r>
            <a:r>
              <a:rPr lang="en-US" dirty="0"/>
              <a:t>, </a:t>
            </a:r>
            <a:r>
              <a:rPr lang="en-US" dirty="0" err="1"/>
              <a:t>minglab</a:t>
            </a:r>
            <a:r>
              <a:rPr lang="en-US" dirty="0"/>
              <a:t> bolt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gaykalardan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topgan</a:t>
            </a:r>
            <a:r>
              <a:rPr lang="en-US" dirty="0"/>
              <a:t>.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yo’llarda</a:t>
            </a:r>
            <a:r>
              <a:rPr lang="en-US" dirty="0"/>
              <a:t> </a:t>
            </a:r>
            <a:r>
              <a:rPr lang="en-US" dirty="0" err="1"/>
              <a:t>mashinani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deb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qilamiz</a:t>
            </a:r>
            <a:r>
              <a:rPr lang="en-US" dirty="0"/>
              <a:t>.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hossalari</a:t>
            </a:r>
            <a:r>
              <a:rPr lang="en-US" dirty="0"/>
              <a:t> </a:t>
            </a:r>
            <a:r>
              <a:rPr lang="en-US" dirty="0" err="1"/>
              <a:t>og’irlik,tezlik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gabaritlar</a:t>
            </a:r>
            <a:r>
              <a:rPr lang="en-US" dirty="0"/>
              <a:t>. </a:t>
            </a:r>
            <a:r>
              <a:rPr lang="en-US"/>
              <a:t>Mana shu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abstraksiya</a:t>
            </a:r>
            <a:r>
              <a:rPr lang="en-US" dirty="0"/>
              <a:t> </a:t>
            </a:r>
            <a:r>
              <a:rPr lang="en-US" dirty="0" err="1"/>
              <a:t>deyiladi</a:t>
            </a:r>
            <a:r>
              <a:rPr lang="en-US" dirty="0"/>
              <a:t>. </a:t>
            </a:r>
          </a:p>
          <a:p>
            <a:r>
              <a:rPr lang="en-US" dirty="0" err="1"/>
              <a:t>Dasturlashda</a:t>
            </a:r>
            <a:r>
              <a:rPr lang="en-US" dirty="0"/>
              <a:t> </a:t>
            </a:r>
            <a:r>
              <a:rPr lang="en-US" dirty="0" err="1"/>
              <a:t>abstraksiya</a:t>
            </a:r>
            <a:r>
              <a:rPr lang="en-US" dirty="0"/>
              <a:t> </a:t>
            </a:r>
            <a:r>
              <a:rPr lang="en-US" dirty="0" err="1"/>
              <a:t>bu-malumotlarni</a:t>
            </a:r>
            <a:r>
              <a:rPr lang="en-US" dirty="0"/>
              <a:t> </a:t>
            </a:r>
            <a:r>
              <a:rPr lang="en-US" dirty="0" err="1"/>
              <a:t>xotirada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toifalarga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ko’rinishida</a:t>
            </a:r>
            <a:r>
              <a:rPr lang="en-US" dirty="0"/>
              <a:t> </a:t>
            </a:r>
            <a:r>
              <a:rPr lang="en-US" dirty="0" err="1"/>
              <a:t>e’lon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tushuniladi</a:t>
            </a:r>
            <a:r>
              <a:rPr lang="en-US" dirty="0"/>
              <a:t>. </a:t>
            </a:r>
          </a:p>
          <a:p>
            <a:r>
              <a:rPr lang="en-US" dirty="0" err="1"/>
              <a:t>Masalan</a:t>
            </a:r>
            <a:r>
              <a:rPr lang="en-US" dirty="0"/>
              <a:t>  	</a:t>
            </a:r>
            <a:r>
              <a:rPr lang="en-US" sz="2300" dirty="0"/>
              <a:t>char a; 1 </a:t>
            </a:r>
            <a:r>
              <a:rPr lang="en-US" sz="2300" dirty="0" err="1"/>
              <a:t>bayt</a:t>
            </a:r>
            <a:r>
              <a:rPr lang="en-US" sz="2300" dirty="0"/>
              <a:t> </a:t>
            </a:r>
            <a:r>
              <a:rPr lang="en-US" sz="2300" dirty="0" err="1"/>
              <a:t>belgi</a:t>
            </a:r>
            <a:r>
              <a:rPr lang="en-US" sz="2300" dirty="0"/>
              <a:t> </a:t>
            </a:r>
          </a:p>
          <a:p>
            <a:pPr marL="1783080" lvl="6" indent="0">
              <a:buNone/>
            </a:pPr>
            <a:r>
              <a:rPr lang="en-US" sz="2300" dirty="0" err="1"/>
              <a:t>int</a:t>
            </a:r>
            <a:r>
              <a:rPr lang="en-US" sz="2300" dirty="0"/>
              <a:t> b; 4 </a:t>
            </a:r>
            <a:r>
              <a:rPr lang="en-US" sz="2300" dirty="0" err="1"/>
              <a:t>bayt</a:t>
            </a:r>
            <a:r>
              <a:rPr lang="en-US" sz="2300" dirty="0"/>
              <a:t> son.</a:t>
            </a:r>
          </a:p>
        </p:txBody>
      </p:sp>
    </p:spTree>
    <p:extLst>
      <p:ext uri="{BB962C8B-B14F-4D97-AF65-F5344CB8AC3E}">
        <p14:creationId xmlns:p14="http://schemas.microsoft.com/office/powerpoint/2010/main" val="314769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None/>
            </a:pPr>
            <a:r>
              <a:rPr lang="ru-RU" altLang="ru-RU" b="1" dirty="0" err="1">
                <a:solidFill>
                  <a:srgbClr val="020280"/>
                </a:solidFill>
                <a:cs typeface="Times New Roman" panose="02020603050405020304" pitchFamily="18" charset="0"/>
              </a:rPr>
              <a:t>Ma’lumotlarni</a:t>
            </a:r>
            <a:r>
              <a:rPr lang="ru-RU" altLang="ru-RU" b="1" dirty="0">
                <a:solidFill>
                  <a:srgbClr val="020280"/>
                </a:solidFill>
                <a:cs typeface="Times New Roman" panose="02020603050405020304" pitchFamily="18" charset="0"/>
              </a:rPr>
              <a:t> </a:t>
            </a:r>
            <a:r>
              <a:rPr lang="uz-Cyrl-UZ" altLang="ru-RU" b="1" dirty="0">
                <a:solidFill>
                  <a:srgbClr val="020280"/>
                </a:solidFill>
                <a:cs typeface="Times New Roman" panose="02020603050405020304" pitchFamily="18" charset="0"/>
              </a:rPr>
              <a:t>abstraksiyalash </a:t>
            </a:r>
            <a:r>
              <a:rPr lang="uz-Cyrl-UZ" altLang="ru-RU" dirty="0">
                <a:cs typeface="Times New Roman" panose="02020603050405020304" pitchFamily="18" charset="0"/>
              </a:rPr>
              <a:t>– berilganlarni yangi turini yaratish imkoniyati bo‘lib, bu turlar bilan xuddi </a:t>
            </a:r>
            <a:r>
              <a:rPr lang="ru-RU" altLang="ru-RU" dirty="0" err="1">
                <a:cs typeface="Times New Roman" panose="02020603050405020304" pitchFamily="18" charset="0"/>
              </a:rPr>
              <a:t>ma’lumotlarning</a:t>
            </a:r>
            <a:r>
              <a:rPr lang="ru-RU" altLang="ru-RU" dirty="0">
                <a:cs typeface="Times New Roman" panose="02020603050405020304" pitchFamily="18" charset="0"/>
              </a:rPr>
              <a:t> </a:t>
            </a:r>
            <a:r>
              <a:rPr lang="uz-Cyrl-UZ" altLang="ru-RU" dirty="0">
                <a:cs typeface="Times New Roman" panose="02020603050405020304" pitchFamily="18" charset="0"/>
              </a:rPr>
              <a:t>tayanch turlari bilan ishlagandek ishlash mumkin. </a:t>
            </a:r>
            <a:endParaRPr lang="ru-RU" altLang="ru-RU" dirty="0">
              <a:cs typeface="Times New Roman" panose="02020603050405020304" pitchFamily="18" charset="0"/>
            </a:endParaRPr>
          </a:p>
          <a:p>
            <a:pPr algn="just">
              <a:buClrTx/>
              <a:buSzTx/>
              <a:buNone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altLang="ru-RU" dirty="0">
                <a:cs typeface="Times New Roman" panose="02020603050405020304" pitchFamily="18" charset="0"/>
              </a:rPr>
              <a:t>Odatda yangi turlarni </a:t>
            </a:r>
            <a:r>
              <a:rPr lang="ru-RU" altLang="ru-RU" dirty="0" err="1">
                <a:cs typeface="Times New Roman" panose="02020603050405020304" pitchFamily="18" charset="0"/>
              </a:rPr>
              <a:t>ma’lumotlarning</a:t>
            </a:r>
            <a:r>
              <a:rPr lang="ru-RU" altLang="ru-RU" dirty="0">
                <a:cs typeface="Times New Roman" panose="02020603050405020304" pitchFamily="18" charset="0"/>
              </a:rPr>
              <a:t> </a:t>
            </a:r>
            <a:r>
              <a:rPr lang="uz-Cyrl-UZ" altLang="ru-RU" dirty="0">
                <a:cs typeface="Times New Roman" panose="02020603050405020304" pitchFamily="18" charset="0"/>
              </a:rPr>
              <a:t>abstrakt turi deyiladi,  ularni soddaroq qilib «foydalanuvchi tomonidan aniqlangan tur» deb atash mumkin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48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>
                <a:effectLst/>
              </a:rPr>
              <a:t>Ma’lumotlar tuzilmasini asosiy ko‘rinishlari (turlari)</a:t>
            </a:r>
            <a:r>
              <a:rPr lang="en-US" dirty="0">
                <a:effectLst/>
              </a:rPr>
              <a:t>: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uz-Cyrl-UZ" dirty="0"/>
              <a:t>To‘plam – munosabat to‘plami bo‘sh </a:t>
            </a:r>
            <a:r>
              <a:rPr lang="en-US" dirty="0"/>
              <a:t>R=</a:t>
            </a:r>
            <a:r>
              <a:rPr lang="ru-RU" dirty="0">
                <a:sym typeface="Symbol"/>
              </a:rPr>
              <a:t></a:t>
            </a:r>
            <a:r>
              <a:rPr lang="ru-RU" dirty="0"/>
              <a:t> </a:t>
            </a:r>
            <a:r>
              <a:rPr lang="uz-Cyrl-UZ" dirty="0"/>
              <a:t>bo‘lgan elementlar majmuasi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uz-Cyrl-UZ" dirty="0"/>
              <a:t>Ketma-ketlik – shunday abstrakt tuzilmaki, bunda </a:t>
            </a:r>
            <a:r>
              <a:rPr lang="en-US" dirty="0"/>
              <a:t>R </a:t>
            </a:r>
            <a:r>
              <a:rPr lang="uz-Cyrl-UZ" dirty="0"/>
              <a:t>to‘plam faqatgina bitta chiziqli munosabatdan iborat (ya’ni, birinchi va oxirgi elementdan tashqari har bir element uchun o‘zidan oldin va keyin keladigan element mavjud)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 err="1"/>
              <a:t>Matritsa</a:t>
            </a:r>
            <a:r>
              <a:rPr lang="en-US" dirty="0"/>
              <a:t> – </a:t>
            </a:r>
            <a:r>
              <a:rPr lang="uz-Cyrl-UZ" dirty="0"/>
              <a:t>shunday tuzilmaki</a:t>
            </a:r>
            <a:r>
              <a:rPr lang="en-US" dirty="0"/>
              <a:t>, </a:t>
            </a:r>
            <a:r>
              <a:rPr lang="uz-Cyrl-UZ" dirty="0"/>
              <a:t>bunda </a:t>
            </a:r>
            <a:r>
              <a:rPr lang="en-US" dirty="0"/>
              <a:t>R </a:t>
            </a:r>
            <a:r>
              <a:rPr lang="uz-Cyrl-UZ" dirty="0"/>
              <a:t>munosabatlar to‘plami ikkita chiziqli munosabatdan tashkil topgan bo‘ladi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D</a:t>
            </a:r>
            <a:r>
              <a:rPr lang="uz-Cyrl-UZ" dirty="0"/>
              <a:t>araxt</a:t>
            </a:r>
            <a:r>
              <a:rPr lang="en-US" dirty="0"/>
              <a:t> – </a:t>
            </a:r>
            <a:r>
              <a:rPr lang="uz-Cyrl-UZ" dirty="0"/>
              <a:t>bunda </a:t>
            </a:r>
            <a:r>
              <a:rPr lang="en-US" dirty="0"/>
              <a:t>R </a:t>
            </a:r>
            <a:r>
              <a:rPr lang="uz-Cyrl-UZ" dirty="0"/>
              <a:t>to‘plam ierarxik tartibdagi bitta munosabatdan tashkil topgan bo‘ladi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Graf – </a:t>
            </a:r>
            <a:r>
              <a:rPr lang="uz-Cyrl-UZ" dirty="0"/>
              <a:t>bunda </a:t>
            </a:r>
            <a:r>
              <a:rPr lang="en-US" dirty="0"/>
              <a:t>R </a:t>
            </a:r>
            <a:r>
              <a:rPr lang="uz-Cyrl-UZ" dirty="0"/>
              <a:t>munosabatlar to‘plami faqatgina bitta binar tartibli munosabatdan tashkil topgan bo‘ladi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 err="1"/>
              <a:t>Gipergraf</a:t>
            </a:r>
            <a:r>
              <a:rPr lang="en-US" dirty="0"/>
              <a:t> – </a:t>
            </a:r>
            <a:r>
              <a:rPr lang="uz-Cyrl-UZ" dirty="0"/>
              <a:t>bu shunday ma’lumotlar tuzilmasiki, bunda </a:t>
            </a:r>
            <a:r>
              <a:rPr lang="en-US" dirty="0"/>
              <a:t>R </a:t>
            </a:r>
            <a:r>
              <a:rPr lang="uz-Cyrl-UZ" dirty="0"/>
              <a:t>to‘plam ikki yoki undan ortiq turli tartibdagi munosabatlardan tashkil topgan bo‘ladi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11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>
                <a:effectLst/>
              </a:rPr>
              <a:t> 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uz-Cyrl-UZ" dirty="0">
                <a:effectLst/>
              </a:rPr>
              <a:t>Ma’lumotlar tuzilmasiga misol</a:t>
            </a:r>
            <a:endParaRPr lang="ru-RU" dirty="0">
              <a:effectLst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71845" y="1797051"/>
            <a:ext cx="7559675" cy="4533900"/>
            <a:chOff x="431" y="551"/>
            <a:chExt cx="4762" cy="285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66" y="551"/>
              <a:ext cx="4627" cy="1203"/>
              <a:chOff x="385" y="1344"/>
              <a:chExt cx="4627" cy="1203"/>
            </a:xfrm>
          </p:grpSpPr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85" y="1344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1428" y="1344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554" y="1401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1</a:t>
                </a:r>
                <a:endParaRPr lang="ru-RU"/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564" y="1396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2</a:t>
                </a:r>
                <a:endParaRPr lang="ru-RU"/>
              </a:p>
            </p:txBody>
          </p:sp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1019" y="1974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3</a:t>
                </a:r>
                <a:endParaRPr lang="ru-RU"/>
              </a:p>
            </p:txBody>
          </p:sp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798" y="2295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dirty="0" err="1">
                    <a:latin typeface="Times New Roman" pitchFamily="18" charset="0"/>
                  </a:rPr>
                  <a:t>To’plam</a:t>
                </a:r>
                <a:endParaRPr lang="ru-RU" sz="2000" dirty="0">
                  <a:latin typeface="Times New Roman" pitchFamily="18" charset="0"/>
                </a:endParaRP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2517" y="1344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auto">
              <a:xfrm>
                <a:off x="3515" y="1344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4513" y="1344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" name="Text Box 17"/>
              <p:cNvSpPr txBox="1">
                <a:spLocks noChangeArrowheads="1"/>
              </p:cNvSpPr>
              <p:nvPr/>
            </p:nvSpPr>
            <p:spPr bwMode="auto">
              <a:xfrm>
                <a:off x="2652" y="1430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1</a:t>
                </a:r>
                <a:endParaRPr lang="ru-RU"/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3650" y="1430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uz-Cyrl-UZ" baseline="-25000"/>
                  <a:t>2</a:t>
                </a:r>
                <a:endParaRPr lang="ru-RU"/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4648" y="1434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uz-Cyrl-UZ" baseline="-25000"/>
                  <a:t>3</a:t>
                </a:r>
                <a:endParaRPr lang="ru-RU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3016" y="157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4014" y="157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3382" y="1888"/>
                <a:ext cx="9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dirty="0" err="1">
                    <a:latin typeface="Times New Roman" pitchFamily="18" charset="0"/>
                  </a:rPr>
                  <a:t>Ketma-ketlik</a:t>
                </a:r>
                <a:endParaRPr lang="ru-RU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31" y="1888"/>
              <a:ext cx="4582" cy="1519"/>
              <a:chOff x="475" y="2140"/>
              <a:chExt cx="4582" cy="1519"/>
            </a:xfrm>
          </p:grpSpPr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75" y="2140"/>
                <a:ext cx="1906" cy="1519"/>
                <a:chOff x="793" y="2025"/>
                <a:chExt cx="1906" cy="1519"/>
              </a:xfrm>
            </p:grpSpPr>
            <p:sp>
              <p:nvSpPr>
                <p:cNvPr id="21" name="Oval 25"/>
                <p:cNvSpPr>
                  <a:spLocks noChangeArrowheads="1"/>
                </p:cNvSpPr>
                <p:nvPr/>
              </p:nvSpPr>
              <p:spPr bwMode="auto">
                <a:xfrm>
                  <a:off x="1519" y="2025"/>
                  <a:ext cx="499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>
                  <a:off x="793" y="2840"/>
                  <a:ext cx="499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2200" y="2840"/>
                  <a:ext cx="499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156" y="2387"/>
                  <a:ext cx="409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5" name="Line 29"/>
                <p:cNvSpPr>
                  <a:spLocks noChangeShapeType="1"/>
                </p:cNvSpPr>
                <p:nvPr/>
              </p:nvSpPr>
              <p:spPr bwMode="auto">
                <a:xfrm>
                  <a:off x="1973" y="2387"/>
                  <a:ext cx="363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280" y="3292"/>
                  <a:ext cx="55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sz="2000" dirty="0" err="1">
                      <a:latin typeface="Times New Roman" pitchFamily="18" charset="0"/>
                    </a:rPr>
                    <a:t>Daraxt</a:t>
                  </a:r>
                  <a:endParaRPr lang="ru-RU" sz="2000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" name="Oval 31"/>
              <p:cNvSpPr>
                <a:spLocks noChangeArrowheads="1"/>
              </p:cNvSpPr>
              <p:nvPr/>
            </p:nvSpPr>
            <p:spPr bwMode="auto">
              <a:xfrm>
                <a:off x="3877" y="2140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Oval 32"/>
              <p:cNvSpPr>
                <a:spLocks noChangeArrowheads="1"/>
              </p:cNvSpPr>
              <p:nvPr/>
            </p:nvSpPr>
            <p:spPr bwMode="auto">
              <a:xfrm>
                <a:off x="3151" y="2955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Oval 33"/>
              <p:cNvSpPr>
                <a:spLocks noChangeArrowheads="1"/>
              </p:cNvSpPr>
              <p:nvPr/>
            </p:nvSpPr>
            <p:spPr bwMode="auto">
              <a:xfrm>
                <a:off x="4558" y="2955"/>
                <a:ext cx="49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" name="Line 34"/>
              <p:cNvSpPr>
                <a:spLocks noChangeShapeType="1"/>
              </p:cNvSpPr>
              <p:nvPr/>
            </p:nvSpPr>
            <p:spPr bwMode="auto">
              <a:xfrm flipH="1">
                <a:off x="3514" y="2502"/>
                <a:ext cx="409" cy="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Line 35"/>
              <p:cNvSpPr>
                <a:spLocks noChangeShapeType="1"/>
              </p:cNvSpPr>
              <p:nvPr/>
            </p:nvSpPr>
            <p:spPr bwMode="auto">
              <a:xfrm>
                <a:off x="4331" y="2502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Text Box 36"/>
              <p:cNvSpPr txBox="1">
                <a:spLocks noChangeArrowheads="1"/>
              </p:cNvSpPr>
              <p:nvPr/>
            </p:nvSpPr>
            <p:spPr bwMode="auto">
              <a:xfrm>
                <a:off x="3857" y="3407"/>
                <a:ext cx="4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dirty="0">
                    <a:latin typeface="Times New Roman" pitchFamily="18" charset="0"/>
                  </a:rPr>
                  <a:t>Graf</a:t>
                </a:r>
                <a:endParaRPr lang="ru-RU" sz="2000" dirty="0">
                  <a:latin typeface="Times New Roman" pitchFamily="18" charset="0"/>
                </a:endParaRPr>
              </a:p>
            </p:txBody>
          </p:sp>
          <p:sp>
            <p:nvSpPr>
              <p:cNvPr id="14" name="Line 37"/>
              <p:cNvSpPr>
                <a:spLocks noChangeShapeType="1"/>
              </p:cNvSpPr>
              <p:nvPr/>
            </p:nvSpPr>
            <p:spPr bwMode="auto">
              <a:xfrm>
                <a:off x="3651" y="320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Text Box 38"/>
              <p:cNvSpPr txBox="1">
                <a:spLocks noChangeArrowheads="1"/>
              </p:cNvSpPr>
              <p:nvPr/>
            </p:nvSpPr>
            <p:spPr bwMode="auto">
              <a:xfrm>
                <a:off x="1338" y="221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1</a:t>
                </a:r>
                <a:endParaRPr lang="ru-RU"/>
              </a:p>
            </p:txBody>
          </p:sp>
          <p:sp>
            <p:nvSpPr>
              <p:cNvPr id="16" name="Text Box 39"/>
              <p:cNvSpPr txBox="1">
                <a:spLocks noChangeArrowheads="1"/>
              </p:cNvSpPr>
              <p:nvPr/>
            </p:nvSpPr>
            <p:spPr bwMode="auto">
              <a:xfrm>
                <a:off x="611" y="3063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2</a:t>
                </a:r>
                <a:endParaRPr lang="ru-RU"/>
              </a:p>
            </p:txBody>
          </p:sp>
          <p:sp>
            <p:nvSpPr>
              <p:cNvPr id="17" name="Text Box 40"/>
              <p:cNvSpPr txBox="1">
                <a:spLocks noChangeArrowheads="1"/>
              </p:cNvSpPr>
              <p:nvPr/>
            </p:nvSpPr>
            <p:spPr bwMode="auto">
              <a:xfrm>
                <a:off x="2051" y="3034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3</a:t>
                </a:r>
                <a:endParaRPr lang="ru-RU"/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3999" y="2247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1</a:t>
                </a:r>
                <a:endParaRPr lang="ru-RU"/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3265" y="3062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2</a:t>
                </a:r>
                <a:endParaRPr lang="ru-RU"/>
              </a:p>
            </p:txBody>
          </p:sp>
          <p:sp>
            <p:nvSpPr>
              <p:cNvPr id="20" name="Text Box 43"/>
              <p:cNvSpPr txBox="1">
                <a:spLocks noChangeArrowheads="1"/>
              </p:cNvSpPr>
              <p:nvPr/>
            </p:nvSpPr>
            <p:spPr bwMode="auto">
              <a:xfrm>
                <a:off x="4673" y="3063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</a:t>
                </a:r>
                <a:r>
                  <a:rPr lang="en-US" baseline="-25000"/>
                  <a:t>3</a:t>
                </a:r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51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>
                <a:effectLst/>
              </a:rPr>
              <a:t>Foydalanuvchi dasturida MT turlari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en-US" dirty="0">
                <a:effectLst/>
              </a:rPr>
              <a:t> 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02" y="1062037"/>
            <a:ext cx="7456814" cy="553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064896" cy="4248472"/>
          </a:xfrm>
        </p:spPr>
        <p:txBody>
          <a:bodyPr/>
          <a:lstStyle/>
          <a:p>
            <a:pPr lvl="0" algn="l"/>
            <a:r>
              <a:rPr lang="en-US" dirty="0"/>
              <a:t> </a:t>
            </a:r>
            <a:r>
              <a:rPr lang="uz-Cyrl-UZ" dirty="0"/>
              <a:t>statik tuzilma;</a:t>
            </a:r>
            <a:endParaRPr lang="en-US" dirty="0"/>
          </a:p>
          <a:p>
            <a:pPr lvl="0" algn="l"/>
            <a:r>
              <a:rPr lang="en-US" dirty="0"/>
              <a:t> </a:t>
            </a:r>
            <a:r>
              <a:rPr lang="uz-Cyrl-UZ" dirty="0"/>
              <a:t>dinamik tuzilma.</a:t>
            </a:r>
            <a:endParaRPr lang="ru-RU" dirty="0"/>
          </a:p>
          <a:p>
            <a:pPr algn="l"/>
            <a:r>
              <a:rPr lang="uz-Cyrl-UZ" dirty="0"/>
              <a:t>	MT klassifikatsiya qilishda asosiy belgi bu ma’lumotlar tuzilmasini dastur ishlashi mobaynida o‘zgarishi hisoblanadi. Masalan, agar dastur bajarilishi mobaynida elementlar soni va/yoki ular orasidagi munosabatlar o‘zgarsa, u holda bunday MT dinamik ma’lumotlar tuzilmasi, aks holda statik ma’lumotlar tuzilmasi deyiladi.</a:t>
            </a:r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404664"/>
            <a:ext cx="720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3500" dirty="0"/>
              <a:t>Foydalanuvchi dasturida MT klassifikatsiyasi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79290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>
                <a:effectLst/>
              </a:rPr>
              <a:t>Mavzu bo‘yicha nazorat savollari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MTA </a:t>
            </a:r>
            <a:r>
              <a:rPr lang="en-US" dirty="0" err="1" smtClean="0"/>
              <a:t>fanining</a:t>
            </a:r>
            <a:r>
              <a:rPr lang="en-US" dirty="0" smtClean="0"/>
              <a:t> </a:t>
            </a:r>
            <a:r>
              <a:rPr lang="en-US" dirty="0" err="1" smtClean="0"/>
              <a:t>maqsad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vazifalari</a:t>
            </a:r>
            <a:r>
              <a:rPr lang="en-US" dirty="0" smtClean="0"/>
              <a:t> </a:t>
            </a:r>
            <a:r>
              <a:rPr lang="en-US" dirty="0" err="1" smtClean="0"/>
              <a:t>nimadan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?</a:t>
            </a:r>
          </a:p>
          <a:p>
            <a:pPr lvl="0"/>
            <a:r>
              <a:rPr lang="uz-Cyrl-UZ" dirty="0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nima</a:t>
            </a:r>
            <a:r>
              <a:rPr lang="en-US" dirty="0" smtClean="0"/>
              <a:t>?</a:t>
            </a:r>
          </a:p>
          <a:p>
            <a:pPr lvl="0"/>
            <a:r>
              <a:rPr lang="uz-Cyrl-UZ" dirty="0" smtClean="0"/>
              <a:t>Ma’lumotlar </a:t>
            </a:r>
            <a:r>
              <a:rPr lang="uz-Cyrl-UZ" dirty="0"/>
              <a:t>tuzilmasini asosiy tavsifi nimadan iborat</a:t>
            </a:r>
            <a:r>
              <a:rPr lang="en-US" dirty="0" smtClean="0"/>
              <a:t>?</a:t>
            </a:r>
          </a:p>
          <a:p>
            <a:pPr lvl="0"/>
            <a:r>
              <a:rPr lang="uz-Cyrl-UZ" dirty="0"/>
              <a:t>Ma’lumotlar tuzilmasini </a:t>
            </a:r>
            <a:r>
              <a:rPr lang="uz-Cyrl-UZ" dirty="0" smtClean="0"/>
              <a:t>asosiy</a:t>
            </a:r>
            <a:r>
              <a:rPr lang="en-US" dirty="0" smtClean="0"/>
              <a:t> 3ta </a:t>
            </a:r>
            <a:r>
              <a:rPr lang="en-US" dirty="0" err="1" smtClean="0"/>
              <a:t>xossasini</a:t>
            </a:r>
            <a:r>
              <a:rPr lang="en-US" dirty="0" smtClean="0"/>
              <a:t> </a:t>
            </a:r>
            <a:r>
              <a:rPr lang="en-US" dirty="0" err="1" smtClean="0"/>
              <a:t>ayting</a:t>
            </a:r>
            <a:endParaRPr lang="en-US" dirty="0" smtClean="0"/>
          </a:p>
          <a:p>
            <a:r>
              <a:rPr lang="uz-Cyrl-UZ" dirty="0" smtClean="0"/>
              <a:t>Ma’lumot</a:t>
            </a:r>
            <a:r>
              <a:rPr lang="en-US" dirty="0" err="1" smtClean="0"/>
              <a:t>larni</a:t>
            </a:r>
            <a:r>
              <a:rPr lang="en-US" dirty="0" smtClean="0"/>
              <a:t> </a:t>
            </a:r>
            <a:r>
              <a:rPr lang="en-US" dirty="0" err="1" smtClean="0"/>
              <a:t>tasvirlash</a:t>
            </a:r>
            <a:r>
              <a:rPr lang="en-US" dirty="0" smtClean="0"/>
              <a:t> </a:t>
            </a:r>
            <a:r>
              <a:rPr lang="en-US" dirty="0" err="1" smtClean="0"/>
              <a:t>bosqichlarini</a:t>
            </a:r>
            <a:r>
              <a:rPr lang="en-US" dirty="0" smtClean="0"/>
              <a:t> </a:t>
            </a:r>
            <a:r>
              <a:rPr lang="en-US" dirty="0" err="1"/>
              <a:t>ayting</a:t>
            </a:r>
            <a:endParaRPr lang="en-US" dirty="0"/>
          </a:p>
          <a:p>
            <a:pPr lvl="0"/>
            <a:r>
              <a:rPr lang="en-US" dirty="0" err="1"/>
              <a:t>v</a:t>
            </a:r>
            <a:r>
              <a:rPr lang="en-US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tushuntiring</a:t>
            </a:r>
            <a:endParaRPr lang="ru-RU" dirty="0"/>
          </a:p>
          <a:p>
            <a:pPr lvl="0"/>
            <a:r>
              <a:rPr lang="uz-Cyrl-UZ" dirty="0"/>
              <a:t>Ma’lumotlarning qanday turlarini bilasiz</a:t>
            </a:r>
            <a:r>
              <a:rPr lang="ru-RU" dirty="0"/>
              <a:t>?</a:t>
            </a:r>
          </a:p>
          <a:p>
            <a:pPr lvl="0"/>
            <a:r>
              <a:rPr lang="uz-Cyrl-UZ" dirty="0"/>
              <a:t>Ma’lumotlar ustida qanday amallarni bajarish mumkin?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24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i="1" dirty="0">
                <a:effectLst/>
              </a:rPr>
              <a:t>Asosiy adabiyotlar ro‘yxati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b="1" i="1" dirty="0"/>
              <a:t>Alfred V. </a:t>
            </a:r>
            <a:r>
              <a:rPr lang="en-US" b="1" i="1" dirty="0" err="1"/>
              <a:t>Axo</a:t>
            </a:r>
            <a:r>
              <a:rPr lang="en-US" b="1" i="1" dirty="0"/>
              <a:t>., </a:t>
            </a:r>
            <a:r>
              <a:rPr lang="en-US" b="1" i="1" dirty="0" err="1"/>
              <a:t>Djon</a:t>
            </a:r>
            <a:r>
              <a:rPr lang="en-US" b="1" i="1" dirty="0"/>
              <a:t> E. </a:t>
            </a:r>
            <a:r>
              <a:rPr lang="en-US" b="1" i="1" dirty="0" err="1"/>
              <a:t>Xopkroft</a:t>
            </a:r>
            <a:r>
              <a:rPr lang="en-US" b="1" i="1" dirty="0"/>
              <a:t>, </a:t>
            </a:r>
            <a:r>
              <a:rPr lang="en-US" b="1" i="1" dirty="0" err="1"/>
              <a:t>Djefri</a:t>
            </a:r>
            <a:r>
              <a:rPr lang="en-US" b="1" i="1" dirty="0"/>
              <a:t> D. </a:t>
            </a:r>
            <a:r>
              <a:rPr lang="en-US" b="1" i="1" dirty="0" err="1"/>
              <a:t>Ulman</a:t>
            </a:r>
            <a:r>
              <a:rPr lang="en-US" b="1" i="1" dirty="0"/>
              <a:t>.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ru-RU" dirty="0"/>
              <a:t>ы</a:t>
            </a:r>
            <a:r>
              <a:rPr lang="en-US" dirty="0"/>
              <a:t>x i </a:t>
            </a:r>
            <a:r>
              <a:rPr lang="en-US" dirty="0" err="1"/>
              <a:t>algoritm</a:t>
            </a:r>
            <a:r>
              <a:rPr lang="ru-RU" dirty="0"/>
              <a:t>ы</a:t>
            </a:r>
            <a:r>
              <a:rPr lang="en-US" dirty="0"/>
              <a:t>//</a:t>
            </a:r>
            <a:r>
              <a:rPr lang="en-US" dirty="0" err="1"/>
              <a:t>Ucheb.pos</a:t>
            </a:r>
            <a:r>
              <a:rPr lang="en-US" dirty="0"/>
              <a:t>., M. : </a:t>
            </a:r>
            <a:r>
              <a:rPr lang="en-US" dirty="0" err="1"/>
              <a:t>Izd.dom</a:t>
            </a:r>
            <a:r>
              <a:rPr lang="en-US" dirty="0"/>
              <a:t>: "</a:t>
            </a:r>
            <a:r>
              <a:rPr lang="en-US" dirty="0" err="1"/>
              <a:t>Vilyams</a:t>
            </a:r>
            <a:r>
              <a:rPr lang="en-US" dirty="0"/>
              <a:t>", 2000, — 384 s. </a:t>
            </a:r>
            <a:endParaRPr lang="ru-RU" dirty="0"/>
          </a:p>
          <a:p>
            <a:pPr lvl="0" algn="just"/>
            <a:r>
              <a:rPr lang="en-US" b="1" i="1" dirty="0" err="1"/>
              <a:t>Baknell</a:t>
            </a:r>
            <a:r>
              <a:rPr lang="en-US" b="1" i="1" dirty="0"/>
              <a:t> </a:t>
            </a:r>
            <a:r>
              <a:rPr lang="en-US" b="1" i="1" dirty="0" err="1"/>
              <a:t>Djulian</a:t>
            </a:r>
            <a:r>
              <a:rPr lang="en-US" b="1" i="1" dirty="0"/>
              <a:t> M.</a:t>
            </a:r>
            <a:r>
              <a:rPr lang="en-US" dirty="0"/>
              <a:t> </a:t>
            </a:r>
            <a:r>
              <a:rPr lang="en-US" dirty="0" err="1"/>
              <a:t>Fundamentaln</a:t>
            </a:r>
            <a:r>
              <a:rPr lang="ru-RU" dirty="0"/>
              <a:t>ы</a:t>
            </a:r>
            <a:r>
              <a:rPr lang="en-US" dirty="0"/>
              <a:t>e </a:t>
            </a:r>
            <a:r>
              <a:rPr lang="en-US" dirty="0" err="1"/>
              <a:t>algoritm</a:t>
            </a:r>
            <a:r>
              <a:rPr lang="ru-RU" dirty="0"/>
              <a:t>ы </a:t>
            </a:r>
            <a:r>
              <a:rPr lang="en-US" dirty="0"/>
              <a:t>i </a:t>
            </a:r>
            <a:r>
              <a:rPr lang="en-US" dirty="0" err="1"/>
              <a:t>struktur</a:t>
            </a:r>
            <a:r>
              <a:rPr lang="ru-RU" dirty="0"/>
              <a:t>ы </a:t>
            </a:r>
            <a:r>
              <a:rPr lang="en-US" dirty="0" err="1"/>
              <a:t>dann</a:t>
            </a:r>
            <a:r>
              <a:rPr lang="ru-RU" dirty="0"/>
              <a:t>ы</a:t>
            </a:r>
            <a:r>
              <a:rPr lang="en-US" dirty="0"/>
              <a:t>x v Delphi//</a:t>
            </a:r>
            <a:r>
              <a:rPr lang="en-US" dirty="0" err="1"/>
              <a:t>SPb</a:t>
            </a:r>
            <a:r>
              <a:rPr lang="en-US" dirty="0"/>
              <a:t>: OOO «</a:t>
            </a:r>
            <a:r>
              <a:rPr lang="en-US" dirty="0" err="1"/>
              <a:t>DiaSoftYUP</a:t>
            </a:r>
            <a:r>
              <a:rPr lang="en-US" dirty="0"/>
              <a:t>», 2003. </a:t>
            </a:r>
            <a:r>
              <a:rPr lang="ru-RU" dirty="0"/>
              <a:t>560s.</a:t>
            </a:r>
          </a:p>
          <a:p>
            <a:pPr lvl="0" algn="just"/>
            <a:r>
              <a:rPr lang="en-US" b="1" i="1" dirty="0"/>
              <a:t>Robert </a:t>
            </a:r>
            <a:r>
              <a:rPr lang="en-US" b="1" i="1" dirty="0" err="1"/>
              <a:t>Sedjvik</a:t>
            </a:r>
            <a:r>
              <a:rPr lang="en-US" b="1" i="1" dirty="0"/>
              <a:t>.</a:t>
            </a:r>
            <a:r>
              <a:rPr lang="en-US" dirty="0"/>
              <a:t> </a:t>
            </a:r>
            <a:r>
              <a:rPr lang="en-US" dirty="0" err="1"/>
              <a:t>Fundamentaln</a:t>
            </a:r>
            <a:r>
              <a:rPr lang="ru-RU" dirty="0"/>
              <a:t>ы</a:t>
            </a:r>
            <a:r>
              <a:rPr lang="en-US" dirty="0"/>
              <a:t>e </a:t>
            </a:r>
            <a:r>
              <a:rPr lang="en-US" dirty="0" err="1"/>
              <a:t>algoritm</a:t>
            </a:r>
            <a:r>
              <a:rPr lang="ru-RU" dirty="0"/>
              <a:t>ы </a:t>
            </a:r>
            <a:r>
              <a:rPr lang="en-US" dirty="0" err="1"/>
              <a:t>na</a:t>
            </a:r>
            <a:r>
              <a:rPr lang="en-US" dirty="0"/>
              <a:t> C++. </a:t>
            </a:r>
            <a:r>
              <a:rPr lang="en-US" dirty="0" err="1"/>
              <a:t>Analiz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ru-RU" dirty="0"/>
              <a:t>ы </a:t>
            </a:r>
            <a:r>
              <a:rPr lang="en-US" dirty="0" err="1"/>
              <a:t>dann</a:t>
            </a:r>
            <a:r>
              <a:rPr lang="ru-RU" dirty="0"/>
              <a:t>ы</a:t>
            </a:r>
            <a:r>
              <a:rPr lang="en-US" dirty="0"/>
              <a:t>x, </a:t>
            </a:r>
            <a:r>
              <a:rPr lang="en-US" dirty="0" err="1"/>
              <a:t>Sortirovka</a:t>
            </a:r>
            <a:r>
              <a:rPr lang="en-US" dirty="0"/>
              <a:t>, </a:t>
            </a:r>
            <a:r>
              <a:rPr lang="en-US" dirty="0" err="1"/>
              <a:t>Poisk</a:t>
            </a:r>
            <a:r>
              <a:rPr lang="en-US" dirty="0"/>
              <a:t>//K.: </a:t>
            </a:r>
            <a:r>
              <a:rPr lang="en-US" dirty="0" err="1"/>
              <a:t>Izd</a:t>
            </a:r>
            <a:r>
              <a:rPr lang="en-US" dirty="0"/>
              <a:t>. </a:t>
            </a:r>
            <a:r>
              <a:rPr lang="ru-RU" dirty="0"/>
              <a:t>«</a:t>
            </a:r>
            <a:r>
              <a:rPr lang="ru-RU" dirty="0" err="1"/>
              <a:t>DiaSoft</a:t>
            </a:r>
            <a:r>
              <a:rPr lang="ru-RU" dirty="0"/>
              <a:t>», 2001.- 688 s.</a:t>
            </a:r>
          </a:p>
          <a:p>
            <a:pPr lvl="0" algn="just"/>
            <a:r>
              <a:rPr lang="en-US" b="1" i="1" dirty="0" err="1"/>
              <a:t>Dinman</a:t>
            </a:r>
            <a:r>
              <a:rPr lang="en-US" b="1" i="1" dirty="0"/>
              <a:t> M.I.</a:t>
            </a:r>
            <a:r>
              <a:rPr lang="en-US" dirty="0"/>
              <a:t> S++. </a:t>
            </a:r>
            <a:r>
              <a:rPr lang="en-US" dirty="0" err="1"/>
              <a:t>Osvoy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primerax</a:t>
            </a:r>
            <a:r>
              <a:rPr lang="en-US" dirty="0"/>
              <a:t>//SPB.:BXV-</a:t>
            </a:r>
            <a:r>
              <a:rPr lang="en-US" dirty="0" err="1"/>
              <a:t>Peterburg</a:t>
            </a:r>
            <a:r>
              <a:rPr lang="en-US" dirty="0"/>
              <a:t>, 2006, 384. </a:t>
            </a:r>
            <a:endParaRPr lang="ru-RU" dirty="0"/>
          </a:p>
          <a:p>
            <a:pPr lvl="0" algn="just"/>
            <a:r>
              <a:rPr lang="en-US" b="1" i="1" dirty="0" err="1"/>
              <a:t>SHildt</a:t>
            </a:r>
            <a:r>
              <a:rPr lang="en-US" b="1" i="1" dirty="0"/>
              <a:t>, </a:t>
            </a:r>
            <a:r>
              <a:rPr lang="en-US" b="1" i="1" dirty="0" err="1"/>
              <a:t>Gerbert</a:t>
            </a:r>
            <a:r>
              <a:rPr lang="en-US" b="1" i="1" dirty="0"/>
              <a:t>.</a:t>
            </a:r>
            <a:r>
              <a:rPr lang="en-US" dirty="0"/>
              <a:t> </a:t>
            </a:r>
            <a:r>
              <a:rPr lang="en-US" dirty="0" err="1"/>
              <a:t>Poln</a:t>
            </a:r>
            <a:r>
              <a:rPr lang="ru-RU" dirty="0"/>
              <a:t>ы</a:t>
            </a:r>
            <a:r>
              <a:rPr lang="en-US" dirty="0"/>
              <a:t>y </a:t>
            </a:r>
            <a:r>
              <a:rPr lang="en-US" dirty="0" err="1"/>
              <a:t>spravochnik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S#//M. : </a:t>
            </a:r>
            <a:r>
              <a:rPr lang="en-US" dirty="0" err="1"/>
              <a:t>Izd</a:t>
            </a:r>
            <a:r>
              <a:rPr lang="en-US" dirty="0"/>
              <a:t>. </a:t>
            </a:r>
            <a:r>
              <a:rPr lang="en-US" dirty="0" err="1"/>
              <a:t>dom</a:t>
            </a:r>
            <a:r>
              <a:rPr lang="en-US" dirty="0"/>
              <a:t> "</a:t>
            </a:r>
            <a:r>
              <a:rPr lang="en-US" dirty="0" err="1"/>
              <a:t>Vilyamc</a:t>
            </a:r>
            <a:r>
              <a:rPr lang="en-US" dirty="0"/>
              <a:t>", 2004, 752 s.</a:t>
            </a:r>
            <a:endParaRPr lang="ru-RU" dirty="0"/>
          </a:p>
          <a:p>
            <a:pPr lvl="0" algn="just"/>
            <a:r>
              <a:rPr lang="en-US" b="1" i="1" dirty="0" err="1"/>
              <a:t>Virt</a:t>
            </a:r>
            <a:r>
              <a:rPr lang="en-US" b="1" i="1" dirty="0"/>
              <a:t> N.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ru-RU" dirty="0"/>
              <a:t>ы </a:t>
            </a:r>
            <a:r>
              <a:rPr lang="en-US" dirty="0"/>
              <a:t>i </a:t>
            </a:r>
            <a:r>
              <a:rPr lang="en-US" dirty="0" err="1"/>
              <a:t>struktur</a:t>
            </a:r>
            <a:r>
              <a:rPr lang="ru-RU" dirty="0"/>
              <a:t>ы</a:t>
            </a:r>
            <a:r>
              <a:rPr lang="en-US" dirty="0"/>
              <a:t>  </a:t>
            </a:r>
            <a:r>
              <a:rPr lang="en-US" dirty="0" err="1"/>
              <a:t>programm</a:t>
            </a:r>
            <a:r>
              <a:rPr lang="ru-RU" dirty="0"/>
              <a:t>ы</a:t>
            </a:r>
            <a:r>
              <a:rPr lang="en-US" dirty="0"/>
              <a:t>//M., Mir, 1985.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4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760111"/>
              </p:ext>
            </p:extLst>
          </p:nvPr>
        </p:nvGraphicFramePr>
        <p:xfrm>
          <a:off x="457200" y="1700808"/>
          <a:ext cx="8229600" cy="46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570"/>
                <a:gridCol w="101030"/>
              </a:tblGrid>
              <a:tr h="877597"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200">
                          <a:effectLst/>
                        </a:rPr>
                        <a:t>Asosiy adabiyotlar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551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Белов В. В., Чистякова В. И.	Алгоритмы и структуры данных: учебник - М. : Курс : ИНФРА-М, 2020. - 240 с. –[1 экз].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02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Вирт, Никлаус. Алгоритмы и структуры данных. Учебник - 2-е изд., испр. - М.: ДМК Пресс, 2012. - 272 с. [1 экз.]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023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Bae, Sammie. JavaScript Data Structures ahd Algorithms: an introduction - Dallas : Apress, 2021. - 357 p. – [1 экз].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2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z-Cyrl-UZ" dirty="0">
                <a:effectLst/>
              </a:rPr>
              <a:t>Qo‘shimcha adabiyotlar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058778"/>
              </p:ext>
            </p:extLst>
          </p:nvPr>
        </p:nvGraphicFramePr>
        <p:xfrm>
          <a:off x="457200" y="1052737"/>
          <a:ext cx="8229600" cy="547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/>
              </a:tblGrid>
              <a:tr h="42097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Shukla, Rajesh K. Data Structures Using C and C++ : monograph - New Delhi : Wiley India, 2012. - 502 p. [45 </a:t>
                      </a:r>
                      <a:r>
                        <a:rPr lang="ru-RU" sz="1200">
                          <a:effectLst/>
                        </a:rPr>
                        <a:t>экз</a:t>
                      </a:r>
                      <a:r>
                        <a:rPr lang="en-US" sz="1200">
                          <a:effectLst/>
                        </a:rPr>
                        <a:t>.]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419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Kruse, Robert L. 	Data Structures and Program Design in C : monograph. - New Delhi: Dorling Kindersley (India) Pvt. </a:t>
                      </a:r>
                      <a:r>
                        <a:rPr lang="ru-RU" sz="1200">
                          <a:effectLst/>
                        </a:rPr>
                        <a:t>Ltd, 2012. - 607 p. [25 экз.]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419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Wengrow, Jay. A Common-Sense Guide to Data Structures and Algorithms: level up your core programming skills.- 2 ed.- USA:The Programatic Bookshelf, 2020. - 481 p. – [2 экз</a:t>
                      </a:r>
                      <a:r>
                        <a:rPr lang="ru-RU" sz="1200">
                          <a:effectLst/>
                        </a:rPr>
                        <a:t>.</a:t>
                      </a:r>
                      <a:r>
                        <a:rPr lang="en-US" sz="1200">
                          <a:effectLst/>
                        </a:rPr>
                        <a:t>]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41939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Седжвик Р., Перекалин М. А. Алгоритмы на С++. Анализ структуры данных. Сортировка. Поиск. Алгоритмы на графах: монография. Пер. с англ. Моргунова А. А. - М. ; СПб.Киев: Вильямс, 2014. - 1056 с.- [1 экз.]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26291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Назиров Ш.А., Бабакулов И.Х., Арипова Н.А., Миндулина Л.Х. Методическое пособие для практических занятий по дисциплине "Структуры данных и алгоритмы":метод. пособие-Т.:ТУИТ, 2008. - 140 с. - (Узбекское агенство связи и информатизации. ТУИТ. ). – [74 экз.]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262910">
                <a:tc>
                  <a:txBody>
                    <a:bodyPr/>
                    <a:lstStyle/>
                    <a:p>
                      <a:r>
                        <a:rPr lang="ru-RU" sz="1200" dirty="0" err="1">
                          <a:effectLst/>
                        </a:rPr>
                        <a:t>Назиров</a:t>
                      </a:r>
                      <a:r>
                        <a:rPr lang="ru-RU" sz="1200" dirty="0">
                          <a:effectLst/>
                        </a:rPr>
                        <a:t> Ш. А., </a:t>
                      </a:r>
                      <a:r>
                        <a:rPr lang="ru-RU" sz="1200" dirty="0" err="1">
                          <a:effectLst/>
                        </a:rPr>
                        <a:t>Бабакулов</a:t>
                      </a:r>
                      <a:r>
                        <a:rPr lang="ru-RU" sz="1200" dirty="0">
                          <a:effectLst/>
                        </a:rPr>
                        <a:t> И.Х., </a:t>
                      </a:r>
                      <a:r>
                        <a:rPr lang="ru-RU" sz="1200" dirty="0" err="1">
                          <a:effectLst/>
                        </a:rPr>
                        <a:t>Арипова</a:t>
                      </a:r>
                      <a:r>
                        <a:rPr lang="ru-RU" sz="1200" dirty="0">
                          <a:effectLst/>
                        </a:rPr>
                        <a:t> Н.А., </a:t>
                      </a:r>
                      <a:r>
                        <a:rPr lang="ru-RU" sz="1200" dirty="0" err="1">
                          <a:effectLst/>
                        </a:rPr>
                        <a:t>Миндулина</a:t>
                      </a:r>
                      <a:r>
                        <a:rPr lang="ru-RU" sz="1200" dirty="0">
                          <a:effectLst/>
                        </a:rPr>
                        <a:t> Л.Х. Методическое пособие для лабораторных занятий по дисциплине "Структуры данных и алгоритмы": методические указания. - Т. : ТУИТ, 2008. - 112 с. - (Узбекское </a:t>
                      </a:r>
                      <a:r>
                        <a:rPr lang="ru-RU" sz="1200" dirty="0" err="1">
                          <a:effectLst/>
                        </a:rPr>
                        <a:t>агенство</a:t>
                      </a:r>
                      <a:r>
                        <a:rPr lang="ru-RU" sz="1200" dirty="0">
                          <a:effectLst/>
                        </a:rPr>
                        <a:t> связи и информатизации. ТУИТ. ). – [75 экз.]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976664"/>
          </a:xfrm>
        </p:spPr>
        <p:txBody>
          <a:bodyPr/>
          <a:lstStyle/>
          <a:p>
            <a:r>
              <a:rPr lang="en-US" b="1" dirty="0"/>
              <a:t>E</a:t>
            </a:r>
            <a:r>
              <a:rPr lang="uz-Cyrl-UZ" b="1" dirty="0"/>
              <a:t>lektron manbalar</a:t>
            </a:r>
            <a:r>
              <a:rPr lang="uz-Cyrl-UZ" b="1" dirty="0" smtClean="0"/>
              <a:t>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68490"/>
              </p:ext>
            </p:extLst>
          </p:nvPr>
        </p:nvGraphicFramePr>
        <p:xfrm>
          <a:off x="457200" y="1196752"/>
          <a:ext cx="8229600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/>
              </a:tblGrid>
              <a:tr h="1246582">
                <a:tc>
                  <a:txBody>
                    <a:bodyPr/>
                    <a:lstStyle/>
                    <a:p>
                      <a:r>
                        <a:rPr lang="en-US" sz="1200" u="sng">
                          <a:effectLst/>
                          <a:hlinkClick r:id="rId2"/>
                        </a:rPr>
                        <a:t>www.ziyonet.uz</a:t>
                      </a:r>
                      <a:r>
                        <a:rPr lang="uz-Cyrl-UZ" sz="1200">
                          <a:effectLst/>
                        </a:rPr>
                        <a:t> – O‘zbekiston Respublikasi axborot ta’lim portali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246582">
                <a:tc>
                  <a:txBody>
                    <a:bodyPr/>
                    <a:lstStyle/>
                    <a:p>
                      <a:r>
                        <a:rPr lang="en-US" sz="1200" u="sng">
                          <a:effectLst/>
                          <a:hlinkClick r:id="rId3"/>
                        </a:rPr>
                        <a:t>https://www.intuit.ru/</a:t>
                      </a:r>
                      <a:r>
                        <a:rPr lang="en-US" sz="1200">
                          <a:effectLst/>
                        </a:rPr>
                        <a:t> - Rossiya milliy ochiq universiteti sayti.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457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6120130" algn="r"/>
                        </a:tabLs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https://www.lib.washington.edu</a:t>
                      </a:r>
                      <a:r>
                        <a:rPr lang="en-US" sz="1200">
                          <a:effectLst/>
                        </a:rPr>
                        <a:t> - Washington universiteti kutubxonasi sayti.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457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630555" algn="l"/>
                        </a:tabLst>
                      </a:pPr>
                      <a:r>
                        <a:rPr lang="en-US" sz="1200" u="sng" dirty="0">
                          <a:effectLst/>
                          <a:hlinkClick r:id="rId5"/>
                        </a:rPr>
                        <a:t>https://www.lib.cam.ac.uk</a:t>
                      </a:r>
                      <a:r>
                        <a:rPr lang="en-US" sz="1200" dirty="0">
                          <a:effectLst/>
                        </a:rPr>
                        <a:t> - Cambridge </a:t>
                      </a:r>
                      <a:r>
                        <a:rPr lang="en-US" sz="1200" dirty="0" err="1">
                          <a:effectLst/>
                        </a:rPr>
                        <a:t>universiteti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kutubxonasi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sayti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3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169" y="548680"/>
            <a:ext cx="8229600" cy="1143000"/>
          </a:xfrm>
        </p:spPr>
        <p:txBody>
          <a:bodyPr>
            <a:noAutofit/>
          </a:bodyPr>
          <a:lstStyle/>
          <a:p>
            <a:r>
              <a:rPr lang="uz-Cyrl-UZ" sz="3000" i="1" dirty="0">
                <a:effectLst/>
              </a:rPr>
              <a:t>1-Mavzu: </a:t>
            </a:r>
            <a:r>
              <a:rPr lang="en-US" sz="2400" dirty="0" err="1">
                <a:effectLst/>
              </a:rPr>
              <a:t>Ma’lumot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ma’lumotlar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tuzilmasi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tushunchalari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Ma’lumotlarni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ifodalash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bosqichlari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Ma’lumotlar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toifalari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Ma’lumotlar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tuzilmalarini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sinflashtirish</a:t>
            </a:r>
            <a:r>
              <a:rPr lang="en-US" sz="2400" dirty="0">
                <a:effectLst/>
              </a:rPr>
              <a:t>.</a:t>
            </a:r>
            <a:r>
              <a:rPr lang="en-US" sz="2400" i="1" dirty="0">
                <a:effectLst/>
              </a:rPr>
              <a:t/>
            </a:r>
            <a:br>
              <a:rPr lang="en-US" sz="2400" i="1" dirty="0">
                <a:effectLst/>
              </a:rPr>
            </a:br>
            <a:r>
              <a:rPr lang="en-US" sz="2400" i="1" dirty="0">
                <a:effectLst/>
              </a:rPr>
              <a:t>(2 </a:t>
            </a:r>
            <a:r>
              <a:rPr lang="en-US" sz="2400" i="1" dirty="0" err="1">
                <a:effectLst/>
              </a:rPr>
              <a:t>soat</a:t>
            </a:r>
            <a:r>
              <a:rPr lang="en-US" sz="2400" i="1" dirty="0">
                <a:effectLst/>
              </a:rPr>
              <a:t>)</a:t>
            </a: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 fontScale="92500" lnSpcReduction="20000"/>
          </a:bodyPr>
          <a:lstStyle/>
          <a:p>
            <a:r>
              <a:rPr lang="uz-Cyrl-UZ" b="1" dirty="0"/>
              <a:t>Reja: </a:t>
            </a:r>
            <a:endParaRPr lang="ru-RU" dirty="0"/>
          </a:p>
          <a:p>
            <a:pPr lvl="0"/>
            <a:r>
              <a:rPr lang="uz-Cyrl-UZ" dirty="0"/>
              <a:t>Asosiy tushunchalar va ta’riflar. </a:t>
            </a:r>
            <a:endParaRPr lang="ru-RU" dirty="0"/>
          </a:p>
          <a:p>
            <a:pPr lvl="0"/>
            <a:r>
              <a:rPr lang="uz-Cyrl-UZ" dirty="0"/>
              <a:t>Ma’lumotlarni tasvirlash bosqichlari.</a:t>
            </a:r>
            <a:endParaRPr lang="ru-RU" dirty="0"/>
          </a:p>
          <a:p>
            <a:pPr lvl="0"/>
            <a:r>
              <a:rPr lang="uz-Cyrl-UZ" dirty="0"/>
              <a:t>Ma’lumotlar tuzilmasini klassifikatsiya qilish.</a:t>
            </a:r>
            <a:endParaRPr lang="ru-RU" dirty="0"/>
          </a:p>
          <a:p>
            <a:pPr lvl="0"/>
            <a:r>
              <a:rPr lang="uz-Cyrl-UZ" dirty="0"/>
              <a:t>Ma’lumotlarni standart turlari:</a:t>
            </a:r>
            <a:endParaRPr lang="ru-RU" dirty="0"/>
          </a:p>
          <a:p>
            <a:pPr lvl="0"/>
            <a:r>
              <a:rPr lang="uz-Cyrl-UZ" dirty="0"/>
              <a:t>Foydalanuvchi tomonidan aniqlanadigan turlar</a:t>
            </a:r>
            <a:endParaRPr lang="en-US" dirty="0"/>
          </a:p>
          <a:p>
            <a:pPr marL="137160" lvl="0" indent="0">
              <a:buNone/>
            </a:pPr>
            <a:endParaRPr lang="uz-Cyrl-UZ" dirty="0"/>
          </a:p>
          <a:p>
            <a:r>
              <a:rPr lang="uz-Cyrl-UZ" b="1" i="1" dirty="0"/>
              <a:t>Kalitli so‘zlar: </a:t>
            </a:r>
            <a:r>
              <a:rPr lang="uz-Cyrl-UZ" i="1" dirty="0"/>
              <a:t>ma’lumotlar tuzilmasi, ma’lumotlar turlari, abstrakt bosqich, mantiqiy bosqich, fizik bosqich, to‘plam, ketma-ketlik, matritsa, daraxt, graf, so‘z, butun tur, haqiqiy tur, mantiqiy tur, belgili tur, ko‘rsatkichli tur, sanaladigan tur, diapazonli tur.</a:t>
            </a:r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4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z-Cyrl-UZ" sz="3500" dirty="0">
                <a:effectLst/>
              </a:rPr>
              <a:t>Ma’lumot nima? Ma’lumotlar tuzilmasi deganda nima tushuniladi?</a:t>
            </a:r>
            <a:r>
              <a:rPr lang="ru-RU" sz="3500" dirty="0">
                <a:effectLst/>
              </a:rPr>
              <a:t/>
            </a:r>
            <a:br>
              <a:rPr lang="ru-RU" sz="3500" dirty="0">
                <a:effectLst/>
              </a:rPr>
            </a:br>
            <a:endParaRPr lang="ru-RU" sz="3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uz-Cyrl-UZ" sz="3200" b="1" dirty="0"/>
              <a:t>Ma’lumot - bu </a:t>
            </a:r>
            <a:r>
              <a:rPr lang="uz-Cyrl-UZ" sz="3200" dirty="0"/>
              <a:t>biror bir ob’ekt, jarayon, xodisa yoki voqelikni ifodalab (tasniflab) beruvchi belgi yoki belgilar majmuasidir. Berilgan ma’lumot (belgi)lar qanday qiymat qabul qilishiga qarab ma’lumotlarning bir qancha turlari mavjud.</a:t>
            </a:r>
            <a:endParaRPr lang="ru-RU" sz="3200" dirty="0"/>
          </a:p>
          <a:p>
            <a:r>
              <a:rPr lang="uz-Cyrl-UZ" sz="3200" b="1" dirty="0"/>
              <a:t>	Ma’lumotlar tuzilmasi (MT) -</a:t>
            </a:r>
            <a:r>
              <a:rPr lang="uz-Cyrl-UZ" sz="3200" dirty="0"/>
              <a:t> bu tuzilmani tashkil qiluvchi elementlar(ma’lumotlar) va ular orasidagi bog‘liqlikni ko‘rsatib beruvchi munosabatlar majmuasidir.  MT o‘zining quyidagi xossalari bilan tasniflanadi:</a:t>
            </a:r>
          </a:p>
          <a:p>
            <a:endParaRPr lang="ru-RU" sz="3200" dirty="0"/>
          </a:p>
          <a:p>
            <a:pPr lvl="1"/>
            <a:r>
              <a:rPr lang="uz-Cyrl-UZ" sz="2800" dirty="0"/>
              <a:t>qabul qilishi mumkin bo‘lgan qiymatlari to‘plami</a:t>
            </a:r>
            <a:r>
              <a:rPr lang="en-US" sz="2800" dirty="0"/>
              <a:t>;</a:t>
            </a:r>
            <a:endParaRPr lang="ru-RU" sz="2800" dirty="0"/>
          </a:p>
          <a:p>
            <a:pPr lvl="1"/>
            <a:r>
              <a:rPr lang="uz-Cyrl-UZ" sz="2800" dirty="0"/>
              <a:t>mumkin bo‘lgan amallar (</a:t>
            </a:r>
            <a:r>
              <a:rPr lang="en-US" sz="2800" dirty="0" err="1"/>
              <a:t>operatsi</a:t>
            </a:r>
            <a:r>
              <a:rPr lang="uz-Cyrl-UZ" sz="2800" dirty="0"/>
              <a:t>yalar) majmuasi</a:t>
            </a:r>
            <a:r>
              <a:rPr lang="en-US" sz="2800" dirty="0"/>
              <a:t>;</a:t>
            </a:r>
            <a:endParaRPr lang="ru-RU" sz="2800" dirty="0"/>
          </a:p>
          <a:p>
            <a:pPr lvl="1"/>
            <a:r>
              <a:rPr lang="uz-Cyrl-UZ" sz="2800" dirty="0"/>
              <a:t>tashkil etilganlik tasnifi</a:t>
            </a:r>
            <a:r>
              <a:rPr lang="ru-RU" sz="2800" dirty="0"/>
              <a:t>.</a:t>
            </a:r>
          </a:p>
          <a:p>
            <a:pPr marL="13716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27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57313" y="2741613"/>
            <a:ext cx="6215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6740" y="3643313"/>
            <a:ext cx="2857500" cy="1000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</a:t>
            </a:r>
            <a:endParaRPr lang="en-US" sz="2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2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matematik</a:t>
            </a:r>
            <a:r>
              <a:rPr lang="ru-RU" sz="2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bosqich</a:t>
            </a:r>
            <a:endParaRPr lang="ru-RU" sz="2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88553" y="3643313"/>
            <a:ext cx="2571750" cy="1000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Mantiqiy</a:t>
            </a:r>
            <a:r>
              <a:rPr lang="en-US" sz="2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bosqich</a:t>
            </a:r>
            <a:endParaRPr lang="ru-RU" sz="2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1772" y="3643313"/>
            <a:ext cx="2786062" cy="1000125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Fizik</a:t>
            </a:r>
            <a:r>
              <a:rPr lang="en-US" sz="2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jismoniy</a:t>
            </a:r>
            <a:r>
              <a:rPr lang="en-US" sz="2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bosqich</a:t>
            </a:r>
            <a:endParaRPr lang="ru-RU" sz="2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974115" y="928688"/>
            <a:ext cx="5214938" cy="12858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Ma’lumotlarni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tasvirlash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bosqichlari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188678" y="2214563"/>
            <a:ext cx="285750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1259740" y="2981325"/>
            <a:ext cx="285750" cy="642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198203" y="2981325"/>
            <a:ext cx="285750" cy="642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7331928" y="2979738"/>
            <a:ext cx="285750" cy="64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0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err="1">
                <a:effectLst/>
              </a:rPr>
              <a:t>Abstrakt</a:t>
            </a:r>
            <a:r>
              <a:rPr lang="ru-RU" i="1" dirty="0">
                <a:effectLst/>
              </a:rPr>
              <a:t> (</a:t>
            </a:r>
            <a:r>
              <a:rPr lang="ru-RU" i="1" dirty="0" err="1">
                <a:effectLst/>
              </a:rPr>
              <a:t>matemati</a:t>
            </a:r>
            <a:r>
              <a:rPr lang="uz-Cyrl-UZ" i="1" dirty="0">
                <a:effectLst/>
              </a:rPr>
              <a:t>k</a:t>
            </a:r>
            <a:r>
              <a:rPr lang="ru-RU" i="1" dirty="0">
                <a:effectLst/>
              </a:rPr>
              <a:t>) </a:t>
            </a:r>
            <a:r>
              <a:rPr lang="uz-Cyrl-UZ" i="1" dirty="0">
                <a:effectLst/>
              </a:rPr>
              <a:t>bosqich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160280"/>
          </a:xfrm>
        </p:spPr>
        <p:txBody>
          <a:bodyPr>
            <a:normAutofit fontScale="85000" lnSpcReduction="20000"/>
          </a:bodyPr>
          <a:lstStyle/>
          <a:p>
            <a:r>
              <a:rPr lang="uz-Cyrl-UZ" dirty="0"/>
              <a:t>Abstrakt bosqichda ixtiyoriy tuzilmani &lt;D,R&gt; juftlik ko‘rinishda ifodalash mumkin, bu erda D – elementlarning chekli to‘plami bo‘lib,  elementlar ma’lumotlar turlari yoki ma’lumotlar tuzilmasi bo‘lishi mumkin, R – esa munosabatlar to‘plami bo‘lib, mazkur munosabatlar xususiyatlari abstrakt bosqichda ma’lumotlar tuzilmalarini turlarini aniqlaydi.</a:t>
            </a:r>
            <a:endParaRPr lang="ru-RU" dirty="0"/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987825" y="1285874"/>
            <a:ext cx="5870426" cy="171107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Abstrakt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bosqichda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xal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qilinishi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lozim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masalaning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texnik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qo’yilishi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iloji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bo’lsa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masalaning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matematik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ko’riladi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571500" y="1285875"/>
            <a:ext cx="2000250" cy="1214438"/>
          </a:xfrm>
          <a:prstGeom prst="cloudCallout">
            <a:avLst>
              <a:gd name="adj1" fmla="val 76242"/>
              <a:gd name="adj2" fmla="val 2033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Izox</a:t>
            </a:r>
            <a:endParaRPr lang="ru-RU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9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515</TotalTime>
  <Words>1166</Words>
  <Application>Microsoft Office PowerPoint</Application>
  <PresentationFormat>Экран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Book Antiqua</vt:lpstr>
      <vt:lpstr>Calibri</vt:lpstr>
      <vt:lpstr>Lucida Sans</vt:lpstr>
      <vt:lpstr>Symbol</vt:lpstr>
      <vt:lpstr>Times New Roman</vt:lpstr>
      <vt:lpstr>Wingdings</vt:lpstr>
      <vt:lpstr>Wingdings 2</vt:lpstr>
      <vt:lpstr>Wingdings 3</vt:lpstr>
      <vt:lpstr>Апекс</vt:lpstr>
      <vt:lpstr>   “Ma’lumotlar tuzilmasi va algoritmlar” fanining maqsadi va vazifasi</vt:lpstr>
      <vt:lpstr>Asosiy adabiyotlar ro‘yxati </vt:lpstr>
      <vt:lpstr>Презентация PowerPoint</vt:lpstr>
      <vt:lpstr>Qo‘shimcha adabiyotlar</vt:lpstr>
      <vt:lpstr>Презентация PowerPoint</vt:lpstr>
      <vt:lpstr>1-Mavzu: Ma’lumot va ma’lumotlar tuzilmasi tushunchalari. Ma’lumotlarni ifodalash bosqichlari. Ma’lumotlar toifalari. Ma’lumotlar tuzilmalarini sinflashtirish. (2 soat) </vt:lpstr>
      <vt:lpstr>Ma’lumot nima? Ma’lumotlar tuzilmasi deganda nima tushuniladi? </vt:lpstr>
      <vt:lpstr>Презентация PowerPoint</vt:lpstr>
      <vt:lpstr>Abstrakt (matematik) bosqich </vt:lpstr>
      <vt:lpstr>Mantiqiy bosqich </vt:lpstr>
      <vt:lpstr>Fizik bosqich </vt:lpstr>
      <vt:lpstr>Abstraksiya</vt:lpstr>
      <vt:lpstr>Презентация PowerPoint</vt:lpstr>
      <vt:lpstr>Ma’lumotlar tuzilmasini asosiy ko‘rinishlari (turlari): </vt:lpstr>
      <vt:lpstr>  Ma’lumotlar tuzilmasiga misol</vt:lpstr>
      <vt:lpstr>Foydalanuvchi dasturida MT turlari   </vt:lpstr>
      <vt:lpstr> </vt:lpstr>
      <vt:lpstr>Mavzu bo‘yicha nazorat savollari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MAGNET</dc:creator>
  <cp:lastModifiedBy>Admin</cp:lastModifiedBy>
  <cp:revision>55</cp:revision>
  <dcterms:created xsi:type="dcterms:W3CDTF">2016-11-21T05:16:04Z</dcterms:created>
  <dcterms:modified xsi:type="dcterms:W3CDTF">2023-09-18T02:52:38Z</dcterms:modified>
</cp:coreProperties>
</file>