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26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8" r:id="rId11"/>
    <p:sldId id="278" r:id="rId12"/>
    <p:sldId id="279" r:id="rId13"/>
    <p:sldId id="289" r:id="rId14"/>
    <p:sldId id="280" r:id="rId15"/>
    <p:sldId id="285" r:id="rId16"/>
    <p:sldId id="286" r:id="rId17"/>
    <p:sldId id="290" r:id="rId18"/>
    <p:sldId id="281" r:id="rId19"/>
    <p:sldId id="291" r:id="rId20"/>
    <p:sldId id="293" r:id="rId21"/>
    <p:sldId id="294" r:id="rId22"/>
    <p:sldId id="297" r:id="rId23"/>
    <p:sldId id="296" r:id="rId24"/>
    <p:sldId id="298" r:id="rId25"/>
    <p:sldId id="299" r:id="rId26"/>
    <p:sldId id="300" r:id="rId27"/>
    <p:sldId id="301" r:id="rId28"/>
    <p:sldId id="295" r:id="rId29"/>
    <p:sldId id="283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14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2 </a:t>
            </a:r>
            <a:r>
              <a:rPr lang="en-US" sz="3100" dirty="0" err="1" smtClean="0"/>
              <a:t>mavzu</a:t>
            </a:r>
            <a:r>
              <a:rPr lang="en-US" sz="3100" dirty="0" smtClean="0"/>
              <a:t> MT </a:t>
            </a:r>
            <a:r>
              <a:rPr lang="en-US" sz="3100" dirty="0" err="1" smtClean="0"/>
              <a:t>larning</a:t>
            </a:r>
            <a:r>
              <a:rPr lang="en-US" sz="3100" dirty="0" smtClean="0"/>
              <a:t> </a:t>
            </a:r>
            <a:r>
              <a:rPr lang="en-US" sz="3100" dirty="0" err="1" smtClean="0"/>
              <a:t>umumiy</a:t>
            </a:r>
            <a:r>
              <a:rPr lang="en-US" sz="3100" dirty="0" smtClean="0"/>
              <a:t> </a:t>
            </a:r>
            <a:r>
              <a:rPr lang="en-US" sz="3100" dirty="0" err="1" smtClean="0"/>
              <a:t>ko’rinishlari</a:t>
            </a:r>
            <a:r>
              <a:rPr lang="en-US" sz="3100" dirty="0" smtClean="0"/>
              <a:t>.</a:t>
            </a:r>
            <a:r>
              <a:rPr lang="en-US" sz="3100" b="0" dirty="0">
                <a:effectLst/>
              </a:rPr>
              <a:t> </a:t>
            </a:r>
            <a:r>
              <a:rPr lang="en-US" sz="3100" b="0" dirty="0" err="1">
                <a:effectLst/>
              </a:rPr>
              <a:t>Ma'lumotlarning</a:t>
            </a:r>
            <a:r>
              <a:rPr lang="en-US" sz="3100" b="0" dirty="0">
                <a:effectLst/>
              </a:rPr>
              <a:t> </a:t>
            </a:r>
            <a:r>
              <a:rPr lang="en-US" sz="3100" b="0" dirty="0" err="1">
                <a:effectLst/>
              </a:rPr>
              <a:t>sozlangan</a:t>
            </a:r>
            <a:r>
              <a:rPr lang="en-US" sz="3100" b="0" dirty="0">
                <a:effectLst/>
              </a:rPr>
              <a:t> </a:t>
            </a:r>
            <a:r>
              <a:rPr lang="en-US" sz="3100" b="0" dirty="0" err="1">
                <a:effectLst/>
              </a:rPr>
              <a:t>turlari</a:t>
            </a:r>
            <a:r>
              <a:rPr lang="en-US" sz="3100" b="0" dirty="0">
                <a:effectLst/>
              </a:rPr>
              <a:t>: </a:t>
            </a:r>
            <a:r>
              <a:rPr lang="en-US" sz="3100" b="0" dirty="0" err="1">
                <a:effectLst/>
              </a:rPr>
              <a:t>massivlar</a:t>
            </a:r>
            <a:r>
              <a:rPr lang="en-US" sz="3100" b="0" dirty="0">
                <a:effectLst/>
              </a:rPr>
              <a:t>, </a:t>
            </a:r>
            <a:r>
              <a:rPr lang="en-US" sz="3100" b="0" dirty="0" err="1">
                <a:effectLst/>
              </a:rPr>
              <a:t>vectorlar</a:t>
            </a:r>
            <a:r>
              <a:rPr lang="en-US" sz="3100" b="0" dirty="0">
                <a:effectLst/>
              </a:rPr>
              <a:t>, </a:t>
            </a:r>
            <a:r>
              <a:rPr lang="en-US" sz="3100" b="0" dirty="0" err="1">
                <a:effectLst/>
              </a:rPr>
              <a:t>yozuvlar</a:t>
            </a:r>
            <a:r>
              <a:rPr lang="en-US" sz="3100" b="0" dirty="0">
                <a:effectLst/>
              </a:rPr>
              <a:t> , </a:t>
            </a:r>
            <a:r>
              <a:rPr lang="en-US" sz="3100" b="0" dirty="0" err="1">
                <a:effectLst/>
              </a:rPr>
              <a:t>to’plamlar</a:t>
            </a:r>
            <a:r>
              <a:rPr lang="en-US" sz="3100" b="0" dirty="0">
                <a:effectLst/>
              </a:rPr>
              <a:t> </a:t>
            </a:r>
            <a:r>
              <a:rPr lang="en-US" sz="3100" b="0" dirty="0" err="1">
                <a:effectLst/>
              </a:rPr>
              <a:t>va</a:t>
            </a:r>
            <a:r>
              <a:rPr lang="en-US" sz="3100" b="0" dirty="0">
                <a:effectLst/>
              </a:rPr>
              <a:t> </a:t>
            </a:r>
            <a:r>
              <a:rPr lang="en-US" sz="3100" b="0" dirty="0" err="1">
                <a:effectLst/>
              </a:rPr>
              <a:t>ko’rsatkichli</a:t>
            </a:r>
            <a:r>
              <a:rPr lang="en-US" sz="3100" b="0" dirty="0">
                <a:effectLst/>
              </a:rPr>
              <a:t> </a:t>
            </a:r>
            <a:r>
              <a:rPr lang="en-US" sz="3100" b="0" dirty="0" err="1">
                <a:effectLst/>
              </a:rPr>
              <a:t>turlar</a:t>
            </a:r>
            <a:r>
              <a:rPr lang="en-US" sz="3100" b="0" dirty="0">
                <a:effectLst/>
              </a:rPr>
              <a:t>.</a:t>
            </a:r>
            <a:endParaRPr lang="ru-RU" sz="3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 smtClean="0"/>
              <a:t>Reja</a:t>
            </a:r>
            <a:r>
              <a:rPr lang="en-US" dirty="0" smtClean="0"/>
              <a:t> :</a:t>
            </a:r>
          </a:p>
          <a:p>
            <a:pPr marL="137160" indent="0">
              <a:buNone/>
            </a:pPr>
            <a:r>
              <a:rPr lang="en-US" dirty="0" err="1"/>
              <a:t>Ma'lumotlarning</a:t>
            </a:r>
            <a:r>
              <a:rPr lang="en-US" dirty="0"/>
              <a:t> </a:t>
            </a:r>
            <a:r>
              <a:rPr lang="en-US" dirty="0" err="1"/>
              <a:t>sozlangan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: </a:t>
            </a:r>
            <a:endParaRPr lang="en-US" dirty="0" smtClean="0"/>
          </a:p>
          <a:p>
            <a:pPr marL="137160" indent="0">
              <a:buNone/>
            </a:pPr>
            <a:r>
              <a:rPr lang="en-US" dirty="0" err="1" smtClean="0"/>
              <a:t>massivlar</a:t>
            </a:r>
            <a:r>
              <a:rPr lang="en-US" dirty="0" smtClean="0"/>
              <a:t>,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 err="1"/>
              <a:t>vectorlar</a:t>
            </a:r>
            <a:r>
              <a:rPr lang="en-US" dirty="0"/>
              <a:t>, </a:t>
            </a:r>
            <a:endParaRPr lang="en-US" dirty="0" smtClean="0"/>
          </a:p>
          <a:p>
            <a:pPr marL="137160" indent="0">
              <a:buNone/>
            </a:pPr>
            <a:r>
              <a:rPr lang="en-US" dirty="0" err="1" smtClean="0"/>
              <a:t>yozuvlar</a:t>
            </a:r>
            <a:r>
              <a:rPr lang="en-US" dirty="0" smtClean="0"/>
              <a:t> ,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 err="1"/>
              <a:t>to’plamlar</a:t>
            </a:r>
            <a:r>
              <a:rPr lang="en-US" dirty="0"/>
              <a:t> </a:t>
            </a:r>
            <a:endParaRPr lang="en-US" dirty="0" smtClean="0"/>
          </a:p>
          <a:p>
            <a:pPr marL="137160" indent="0">
              <a:buNone/>
            </a:pP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/>
              <a:t>ko’rsatkichli</a:t>
            </a:r>
            <a:r>
              <a:rPr lang="en-US" dirty="0"/>
              <a:t> </a:t>
            </a:r>
            <a:r>
              <a:rPr lang="en-US" dirty="0" err="1"/>
              <a:t>turlar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76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 dirty="0" err="1"/>
              <a:t>Foydalanuvchi</a:t>
            </a:r>
            <a:r>
              <a:rPr lang="en-US" altLang="ru-RU" dirty="0"/>
              <a:t> </a:t>
            </a:r>
            <a:r>
              <a:rPr lang="en-US" altLang="ru-RU" dirty="0" err="1"/>
              <a:t>tomonidan</a:t>
            </a:r>
            <a:r>
              <a:rPr lang="en-US" altLang="ru-RU" dirty="0"/>
              <a:t> </a:t>
            </a:r>
            <a:r>
              <a:rPr lang="en-US" altLang="ru-RU" dirty="0" err="1"/>
              <a:t>o’zgarmaslarga</a:t>
            </a:r>
            <a:r>
              <a:rPr lang="en-US" altLang="ru-RU" dirty="0"/>
              <a:t> </a:t>
            </a:r>
            <a:r>
              <a:rPr lang="en-US" altLang="ru-RU" dirty="0" err="1"/>
              <a:t>ixtiyoriy</a:t>
            </a:r>
            <a:r>
              <a:rPr lang="en-US" altLang="ru-RU" dirty="0"/>
              <a:t> ( </a:t>
            </a:r>
            <a:r>
              <a:rPr lang="en-US" altLang="ru-RU" dirty="0" err="1"/>
              <a:t>sanaladigan</a:t>
            </a:r>
            <a:r>
              <a:rPr lang="en-US" altLang="ru-RU" dirty="0"/>
              <a:t> ) </a:t>
            </a:r>
            <a:r>
              <a:rPr lang="en-US" altLang="ru-RU" dirty="0" err="1"/>
              <a:t>sonli</a:t>
            </a:r>
            <a:r>
              <a:rPr lang="en-US" altLang="ru-RU" dirty="0"/>
              <a:t> </a:t>
            </a:r>
            <a:r>
              <a:rPr lang="en-US" altLang="ru-RU" dirty="0" err="1"/>
              <a:t>qiymat</a:t>
            </a:r>
            <a:r>
              <a:rPr lang="en-US" altLang="ru-RU" dirty="0"/>
              <a:t> ham </a:t>
            </a:r>
            <a:r>
              <a:rPr lang="en-US" altLang="ru-RU" dirty="0" err="1"/>
              <a:t>o’zlashtirilishi</a:t>
            </a:r>
            <a:r>
              <a:rPr lang="en-US" altLang="ru-RU" dirty="0"/>
              <a:t> </a:t>
            </a:r>
            <a:r>
              <a:rPr lang="en-US" altLang="ru-RU" dirty="0" err="1"/>
              <a:t>mumkin</a:t>
            </a:r>
            <a:r>
              <a:rPr lang="en-US" altLang="ru-RU" dirty="0"/>
              <a:t>. </a:t>
            </a:r>
            <a:r>
              <a:rPr lang="en-US" altLang="ru-RU" dirty="0" err="1"/>
              <a:t>O’zgarmaslarga</a:t>
            </a:r>
            <a:r>
              <a:rPr lang="en-US" altLang="ru-RU" dirty="0"/>
              <a:t> </a:t>
            </a:r>
            <a:r>
              <a:rPr lang="en-US" altLang="ru-RU" dirty="0" err="1"/>
              <a:t>qiymatlar</a:t>
            </a:r>
            <a:r>
              <a:rPr lang="en-US" altLang="ru-RU" dirty="0"/>
              <a:t> </a:t>
            </a:r>
            <a:r>
              <a:rPr lang="en-US" altLang="ru-RU" dirty="0" err="1"/>
              <a:t>o’sish</a:t>
            </a:r>
            <a:r>
              <a:rPr lang="en-US" altLang="ru-RU" dirty="0"/>
              <a:t> </a:t>
            </a:r>
            <a:r>
              <a:rPr lang="en-US" altLang="ru-RU" dirty="0" err="1"/>
              <a:t>tartibida</a:t>
            </a:r>
            <a:r>
              <a:rPr lang="en-US" altLang="ru-RU" dirty="0"/>
              <a:t> </a:t>
            </a:r>
            <a:r>
              <a:rPr lang="en-US" altLang="ru-RU" dirty="0" err="1"/>
              <a:t>berilishi</a:t>
            </a:r>
            <a:r>
              <a:rPr lang="en-US" altLang="ru-RU" dirty="0"/>
              <a:t> </a:t>
            </a:r>
            <a:r>
              <a:rPr lang="en-US" altLang="ru-RU" dirty="0" err="1"/>
              <a:t>kerak</a:t>
            </a:r>
            <a:r>
              <a:rPr lang="en-US" altLang="ru-RU" dirty="0"/>
              <a:t>. </a:t>
            </a:r>
            <a:r>
              <a:rPr lang="en-US" altLang="ru-RU" dirty="0" err="1"/>
              <a:t>Masalan</a:t>
            </a:r>
            <a:r>
              <a:rPr lang="en-US" altLang="ru-RU" dirty="0"/>
              <a:t>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i="1" dirty="0" err="1"/>
              <a:t>enum</a:t>
            </a:r>
            <a:endParaRPr lang="en-US" altLang="ru-RU" i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ru-RU" i="1" dirty="0" err="1"/>
              <a:t>Ranglar</a:t>
            </a:r>
            <a:r>
              <a:rPr lang="en-US" altLang="ru-RU" i="1" dirty="0"/>
              <a:t>{</a:t>
            </a:r>
            <a:r>
              <a:rPr lang="en-US" altLang="ru-RU" i="1" dirty="0" err="1"/>
              <a:t>oq</a:t>
            </a:r>
            <a:r>
              <a:rPr lang="en-US" altLang="ru-RU" i="1" dirty="0"/>
              <a:t>=100,qora=200,qizil,yashil=400};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dirty="0"/>
              <a:t>Bu </a:t>
            </a:r>
            <a:r>
              <a:rPr lang="en-US" altLang="ru-RU" dirty="0" err="1"/>
              <a:t>yerda</a:t>
            </a:r>
            <a:r>
              <a:rPr lang="en-US" altLang="ru-RU" dirty="0"/>
              <a:t> </a:t>
            </a:r>
            <a:r>
              <a:rPr lang="en-US" altLang="ru-RU" dirty="0" err="1"/>
              <a:t>qizil</a:t>
            </a:r>
            <a:r>
              <a:rPr lang="en-US" altLang="ru-RU" dirty="0"/>
              <a:t> </a:t>
            </a:r>
            <a:r>
              <a:rPr lang="en-US" altLang="ru-RU" dirty="0" err="1"/>
              <a:t>o’zgarmasning</a:t>
            </a:r>
            <a:r>
              <a:rPr lang="en-US" altLang="ru-RU" dirty="0"/>
              <a:t> </a:t>
            </a:r>
            <a:r>
              <a:rPr lang="en-US" altLang="ru-RU" dirty="0" err="1"/>
              <a:t>qiymati</a:t>
            </a:r>
            <a:r>
              <a:rPr lang="en-US" altLang="ru-RU" dirty="0"/>
              <a:t> 201 </a:t>
            </a:r>
            <a:r>
              <a:rPr lang="en-US" altLang="ru-RU" dirty="0" err="1"/>
              <a:t>ga</a:t>
            </a:r>
            <a:r>
              <a:rPr lang="en-US" altLang="ru-RU" dirty="0"/>
              <a:t> </a:t>
            </a:r>
            <a:r>
              <a:rPr lang="en-US" altLang="ru-RU" dirty="0" err="1"/>
              <a:t>teng</a:t>
            </a:r>
            <a:r>
              <a:rPr lang="en-US" altLang="ru-RU" dirty="0"/>
              <a:t> </a:t>
            </a:r>
            <a:r>
              <a:rPr lang="en-US" altLang="ru-RU" dirty="0" err="1"/>
              <a:t>bo’ladi</a:t>
            </a:r>
            <a:r>
              <a:rPr lang="en-US" alt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8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 txBox="1">
            <a:spLocks/>
          </p:cNvSpPr>
          <p:nvPr/>
        </p:nvSpPr>
        <p:spPr>
          <a:xfrm>
            <a:off x="395536" y="1124744"/>
            <a:ext cx="8605589" cy="559038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Massiv bu bir toifaga mansub elementlar to‘plami bo‘lib, uning 2 xil ko‘rinishi mavjud: 1 o‘lchovli va 2 o‘lchovli massivlar.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1 o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lchovli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massiv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-   a[0],a[1],…,a[n]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50215"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ea typeface="Times New Roman"/>
                <a:cs typeface="Times New Roman" pitchFamily="18" charset="0"/>
              </a:rPr>
              <a:t>2 o</a:t>
            </a:r>
            <a:r>
              <a:rPr lang="uz-Cyrl-UZ" dirty="0">
                <a:latin typeface="Times New Roman" pitchFamily="18" charset="0"/>
                <a:ea typeface="Times New Roman"/>
                <a:cs typeface="Times New Roman" pitchFamily="18" charset="0"/>
              </a:rPr>
              <a:t>‘</a:t>
            </a:r>
            <a:r>
              <a:rPr lang="en-US" dirty="0" err="1">
                <a:latin typeface="Times New Roman" pitchFamily="18" charset="0"/>
                <a:ea typeface="Times New Roman"/>
                <a:cs typeface="Times New Roman" pitchFamily="18" charset="0"/>
              </a:rPr>
              <a:t>lchovli</a:t>
            </a:r>
            <a:r>
              <a:rPr lang="en-US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Times New Roman"/>
                <a:cs typeface="Times New Roman" pitchFamily="18" charset="0"/>
              </a:rPr>
              <a:t>massiv</a:t>
            </a:r>
            <a:r>
              <a:rPr lang="en-US" dirty="0">
                <a:latin typeface="Times New Roman" pitchFamily="18" charset="0"/>
                <a:ea typeface="Times New Roman"/>
                <a:cs typeface="Times New Roman" pitchFamily="18" charset="0"/>
              </a:rPr>
              <a:t>  -   a[0][0],a[0][1],…,a[0][m]</a:t>
            </a:r>
            <a:endParaRPr lang="ru-RU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indent="450215"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ea typeface="Times New Roman"/>
                <a:cs typeface="Times New Roman" pitchFamily="18" charset="0"/>
              </a:rPr>
              <a:t>			                 a[1][0],a[1][1],…,a[1][m]</a:t>
            </a:r>
            <a:endParaRPr lang="ru-RU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indent="450215"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ea typeface="Times New Roman"/>
                <a:cs typeface="Times New Roman" pitchFamily="18" charset="0"/>
              </a:rPr>
              <a:t>			                 …</a:t>
            </a:r>
            <a:endParaRPr lang="ru-RU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1350645" indent="450215"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ea typeface="Times New Roman"/>
                <a:cs typeface="Times New Roman" pitchFamily="18" charset="0"/>
              </a:rPr>
              <a:t>                          a[n][0],a[n][1],…,a[n][m]</a:t>
            </a:r>
            <a:endParaRPr lang="ru-RU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just">
              <a:buFont typeface="Arial" charset="0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785938" y="285750"/>
            <a:ext cx="6572250" cy="571500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5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Massivlar</a:t>
            </a:r>
            <a:r>
              <a:rPr lang="en-US" sz="35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5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vektorlar</a:t>
            </a:r>
            <a:endParaRPr lang="ru-RU" sz="35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71438" y="1143000"/>
            <a:ext cx="8929687" cy="5572125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/>
              <a:t>Ma’lumotlarni</a:t>
            </a:r>
            <a:r>
              <a:rPr lang="en-US" dirty="0"/>
              <a:t> </a:t>
            </a:r>
            <a:r>
              <a:rPr lang="en-US" dirty="0" err="1"/>
              <a:t>massivda</a:t>
            </a:r>
            <a:r>
              <a:rPr lang="en-US" dirty="0"/>
              <a:t> </a:t>
            </a:r>
            <a:r>
              <a:rPr lang="en-US" dirty="0" err="1"/>
              <a:t>saqlashda</a:t>
            </a:r>
            <a:r>
              <a:rPr lang="en-US" dirty="0"/>
              <a:t> </a:t>
            </a:r>
            <a:r>
              <a:rPr lang="en-US" dirty="0" err="1"/>
              <a:t>elementlar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</a:t>
            </a:r>
            <a:r>
              <a:rPr lang="en-US" dirty="0" err="1"/>
              <a:t>oldindan</a:t>
            </a:r>
            <a:r>
              <a:rPr lang="en-US" dirty="0"/>
              <a:t> </a:t>
            </a:r>
            <a:r>
              <a:rPr lang="en-US" dirty="0" err="1"/>
              <a:t>ma’lum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uz-Cyrl-UZ" dirty="0"/>
              <a:t>‘</a:t>
            </a:r>
            <a:r>
              <a:rPr lang="en-US" dirty="0" err="1"/>
              <a:t>lishi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 </a:t>
            </a:r>
            <a:r>
              <a:rPr lang="en-US" dirty="0" err="1"/>
              <a:t>Ayrim</a:t>
            </a:r>
            <a:r>
              <a:rPr lang="en-US" dirty="0"/>
              <a:t> </a:t>
            </a:r>
            <a:r>
              <a:rPr lang="en-US" dirty="0" err="1"/>
              <a:t>paytlarda</a:t>
            </a:r>
            <a:r>
              <a:rPr lang="en-US" dirty="0"/>
              <a:t> </a:t>
            </a:r>
            <a:r>
              <a:rPr lang="en-US" dirty="0" err="1"/>
              <a:t>massivga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element </a:t>
            </a:r>
            <a:r>
              <a:rPr lang="en-US" dirty="0" err="1"/>
              <a:t>kiritilishi</a:t>
            </a:r>
            <a:r>
              <a:rPr lang="en-US" dirty="0"/>
              <a:t> </a:t>
            </a:r>
            <a:r>
              <a:rPr lang="en-US" dirty="0" err="1"/>
              <a:t>ma’lum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uz-Cyrl-UZ" dirty="0"/>
              <a:t>‘</a:t>
            </a:r>
            <a:r>
              <a:rPr lang="en-US" dirty="0" err="1"/>
              <a:t>lmaydi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o</a:t>
            </a:r>
            <a:r>
              <a:rPr lang="uz-Cyrl-UZ" dirty="0"/>
              <a:t>‘</a:t>
            </a:r>
            <a:r>
              <a:rPr lang="en-US" dirty="0" err="1"/>
              <a:t>shanda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dasturlashdan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uz-Cyrl-UZ" dirty="0"/>
              <a:t>‘</a:t>
            </a:r>
            <a:r>
              <a:rPr lang="en-US" dirty="0" err="1"/>
              <a:t>ladi</a:t>
            </a:r>
            <a:r>
              <a:rPr lang="en-US" dirty="0"/>
              <a:t>. </a:t>
            </a:r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hollarda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vector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Vector </a:t>
            </a:r>
            <a:r>
              <a:rPr lang="en-US" dirty="0" err="1"/>
              <a:t>klassi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uz-Cyrl-UZ" dirty="0">
                <a:solidFill>
                  <a:srgbClr val="FF0000"/>
                </a:solidFill>
              </a:rPr>
              <a:t>‘</a:t>
            </a:r>
            <a:r>
              <a:rPr lang="en-US" dirty="0" err="1">
                <a:solidFill>
                  <a:srgbClr val="FF0000"/>
                </a:solidFill>
              </a:rPr>
              <a:t>zgaruvchan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uzunlikdagi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massiv</a:t>
            </a:r>
            <a:r>
              <a:rPr lang="en-US" dirty="0"/>
              <a:t> </a:t>
            </a:r>
            <a:r>
              <a:rPr lang="en-US" dirty="0" err="1"/>
              <a:t>yaratishga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elementlari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</a:t>
            </a:r>
            <a:r>
              <a:rPr lang="en-US" dirty="0" err="1"/>
              <a:t>oldindan</a:t>
            </a:r>
            <a:r>
              <a:rPr lang="en-US" dirty="0"/>
              <a:t> </a:t>
            </a:r>
            <a:r>
              <a:rPr lang="en-US" dirty="0" err="1"/>
              <a:t>ma’lum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uz-Cyrl-UZ" dirty="0"/>
              <a:t>‘</a:t>
            </a:r>
            <a:r>
              <a:rPr lang="en-US" dirty="0" err="1"/>
              <a:t>lmagan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toifadagi</a:t>
            </a:r>
            <a:r>
              <a:rPr lang="en-US" dirty="0"/>
              <a:t> </a:t>
            </a:r>
            <a:r>
              <a:rPr lang="en-US" dirty="0" err="1"/>
              <a:t>elementlar</a:t>
            </a:r>
            <a:r>
              <a:rPr lang="en-US" dirty="0"/>
              <a:t> </a:t>
            </a:r>
            <a:r>
              <a:rPr lang="en-US" dirty="0" err="1"/>
              <a:t>ketma-ketligidir</a:t>
            </a:r>
            <a:r>
              <a:rPr lang="en-US" dirty="0"/>
              <a:t>(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tuzilma</a:t>
            </a:r>
            <a:r>
              <a:rPr lang="en-US" dirty="0"/>
              <a:t>). </a:t>
            </a:r>
            <a:r>
              <a:rPr lang="en-US" dirty="0" err="1"/>
              <a:t>Vektorning</a:t>
            </a:r>
            <a:r>
              <a:rPr lang="en-US" dirty="0"/>
              <a:t> </a:t>
            </a:r>
            <a:r>
              <a:rPr lang="en-US" dirty="0" err="1"/>
              <a:t>massivdan</a:t>
            </a:r>
            <a:r>
              <a:rPr lang="en-US" dirty="0"/>
              <a:t> </a:t>
            </a:r>
            <a:r>
              <a:rPr lang="en-US" dirty="0" err="1"/>
              <a:t>farqi</a:t>
            </a:r>
            <a:r>
              <a:rPr lang="en-US" dirty="0"/>
              <a:t>, vector </a:t>
            </a:r>
            <a:r>
              <a:rPr lang="en-US" dirty="0" err="1"/>
              <a:t>uzunligi</a:t>
            </a:r>
            <a:r>
              <a:rPr lang="en-US" dirty="0"/>
              <a:t> </a:t>
            </a:r>
            <a:r>
              <a:rPr lang="en-US" dirty="0" err="1"/>
              <a:t>oldindan</a:t>
            </a:r>
            <a:r>
              <a:rPr lang="en-US" dirty="0"/>
              <a:t> </a:t>
            </a:r>
            <a:r>
              <a:rPr lang="en-US" dirty="0" err="1"/>
              <a:t>berilmaydi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bajarilishi</a:t>
            </a:r>
            <a:r>
              <a:rPr lang="en-US" dirty="0"/>
              <a:t> </a:t>
            </a:r>
            <a:r>
              <a:rPr lang="en-US" dirty="0" err="1"/>
              <a:t>mobaynida</a:t>
            </a:r>
            <a:r>
              <a:rPr lang="en-US" dirty="0"/>
              <a:t> o</a:t>
            </a:r>
            <a:r>
              <a:rPr lang="uz-Cyrl-UZ" dirty="0"/>
              <a:t>‘</a:t>
            </a:r>
            <a:r>
              <a:rPr lang="en-US" dirty="0" err="1"/>
              <a:t>zgarib</a:t>
            </a:r>
            <a:r>
              <a:rPr lang="en-US" dirty="0"/>
              <a:t> </a:t>
            </a:r>
            <a:r>
              <a:rPr lang="en-US" dirty="0" err="1"/>
              <a:t>turadi</a:t>
            </a:r>
            <a:r>
              <a:rPr lang="en-US" dirty="0"/>
              <a:t>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785938" y="285750"/>
            <a:ext cx="6572250" cy="571500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5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Massivlar</a:t>
            </a:r>
            <a:r>
              <a:rPr lang="en-US" sz="35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5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vektorlar</a:t>
            </a:r>
            <a:endParaRPr lang="ru-RU" sz="35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4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484784"/>
            <a:ext cx="8686800" cy="4709160"/>
          </a:xfrm>
        </p:spPr>
        <p:txBody>
          <a:bodyPr/>
          <a:lstStyle/>
          <a:p>
            <a:r>
              <a:rPr lang="en-US" altLang="ru-RU" dirty="0" err="1">
                <a:cs typeface="Times New Roman" panose="02020603050405020304" pitchFamily="18" charset="0"/>
              </a:rPr>
              <a:t>Vektor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yaratish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uchun</a:t>
            </a:r>
            <a:r>
              <a:rPr lang="en-US" altLang="ru-RU" dirty="0">
                <a:cs typeface="Times New Roman" panose="02020603050405020304" pitchFamily="18" charset="0"/>
              </a:rPr>
              <a:t> &lt; vector&gt;</a:t>
            </a:r>
            <a:r>
              <a:rPr lang="uz-Cyrl-UZ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kutubxonasiga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ulanish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zarur</a:t>
            </a:r>
            <a:r>
              <a:rPr lang="uz-Cyrl-UZ" altLang="ru-RU" dirty="0">
                <a:cs typeface="Times New Roman" panose="02020603050405020304" pitchFamily="18" charset="0"/>
              </a:rPr>
              <a:t>.</a:t>
            </a:r>
          </a:p>
          <a:p>
            <a:r>
              <a:rPr lang="en-US" altLang="ru-RU" dirty="0" err="1">
                <a:cs typeface="Times New Roman" panose="02020603050405020304" pitchFamily="18" charset="0"/>
              </a:rPr>
              <a:t>Vektorni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eʼlon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qilishning</a:t>
            </a:r>
            <a:r>
              <a:rPr lang="en-US" altLang="ru-RU" dirty="0">
                <a:cs typeface="Times New Roman" panose="02020603050405020304" pitchFamily="18" charset="0"/>
              </a:rPr>
              <a:t> 2 </a:t>
            </a:r>
            <a:r>
              <a:rPr lang="en-US" altLang="ru-RU" dirty="0" err="1">
                <a:cs typeface="Times New Roman" panose="02020603050405020304" pitchFamily="18" charset="0"/>
              </a:rPr>
              <a:t>xil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usuli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bor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ru-RU" altLang="ru-RU" dirty="0">
                <a:cs typeface="Times New Roman" panose="02020603050405020304" pitchFamily="18" charset="0"/>
              </a:rPr>
              <a:t>:</a:t>
            </a:r>
          </a:p>
          <a:p>
            <a:pPr marL="137160" indent="0">
              <a:buNone/>
            </a:pPr>
            <a:r>
              <a:rPr lang="ru-RU" altLang="ru-RU" dirty="0">
                <a:cs typeface="Times New Roman" panose="02020603050405020304" pitchFamily="18" charset="0"/>
              </a:rPr>
              <a:t>1)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vektor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uzunliginii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koʼrsatib</a:t>
            </a:r>
            <a:r>
              <a:rPr lang="ru-RU" altLang="ru-RU" dirty="0">
                <a:cs typeface="Times New Roman" panose="02020603050405020304" pitchFamily="18" charset="0"/>
              </a:rPr>
              <a:t> </a:t>
            </a:r>
          </a:p>
          <a:p>
            <a:pPr marL="137160" indent="0">
              <a:buNone/>
            </a:pPr>
            <a:r>
              <a:rPr lang="ru-RU" altLang="ru-RU" dirty="0">
                <a:cs typeface="Times New Roman" panose="02020603050405020304" pitchFamily="18" charset="0"/>
              </a:rPr>
              <a:t>2) </a:t>
            </a:r>
            <a:r>
              <a:rPr lang="en-US" altLang="ru-RU" dirty="0" err="1">
                <a:cs typeface="Times New Roman" panose="02020603050405020304" pitchFamily="18" charset="0"/>
              </a:rPr>
              <a:t>boʼsh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vektor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sifatida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" indent="0">
              <a:buNone/>
            </a:pPr>
            <a:endParaRPr lang="ru-RU" alt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57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71438" y="1143000"/>
            <a:ext cx="8929687" cy="5572125"/>
          </a:xfrm>
        </p:spPr>
        <p:txBody>
          <a:bodyPr rtlCol="0">
            <a:normAutofit fontScale="85000" lnSpcReduction="10000"/>
          </a:bodyPr>
          <a:lstStyle/>
          <a:p>
            <a:pPr indent="0" algn="just">
              <a:lnSpc>
                <a:spcPct val="150000"/>
              </a:lnSpc>
              <a:buNone/>
              <a:defRPr/>
            </a:pPr>
            <a:r>
              <a:rPr lang="en-US" i="1" dirty="0"/>
              <a:t>1)vector&lt;</a:t>
            </a:r>
            <a:r>
              <a:rPr lang="en-US" i="1" dirty="0" err="1"/>
              <a:t>toifa_nomi</a:t>
            </a:r>
            <a:r>
              <a:rPr lang="en-US" i="1" dirty="0"/>
              <a:t>&gt; o</a:t>
            </a:r>
            <a:r>
              <a:rPr lang="uz-Cyrl-UZ" i="1" dirty="0"/>
              <a:t>‘</a:t>
            </a:r>
            <a:r>
              <a:rPr lang="en-US" i="1" dirty="0" err="1"/>
              <a:t>zgaruvchi_nomi</a:t>
            </a:r>
            <a:r>
              <a:rPr lang="en-US" i="1" dirty="0"/>
              <a:t>;</a:t>
            </a:r>
          </a:p>
          <a:p>
            <a:pPr indent="0" algn="just">
              <a:lnSpc>
                <a:spcPct val="150000"/>
              </a:lnSpc>
              <a:buNone/>
              <a:defRPr/>
            </a:pPr>
            <a:r>
              <a:rPr lang="en-US" i="1" dirty="0">
                <a:cs typeface="Times New Roman" pitchFamily="18" charset="0"/>
              </a:rPr>
              <a:t>2) </a:t>
            </a:r>
            <a:r>
              <a:rPr lang="en-US" i="1" dirty="0"/>
              <a:t>vector&lt;</a:t>
            </a:r>
            <a:r>
              <a:rPr lang="en-US" i="1" dirty="0" err="1"/>
              <a:t>toifa_nomi</a:t>
            </a:r>
            <a:r>
              <a:rPr lang="en-US" i="1" dirty="0"/>
              <a:t>&gt; o</a:t>
            </a:r>
            <a:r>
              <a:rPr lang="uz-Cyrl-UZ" i="1" dirty="0"/>
              <a:t>‘</a:t>
            </a:r>
            <a:r>
              <a:rPr lang="en-US" i="1" dirty="0" err="1"/>
              <a:t>zgaruvchi_nomi</a:t>
            </a:r>
            <a:r>
              <a:rPr lang="en-US" i="1" dirty="0"/>
              <a:t> (</a:t>
            </a:r>
            <a:r>
              <a:rPr lang="en-US" i="1" dirty="0" err="1"/>
              <a:t>o’lcham</a:t>
            </a:r>
            <a:r>
              <a:rPr lang="en-US" i="1" dirty="0"/>
              <a:t>);</a:t>
            </a:r>
          </a:p>
          <a:p>
            <a:pPr indent="0" algn="just">
              <a:lnSpc>
                <a:spcPct val="150000"/>
              </a:lnSpc>
              <a:buNone/>
              <a:defRPr/>
            </a:pPr>
            <a:r>
              <a:rPr lang="en-US" i="1" dirty="0" err="1">
                <a:latin typeface="Times New Roman"/>
                <a:ea typeface="Times New Roman"/>
              </a:rPr>
              <a:t>Misol</a:t>
            </a:r>
            <a:r>
              <a:rPr lang="en-US" i="1" dirty="0">
                <a:latin typeface="Times New Roman"/>
                <a:ea typeface="Times New Roman"/>
              </a:rPr>
              <a:t> :vector&lt;</a:t>
            </a:r>
            <a:r>
              <a:rPr lang="en-US" i="1" dirty="0" err="1">
                <a:latin typeface="Times New Roman"/>
                <a:ea typeface="Times New Roman"/>
              </a:rPr>
              <a:t>int</a:t>
            </a:r>
            <a:r>
              <a:rPr lang="en-US" i="1" dirty="0">
                <a:latin typeface="Times New Roman"/>
                <a:ea typeface="Times New Roman"/>
              </a:rPr>
              <a:t>&gt;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Times New Roman"/>
                <a:ea typeface="Times New Roman"/>
              </a:rPr>
              <a:t>vek</a:t>
            </a:r>
            <a:r>
              <a:rPr lang="en-US" i="1" dirty="0">
                <a:latin typeface="Times New Roman"/>
                <a:ea typeface="Times New Roman"/>
              </a:rPr>
              <a:t>;</a:t>
            </a:r>
            <a:endParaRPr lang="en-US" dirty="0">
              <a:latin typeface="Times New Roman"/>
              <a:ea typeface="Times New Roman"/>
            </a:endParaRPr>
          </a:p>
          <a:p>
            <a:pPr indent="0" algn="just">
              <a:lnSpc>
                <a:spcPct val="150000"/>
              </a:lnSpc>
              <a:buNone/>
              <a:defRPr/>
            </a:pPr>
            <a:r>
              <a:rPr lang="en-US" i="1" dirty="0">
                <a:latin typeface="Times New Roman"/>
                <a:ea typeface="Times New Roman"/>
              </a:rPr>
              <a:t>BU </a:t>
            </a:r>
            <a:r>
              <a:rPr lang="en-US" i="1" dirty="0" err="1">
                <a:latin typeface="Times New Roman"/>
                <a:ea typeface="Times New Roman"/>
              </a:rPr>
              <a:t>holda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vek</a:t>
            </a:r>
            <a:r>
              <a:rPr lang="en-US" i="1" dirty="0">
                <a:latin typeface="Times New Roman"/>
                <a:ea typeface="Times New Roman"/>
              </a:rPr>
              <a:t>[0]=123; </a:t>
            </a:r>
            <a:r>
              <a:rPr lang="en-US" i="1" dirty="0" err="1">
                <a:latin typeface="Times New Roman"/>
                <a:ea typeface="Times New Roman"/>
              </a:rPr>
              <a:t>vek</a:t>
            </a:r>
            <a:r>
              <a:rPr lang="en-US" i="1" dirty="0">
                <a:latin typeface="Times New Roman"/>
                <a:ea typeface="Times New Roman"/>
              </a:rPr>
              <a:t>[1]=234; </a:t>
            </a:r>
            <a:r>
              <a:rPr lang="en-US" i="1" dirty="0" err="1">
                <a:latin typeface="Times New Roman"/>
                <a:ea typeface="Times New Roman"/>
              </a:rPr>
              <a:t>kabi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indexga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murojaat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amallari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mumkin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emas</a:t>
            </a:r>
            <a:r>
              <a:rPr lang="en-US" i="1" dirty="0">
                <a:latin typeface="Times New Roman"/>
                <a:ea typeface="Times New Roman"/>
              </a:rPr>
              <a:t> (2usulda </a:t>
            </a:r>
            <a:r>
              <a:rPr lang="en-US" i="1" dirty="0" err="1">
                <a:latin typeface="Times New Roman"/>
                <a:ea typeface="Times New Roman"/>
              </a:rPr>
              <a:t>mumkin</a:t>
            </a:r>
            <a:r>
              <a:rPr lang="en-US" i="1" dirty="0">
                <a:latin typeface="Times New Roman"/>
                <a:ea typeface="Times New Roman"/>
              </a:rPr>
              <a:t>)</a:t>
            </a:r>
            <a:endParaRPr lang="ru-RU" dirty="0">
              <a:latin typeface="Times New Roman"/>
              <a:ea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Times New Roman"/>
                <a:ea typeface="Times New Roman"/>
              </a:rPr>
              <a:t>Bu </a:t>
            </a:r>
            <a:r>
              <a:rPr lang="en-US" dirty="0" err="1">
                <a:latin typeface="Times New Roman"/>
                <a:ea typeface="Times New Roman"/>
              </a:rPr>
              <a:t>holda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vektorga</a:t>
            </a:r>
            <a:r>
              <a:rPr lang="en-US" dirty="0">
                <a:latin typeface="Times New Roman"/>
                <a:ea typeface="Times New Roman"/>
              </a:rPr>
              <a:t> element </a:t>
            </a:r>
            <a:r>
              <a:rPr lang="en-US" dirty="0" err="1">
                <a:latin typeface="Times New Roman"/>
                <a:ea typeface="Times New Roman"/>
              </a:rPr>
              <a:t>kiritish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quyidagicha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amalga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oshiriladi</a:t>
            </a:r>
            <a:r>
              <a:rPr lang="en-US" dirty="0">
                <a:latin typeface="Times New Roman"/>
                <a:ea typeface="Times New Roman"/>
              </a:rPr>
              <a:t>:</a:t>
            </a:r>
            <a:endParaRPr lang="ru-RU" dirty="0">
              <a:latin typeface="Times New Roman"/>
              <a:ea typeface="Times New Roman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i="1" dirty="0" err="1">
                <a:solidFill>
                  <a:srgbClr val="FF0000"/>
                </a:solidFill>
                <a:latin typeface="Times New Roman"/>
                <a:ea typeface="Times New Roman"/>
              </a:rPr>
              <a:t>vek</a:t>
            </a:r>
            <a:r>
              <a:rPr lang="en-US" i="1" dirty="0" err="1">
                <a:latin typeface="Times New Roman"/>
                <a:ea typeface="Times New Roman"/>
              </a:rPr>
              <a:t>.push_back</a:t>
            </a:r>
            <a:r>
              <a:rPr lang="en-US" i="1" dirty="0">
                <a:latin typeface="Times New Roman"/>
                <a:ea typeface="Times New Roman"/>
              </a:rPr>
              <a:t>(7);//vector </a:t>
            </a:r>
            <a:r>
              <a:rPr lang="en-US" i="1" dirty="0" err="1">
                <a:latin typeface="Times New Roman"/>
                <a:ea typeface="Times New Roman"/>
              </a:rPr>
              <a:t>oxiriga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yangi</a:t>
            </a:r>
            <a:r>
              <a:rPr lang="en-US" i="1" dirty="0">
                <a:latin typeface="Times New Roman"/>
                <a:ea typeface="Times New Roman"/>
              </a:rPr>
              <a:t> element 7 </a:t>
            </a:r>
            <a:r>
              <a:rPr lang="en-US" i="1" dirty="0" err="1">
                <a:latin typeface="Times New Roman"/>
                <a:ea typeface="Times New Roman"/>
              </a:rPr>
              <a:t>ni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kiritish</a:t>
            </a:r>
            <a:endParaRPr lang="ru-RU" dirty="0">
              <a:latin typeface="Times New Roman"/>
              <a:ea typeface="Times New Roman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i="1" dirty="0" err="1">
                <a:solidFill>
                  <a:srgbClr val="FF0000"/>
                </a:solidFill>
                <a:latin typeface="Times New Roman"/>
                <a:ea typeface="Times New Roman"/>
              </a:rPr>
              <a:t>vek</a:t>
            </a:r>
            <a:r>
              <a:rPr lang="en-US" i="1" dirty="0" err="1">
                <a:latin typeface="Times New Roman"/>
                <a:ea typeface="Times New Roman"/>
              </a:rPr>
              <a:t>.pop_back</a:t>
            </a:r>
            <a:r>
              <a:rPr lang="en-US" i="1" dirty="0">
                <a:latin typeface="Times New Roman"/>
                <a:ea typeface="Times New Roman"/>
              </a:rPr>
              <a:t>();//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vektor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oxirgi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elementini</a:t>
            </a:r>
            <a:r>
              <a:rPr lang="en-US" dirty="0">
                <a:latin typeface="Times New Roman"/>
                <a:ea typeface="Times New Roman"/>
              </a:rPr>
              <a:t> o</a:t>
            </a:r>
            <a:r>
              <a:rPr lang="uz-Cyrl-UZ" dirty="0">
                <a:latin typeface="Times New Roman"/>
                <a:ea typeface="Times New Roman"/>
              </a:rPr>
              <a:t>‘</a:t>
            </a:r>
            <a:r>
              <a:rPr lang="en-US" dirty="0" err="1">
                <a:latin typeface="Times New Roman"/>
                <a:ea typeface="Times New Roman"/>
              </a:rPr>
              <a:t>chirish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funksiyasi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endParaRPr lang="ru-RU" dirty="0">
              <a:latin typeface="Times New Roman"/>
              <a:ea typeface="Times New Roman"/>
            </a:endParaRP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785938" y="285750"/>
            <a:ext cx="6572250" cy="571500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500" b="1" i="1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Massivlar</a:t>
            </a:r>
            <a:r>
              <a:rPr lang="en-US" sz="35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5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vektorlar</a:t>
            </a:r>
            <a:endParaRPr lang="ru-RU" sz="3500" b="1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9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vek.push_back</a:t>
            </a:r>
            <a:r>
              <a:rPr lang="en-US" altLang="ru-RU" dirty="0"/>
              <a:t>(7);//vector </a:t>
            </a:r>
            <a:r>
              <a:rPr lang="en-US" altLang="ru-RU" dirty="0" err="1"/>
              <a:t>oxiriga</a:t>
            </a:r>
            <a:r>
              <a:rPr lang="en-US" altLang="ru-RU" dirty="0"/>
              <a:t> </a:t>
            </a:r>
            <a:r>
              <a:rPr lang="en-US" altLang="ru-RU" dirty="0" err="1"/>
              <a:t>yangi</a:t>
            </a:r>
            <a:r>
              <a:rPr lang="en-US" altLang="ru-RU" dirty="0"/>
              <a:t> element 7 </a:t>
            </a:r>
            <a:r>
              <a:rPr lang="en-US" altLang="ru-RU" dirty="0" err="1"/>
              <a:t>ni</a:t>
            </a:r>
            <a:r>
              <a:rPr lang="en-US" altLang="ru-RU" dirty="0"/>
              <a:t> </a:t>
            </a:r>
            <a:r>
              <a:rPr lang="en-US" altLang="ru-RU" dirty="0" err="1"/>
              <a:t>kiritish</a:t>
            </a:r>
            <a:r>
              <a:rPr lang="en-US" altLang="ru-RU" dirty="0"/>
              <a:t> </a:t>
            </a:r>
          </a:p>
          <a:p>
            <a:pPr>
              <a:defRPr/>
            </a:pPr>
            <a:r>
              <a:rPr lang="en-US" altLang="ru-RU" dirty="0" err="1"/>
              <a:t>vek.push_front</a:t>
            </a:r>
            <a:r>
              <a:rPr lang="en-US" altLang="ru-RU" dirty="0"/>
              <a:t>(17);//vector </a:t>
            </a:r>
            <a:r>
              <a:rPr lang="en-US" altLang="ru-RU" dirty="0" err="1"/>
              <a:t>boshiga</a:t>
            </a:r>
            <a:r>
              <a:rPr lang="en-US" altLang="ru-RU" dirty="0"/>
              <a:t> </a:t>
            </a:r>
            <a:r>
              <a:rPr lang="en-US" altLang="ru-RU" dirty="0" err="1"/>
              <a:t>yangi</a:t>
            </a:r>
            <a:r>
              <a:rPr lang="en-US" altLang="ru-RU" dirty="0"/>
              <a:t> element 17 </a:t>
            </a:r>
            <a:r>
              <a:rPr lang="en-US" altLang="ru-RU" dirty="0" err="1"/>
              <a:t>ni</a:t>
            </a:r>
            <a:r>
              <a:rPr lang="en-US" altLang="ru-RU" dirty="0"/>
              <a:t> </a:t>
            </a:r>
            <a:r>
              <a:rPr lang="en-US" altLang="ru-RU" dirty="0" err="1"/>
              <a:t>kiritish</a:t>
            </a:r>
            <a:r>
              <a:rPr lang="en-US" altLang="ru-RU" dirty="0"/>
              <a:t> </a:t>
            </a:r>
          </a:p>
          <a:p>
            <a:pPr>
              <a:defRPr/>
            </a:pPr>
            <a:r>
              <a:rPr lang="en-US" altLang="ru-RU" dirty="0"/>
              <a:t>  </a:t>
            </a:r>
            <a:r>
              <a:rPr lang="en-US" altLang="ru-RU" dirty="0" err="1"/>
              <a:t>vek.pop_back</a:t>
            </a:r>
            <a:r>
              <a:rPr lang="en-US" altLang="ru-RU" dirty="0"/>
              <a:t>();// </a:t>
            </a:r>
            <a:r>
              <a:rPr lang="en-US" altLang="ru-RU" dirty="0" err="1"/>
              <a:t>vektor</a:t>
            </a:r>
            <a:r>
              <a:rPr lang="en-US" altLang="ru-RU" dirty="0"/>
              <a:t> </a:t>
            </a:r>
            <a:r>
              <a:rPr lang="en-US" altLang="ru-RU" dirty="0" err="1"/>
              <a:t>oxirgi</a:t>
            </a:r>
            <a:r>
              <a:rPr lang="en-US" altLang="ru-RU" dirty="0"/>
              <a:t> </a:t>
            </a:r>
            <a:r>
              <a:rPr lang="en-US" altLang="ru-RU" dirty="0" err="1"/>
              <a:t>elementini</a:t>
            </a:r>
            <a:r>
              <a:rPr lang="en-US" altLang="ru-RU" dirty="0"/>
              <a:t> </a:t>
            </a:r>
            <a:r>
              <a:rPr lang="en-US" altLang="ru-RU" dirty="0" err="1"/>
              <a:t>o„chirish</a:t>
            </a:r>
            <a:r>
              <a:rPr lang="en-US" altLang="ru-RU" dirty="0"/>
              <a:t> </a:t>
            </a:r>
            <a:r>
              <a:rPr lang="en-US" altLang="ru-RU" dirty="0" err="1"/>
              <a:t>funksiyasi</a:t>
            </a:r>
            <a:r>
              <a:rPr lang="en-US" altLang="ru-RU" dirty="0"/>
              <a:t> </a:t>
            </a:r>
          </a:p>
          <a:p>
            <a:pPr>
              <a:defRPr/>
            </a:pPr>
            <a:r>
              <a:rPr lang="en-US" altLang="ru-RU" dirty="0" err="1"/>
              <a:t>vek.pop_front</a:t>
            </a:r>
            <a:r>
              <a:rPr lang="en-US" altLang="ru-RU" dirty="0"/>
              <a:t>();// </a:t>
            </a:r>
            <a:r>
              <a:rPr lang="en-US" altLang="ru-RU" dirty="0" err="1"/>
              <a:t>vektor</a:t>
            </a:r>
            <a:r>
              <a:rPr lang="en-US" altLang="ru-RU" dirty="0"/>
              <a:t> 1-elementini </a:t>
            </a:r>
            <a:r>
              <a:rPr lang="en-US" altLang="ru-RU" dirty="0" err="1"/>
              <a:t>o„chirish</a:t>
            </a:r>
            <a:r>
              <a:rPr lang="en-US" altLang="ru-RU" dirty="0"/>
              <a:t> </a:t>
            </a:r>
            <a:r>
              <a:rPr lang="en-US" altLang="ru-RU" dirty="0" err="1"/>
              <a:t>funksiyasi</a:t>
            </a:r>
            <a:r>
              <a:rPr lang="en-US" altLang="ru-RU" dirty="0"/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ru-RU" dirty="0"/>
              <a:t> MISOL 1 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87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7258858"/>
          </a:xfrm>
        </p:spPr>
        <p:txBody>
          <a:bodyPr/>
          <a:lstStyle/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&lt;vector&gt; 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 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vector&lt; string &gt; text; 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word; 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while(word!="0"){ 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text.push_back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word ); 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&gt;&gt;word;      } 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text.size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&lt;&lt;text[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]&lt;&lt;"  "; 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system("pause"); </a:t>
            </a:r>
          </a:p>
          <a:p>
            <a:r>
              <a:rPr lang="en-US" altLang="ru-RU" dirty="0"/>
              <a:t>}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56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dirty="0" err="1"/>
              <a:t>Misol</a:t>
            </a:r>
            <a:r>
              <a:rPr lang="en-US" altLang="ru-RU" dirty="0"/>
              <a:t> </a:t>
            </a:r>
            <a:r>
              <a:rPr lang="uz-Cyrl-UZ" altLang="ru-RU" dirty="0"/>
              <a:t>2.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vector&lt;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</a:t>
            </a:r>
            <a:r>
              <a:rPr lang="uz-Cyrl-UZ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(5)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uz-Cyrl-UZ" altLang="ru-RU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ru-RU" dirty="0" err="1"/>
              <a:t>Yaʼni</a:t>
            </a:r>
            <a:r>
              <a:rPr lang="en-US" altLang="ru-RU" dirty="0"/>
              <a:t> </a:t>
            </a:r>
            <a:r>
              <a:rPr lang="en-US" altLang="ru-RU" dirty="0" err="1"/>
              <a:t>vektor</a:t>
            </a:r>
            <a:r>
              <a:rPr lang="en-US" altLang="ru-RU" dirty="0"/>
              <a:t> </a:t>
            </a:r>
            <a:r>
              <a:rPr lang="en-US" altLang="ru-RU" dirty="0" err="1"/>
              <a:t>uzunligi</a:t>
            </a:r>
            <a:r>
              <a:rPr lang="en-US" altLang="ru-RU" dirty="0"/>
              <a:t> </a:t>
            </a:r>
            <a:r>
              <a:rPr lang="en-US" altLang="ru-RU" dirty="0" err="1"/>
              <a:t>oldindan</a:t>
            </a:r>
            <a:r>
              <a:rPr lang="en-US" altLang="ru-RU" dirty="0"/>
              <a:t> </a:t>
            </a:r>
            <a:r>
              <a:rPr lang="en-US" altLang="ru-RU" dirty="0" err="1"/>
              <a:t>koʼrsatilyapti</a:t>
            </a:r>
            <a:r>
              <a:rPr lang="en-US" altLang="ru-RU" dirty="0"/>
              <a:t> </a:t>
            </a:r>
            <a:r>
              <a:rPr lang="en-US" altLang="ru-RU" dirty="0" err="1"/>
              <a:t>va</a:t>
            </a:r>
            <a:r>
              <a:rPr lang="en-US" altLang="ru-RU" dirty="0"/>
              <a:t> </a:t>
            </a:r>
            <a:r>
              <a:rPr lang="en-US" altLang="ru-RU" dirty="0" err="1"/>
              <a:t>berilgan</a:t>
            </a:r>
            <a:r>
              <a:rPr lang="en-US" altLang="ru-RU" dirty="0"/>
              <a:t> </a:t>
            </a:r>
            <a:r>
              <a:rPr lang="en-US" altLang="ru-RU" dirty="0" err="1"/>
              <a:t>uzunlikka</a:t>
            </a:r>
            <a:r>
              <a:rPr lang="en-US" altLang="ru-RU" dirty="0"/>
              <a:t> </a:t>
            </a:r>
            <a:r>
              <a:rPr lang="en-US" altLang="ru-RU" dirty="0" err="1"/>
              <a:t>mos</a:t>
            </a:r>
            <a:r>
              <a:rPr lang="en-US" altLang="ru-RU" dirty="0"/>
              <a:t> </a:t>
            </a:r>
            <a:r>
              <a:rPr lang="en-US" altLang="ru-RU" dirty="0" err="1"/>
              <a:t>barcha</a:t>
            </a:r>
            <a:r>
              <a:rPr lang="en-US" altLang="ru-RU" dirty="0"/>
              <a:t> </a:t>
            </a:r>
            <a:r>
              <a:rPr lang="en-US" altLang="ru-RU" dirty="0" err="1"/>
              <a:t>elementlarga</a:t>
            </a:r>
            <a:r>
              <a:rPr lang="en-US" altLang="ru-RU" dirty="0"/>
              <a:t> </a:t>
            </a:r>
            <a:r>
              <a:rPr lang="en-US" altLang="ru-RU" dirty="0" err="1"/>
              <a:t>avtomatik</a:t>
            </a:r>
            <a:r>
              <a:rPr lang="en-US" altLang="ru-RU" dirty="0"/>
              <a:t> </a:t>
            </a:r>
            <a:r>
              <a:rPr lang="en-US" altLang="ru-RU" dirty="0" err="1"/>
              <a:t>ravishda</a:t>
            </a:r>
            <a:r>
              <a:rPr lang="en-US" altLang="ru-RU" dirty="0"/>
              <a:t> 0 </a:t>
            </a:r>
            <a:r>
              <a:rPr lang="en-US" altLang="ru-RU" dirty="0" err="1"/>
              <a:t>qiymat</a:t>
            </a:r>
            <a:r>
              <a:rPr lang="en-US" altLang="ru-RU" dirty="0"/>
              <a:t> </a:t>
            </a:r>
            <a:r>
              <a:rPr lang="en-US" altLang="ru-RU" dirty="0" err="1"/>
              <a:t>beriladi.Vektor</a:t>
            </a:r>
            <a:r>
              <a:rPr lang="en-US" altLang="ru-RU" dirty="0"/>
              <a:t> </a:t>
            </a:r>
            <a:r>
              <a:rPr lang="en-US" altLang="ru-RU" dirty="0" err="1"/>
              <a:t>elementlariga</a:t>
            </a:r>
            <a:r>
              <a:rPr lang="en-US" altLang="ru-RU" dirty="0"/>
              <a:t> </a:t>
            </a:r>
            <a:r>
              <a:rPr lang="en-US" altLang="ru-RU" dirty="0" err="1"/>
              <a:t>murojaat</a:t>
            </a:r>
            <a:r>
              <a:rPr lang="en-US" altLang="ru-RU" dirty="0"/>
              <a:t> (</a:t>
            </a:r>
            <a:r>
              <a:rPr lang="en-US" altLang="ru-RU" dirty="0" err="1"/>
              <a:t>massiv</a:t>
            </a:r>
            <a:r>
              <a:rPr lang="en-US" altLang="ru-RU" dirty="0"/>
              <a:t> </a:t>
            </a:r>
            <a:r>
              <a:rPr lang="en-US" altLang="ru-RU" dirty="0" err="1"/>
              <a:t>kabi</a:t>
            </a:r>
            <a:r>
              <a:rPr lang="en-US" altLang="ru-RU" dirty="0"/>
              <a:t>) </a:t>
            </a:r>
            <a:r>
              <a:rPr lang="en-US" altLang="ru-RU" dirty="0" err="1"/>
              <a:t>indekslar</a:t>
            </a:r>
            <a:r>
              <a:rPr lang="en-US" altLang="ru-RU" dirty="0"/>
              <a:t> </a:t>
            </a:r>
            <a:r>
              <a:rPr lang="en-US" altLang="ru-RU" dirty="0" err="1"/>
              <a:t>orqali</a:t>
            </a:r>
            <a:r>
              <a:rPr lang="en-US" altLang="ru-RU" dirty="0"/>
              <a:t> </a:t>
            </a:r>
            <a:r>
              <a:rPr lang="en-US" altLang="ru-RU" dirty="0" err="1"/>
              <a:t>amalga</a:t>
            </a:r>
            <a:r>
              <a:rPr lang="en-US" altLang="ru-RU" dirty="0"/>
              <a:t> </a:t>
            </a:r>
            <a:r>
              <a:rPr lang="en-US" altLang="ru-RU" dirty="0" err="1"/>
              <a:t>oshirdi</a:t>
            </a:r>
            <a:r>
              <a:rPr lang="uz-Cyrl-UZ" altLang="ru-RU" dirty="0"/>
              <a:t>. </a:t>
            </a:r>
            <a:r>
              <a:rPr lang="en-US" altLang="ru-RU" dirty="0" err="1"/>
              <a:t>Masalan</a:t>
            </a:r>
            <a:r>
              <a:rPr lang="uz-Cyrl-UZ" altLang="ru-RU" dirty="0"/>
              <a:t>,</a:t>
            </a:r>
            <a:endParaRPr lang="en-US" altLang="ru-RU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</a:t>
            </a:r>
            <a:r>
              <a:rPr lang="uz-Cyrl-UZ" altLang="ru-RU" i="1" dirty="0"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[0]++;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</a:t>
            </a:r>
            <a:r>
              <a:rPr lang="uz-Cyrl-UZ" altLang="ru-RU" i="1" dirty="0"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[1]=11;</a:t>
            </a:r>
            <a:endParaRPr lang="uz-Cyrl-UZ" altLang="ru-RU" i="1" dirty="0"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ru-RU" i="1" dirty="0">
                <a:cs typeface="Times New Roman" panose="02020603050405020304" pitchFamily="18" charset="0"/>
              </a:rPr>
              <a:t>Bu </a:t>
            </a:r>
            <a:r>
              <a:rPr lang="en-US" altLang="ru-RU" i="1" dirty="0" err="1">
                <a:cs typeface="Times New Roman" panose="02020603050405020304" pitchFamily="18" charset="0"/>
              </a:rPr>
              <a:t>xolda</a:t>
            </a:r>
            <a:r>
              <a:rPr lang="en-US" altLang="ru-RU" i="1" dirty="0"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cs typeface="Times New Roman" panose="02020603050405020304" pitchFamily="18" charset="0"/>
              </a:rPr>
              <a:t>push_back</a:t>
            </a:r>
            <a:r>
              <a:rPr lang="en-US" altLang="ru-RU" i="1" dirty="0"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cs typeface="Times New Roman" panose="02020603050405020304" pitchFamily="18" charset="0"/>
              </a:rPr>
              <a:t>va</a:t>
            </a:r>
            <a:r>
              <a:rPr lang="en-US" altLang="ru-RU" i="1" dirty="0"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cs typeface="Times New Roman" panose="02020603050405020304" pitchFamily="18" charset="0"/>
              </a:rPr>
              <a:t>push_front</a:t>
            </a:r>
            <a:r>
              <a:rPr lang="en-US" altLang="ru-RU" i="1" dirty="0"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cs typeface="Times New Roman" panose="02020603050405020304" pitchFamily="18" charset="0"/>
              </a:rPr>
              <a:t>funktsiyalarning</a:t>
            </a:r>
            <a:r>
              <a:rPr lang="en-US" altLang="ru-RU" i="1" dirty="0"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cs typeface="Times New Roman" panose="02020603050405020304" pitchFamily="18" charset="0"/>
              </a:rPr>
              <a:t>qoʼllanishi</a:t>
            </a:r>
            <a:r>
              <a:rPr lang="en-US" altLang="ru-RU" i="1" dirty="0"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cs typeface="Times New Roman" panose="02020603050405020304" pitchFamily="18" charset="0"/>
              </a:rPr>
              <a:t>uzunlikni</a:t>
            </a:r>
            <a:r>
              <a:rPr lang="en-US" altLang="ru-RU" i="1" dirty="0"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cs typeface="Times New Roman" panose="02020603050405020304" pitchFamily="18" charset="0"/>
              </a:rPr>
              <a:t>oshiradi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776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71438" y="1143000"/>
            <a:ext cx="8929687" cy="55721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uz-Cyrl-UZ" dirty="0"/>
              <a:t>Strukturalar turli toifadagi maydonlardan tashkil topgan yozuv hisoblanadi. Strukturalarni e’lon qilish uchun </a:t>
            </a:r>
            <a:r>
              <a:rPr lang="uz-Cyrl-UZ" i="1" dirty="0"/>
              <a:t>struct </a:t>
            </a:r>
            <a:r>
              <a:rPr lang="uz-Cyrl-UZ" dirty="0"/>
              <a:t>kalit so‘zi ishlatiladi. Undan keyin toifaga nom beriladi va {} qavs ichida maydonlar toifalari va nomlari e’lon qilinadi.  </a:t>
            </a:r>
            <a:endParaRPr lang="ru-RU" dirty="0"/>
          </a:p>
          <a:p>
            <a:pPr>
              <a:buFont typeface="Arial" charset="0"/>
              <a:buNone/>
              <a:defRPr/>
            </a:pPr>
            <a:r>
              <a:rPr lang="en-US" i="1" dirty="0" err="1"/>
              <a:t>struct</a:t>
            </a:r>
            <a:r>
              <a:rPr lang="en-US" i="1" dirty="0"/>
              <a:t> G{</a:t>
            </a:r>
            <a:endParaRPr lang="ru-RU" dirty="0"/>
          </a:p>
          <a:p>
            <a:pPr>
              <a:buFont typeface="Arial" charset="0"/>
              <a:buNone/>
              <a:defRPr/>
            </a:pPr>
            <a:r>
              <a:rPr lang="en-US" i="1" dirty="0"/>
              <a:t>char </a:t>
            </a:r>
            <a:r>
              <a:rPr lang="en-US" i="1" dirty="0" err="1"/>
              <a:t>ch</a:t>
            </a:r>
            <a:r>
              <a:rPr lang="en-US" i="1" dirty="0"/>
              <a:t>;</a:t>
            </a:r>
            <a:endParaRPr lang="ru-RU" dirty="0"/>
          </a:p>
          <a:p>
            <a:pPr>
              <a:buFont typeface="Arial" charset="0"/>
              <a:buNone/>
              <a:defRPr/>
            </a:pPr>
            <a:r>
              <a:rPr lang="en-US" i="1" dirty="0"/>
              <a:t>} </a:t>
            </a:r>
            <a:r>
              <a:rPr lang="en-US" i="1" dirty="0" err="1"/>
              <a:t>talaba</a:t>
            </a:r>
            <a:r>
              <a:rPr lang="en-US" i="1" dirty="0"/>
              <a:t>, </a:t>
            </a:r>
            <a:r>
              <a:rPr lang="en-US" i="1" dirty="0" err="1"/>
              <a:t>talabalar</a:t>
            </a:r>
            <a:r>
              <a:rPr lang="en-US" i="1" dirty="0"/>
              <a:t>[10];</a:t>
            </a:r>
          </a:p>
          <a:p>
            <a:pPr>
              <a:buFont typeface="Arial" charset="0"/>
              <a:buNone/>
              <a:defRPr/>
            </a:pPr>
            <a:r>
              <a:rPr lang="en-US" i="1" dirty="0" err="1"/>
              <a:t>O’zgaruvchi</a:t>
            </a:r>
            <a:r>
              <a:rPr lang="en-US" i="1" dirty="0"/>
              <a:t> </a:t>
            </a:r>
            <a:r>
              <a:rPr lang="en-US" i="1" dirty="0" err="1"/>
              <a:t>yoki</a:t>
            </a:r>
            <a:r>
              <a:rPr lang="en-US" i="1" dirty="0"/>
              <a:t> </a:t>
            </a:r>
            <a:r>
              <a:rPr lang="en-US" i="1" dirty="0" err="1"/>
              <a:t>massiv</a:t>
            </a:r>
            <a:r>
              <a:rPr lang="en-US" i="1" dirty="0"/>
              <a:t> </a:t>
            </a:r>
            <a:r>
              <a:rPr lang="en-US" i="1" dirty="0" err="1"/>
              <a:t>elementi</a:t>
            </a:r>
            <a:r>
              <a:rPr lang="en-US" i="1" dirty="0"/>
              <a:t> </a:t>
            </a:r>
            <a:r>
              <a:rPr lang="en-US" i="1" dirty="0" err="1"/>
              <a:t>maydonlariga</a:t>
            </a:r>
            <a:r>
              <a:rPr lang="en-US" i="1" dirty="0"/>
              <a:t> </a:t>
            </a:r>
            <a:r>
              <a:rPr lang="en-US" i="1" dirty="0" err="1"/>
              <a:t>murojaat</a:t>
            </a:r>
            <a:r>
              <a:rPr lang="en-US" i="1" dirty="0"/>
              <a:t>:</a:t>
            </a:r>
          </a:p>
          <a:p>
            <a:pPr>
              <a:defRPr/>
            </a:pPr>
            <a:r>
              <a:rPr lang="en-US" i="1" dirty="0" err="1"/>
              <a:t>Jadval_elementi</a:t>
            </a:r>
            <a:r>
              <a:rPr lang="en-US" i="1" dirty="0"/>
              <a:t>[</a:t>
            </a:r>
            <a:r>
              <a:rPr lang="en-US" i="1" dirty="0" err="1"/>
              <a:t>indeks</a:t>
            </a:r>
            <a:r>
              <a:rPr lang="en-US" i="1" dirty="0"/>
              <a:t>]</a:t>
            </a:r>
            <a:r>
              <a:rPr lang="uz-Cyrl-UZ" i="1" dirty="0"/>
              <a:t>.maydon_nomi=qiymat;</a:t>
            </a:r>
            <a:endParaRPr lang="ru-RU" dirty="0"/>
          </a:p>
          <a:p>
            <a:pPr>
              <a:defRPr/>
            </a:pPr>
            <a:r>
              <a:rPr lang="en-US" dirty="0" err="1"/>
              <a:t>Ya’ni</a:t>
            </a:r>
            <a:r>
              <a:rPr lang="en-US" dirty="0"/>
              <a:t>, </a:t>
            </a:r>
            <a:r>
              <a:rPr lang="en-US" i="1" dirty="0" err="1"/>
              <a:t>talabalar</a:t>
            </a:r>
            <a:r>
              <a:rPr lang="en-US" i="1" dirty="0"/>
              <a:t>[</a:t>
            </a:r>
            <a:r>
              <a:rPr lang="en-US" i="1" dirty="0" err="1"/>
              <a:t>i</a:t>
            </a:r>
            <a:r>
              <a:rPr lang="en-US" i="1" dirty="0"/>
              <a:t>].</a:t>
            </a:r>
            <a:r>
              <a:rPr lang="en-US" i="1" dirty="0" err="1"/>
              <a:t>ch</a:t>
            </a:r>
            <a:r>
              <a:rPr lang="en-US" i="1" dirty="0"/>
              <a:t>=’a’;</a:t>
            </a:r>
            <a:endParaRPr lang="ru-RU" dirty="0"/>
          </a:p>
          <a:p>
            <a:pPr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785938" y="285750"/>
            <a:ext cx="6572250" cy="571500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z-Cyrl-UZ" sz="3500" b="1" dirty="0">
                <a:solidFill>
                  <a:sysClr val="windowText" lastClr="000000"/>
                </a:solidFill>
              </a:rPr>
              <a:t>Strukturalar</a:t>
            </a:r>
            <a:endParaRPr lang="ru-RU" sz="3500" b="1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57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2800" dirty="0"/>
              <a:t>Bu </a:t>
            </a:r>
            <a:r>
              <a:rPr lang="en-US" altLang="ru-RU" sz="2800" dirty="0" err="1"/>
              <a:t>yaratilgan</a:t>
            </a:r>
            <a:r>
              <a:rPr lang="en-US" altLang="ru-RU" sz="2800" dirty="0"/>
              <a:t> G </a:t>
            </a:r>
            <a:r>
              <a:rPr lang="en-US" altLang="ru-RU" sz="2800" dirty="0" err="1"/>
              <a:t>nomli</a:t>
            </a:r>
            <a:r>
              <a:rPr lang="en-US" altLang="ru-RU" sz="2800" dirty="0"/>
              <a:t> </a:t>
            </a:r>
            <a:r>
              <a:rPr lang="en-US" altLang="ru-RU" sz="2800" dirty="0" err="1"/>
              <a:t>toifada</a:t>
            </a:r>
            <a:r>
              <a:rPr lang="en-US" altLang="ru-RU" sz="2800" dirty="0"/>
              <a:t> </a:t>
            </a:r>
            <a:r>
              <a:rPr lang="en-US" altLang="ru-RU" sz="2800" dirty="0" err="1"/>
              <a:t>eʼlon</a:t>
            </a:r>
            <a:r>
              <a:rPr lang="en-US" altLang="ru-RU" sz="2800" dirty="0"/>
              <a:t> </a:t>
            </a:r>
            <a:r>
              <a:rPr lang="en-US" altLang="ru-RU" sz="2800" dirty="0" err="1"/>
              <a:t>qilingan</a:t>
            </a:r>
            <a:r>
              <a:rPr lang="en-US" altLang="ru-RU" sz="2800" dirty="0"/>
              <a:t> </a:t>
            </a:r>
            <a:r>
              <a:rPr lang="en-US" altLang="ru-RU" sz="2800" dirty="0" err="1"/>
              <a:t>oʼzgaruvchi</a:t>
            </a:r>
            <a:r>
              <a:rPr lang="uz-Cyrl-UZ" altLang="ru-RU" sz="2800" dirty="0"/>
              <a:t> </a:t>
            </a:r>
            <a:r>
              <a:rPr lang="en-US" altLang="ru-RU" sz="2800" dirty="0" err="1"/>
              <a:t>talaba</a:t>
            </a:r>
            <a:r>
              <a:rPr lang="en-US" altLang="ru-RU" sz="2800" dirty="0"/>
              <a:t> -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Tx/>
              <a:buChar char="-"/>
              <a:defRPr/>
            </a:pPr>
            <a:r>
              <a:rPr lang="en-US" dirty="0" err="1"/>
              <a:t>yozuv</a:t>
            </a:r>
            <a:r>
              <a:rPr lang="en-US" dirty="0"/>
              <a:t> </a:t>
            </a:r>
            <a:r>
              <a:rPr lang="en-US" dirty="0" err="1"/>
              <a:t>xisoblanadi</a:t>
            </a:r>
            <a:r>
              <a:rPr lang="en-US" dirty="0"/>
              <a:t>, </a:t>
            </a:r>
            <a:r>
              <a:rPr lang="en-US" dirty="0" err="1"/>
              <a:t>massiv</a:t>
            </a:r>
            <a:r>
              <a:rPr lang="uz-Cyrl-UZ" dirty="0"/>
              <a:t> </a:t>
            </a:r>
            <a:r>
              <a:rPr lang="en-US" b="1" dirty="0" err="1"/>
              <a:t>talabalar</a:t>
            </a:r>
            <a:r>
              <a:rPr lang="en-US" b="1" dirty="0"/>
              <a:t>[10]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jadvalni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etadi</a:t>
            </a:r>
            <a:r>
              <a:rPr lang="uz-Cyrl-UZ" dirty="0"/>
              <a:t>.</a:t>
            </a:r>
            <a:endParaRPr lang="en-US" dirty="0"/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  <a:r>
              <a:rPr lang="en-US" dirty="0" err="1"/>
              <a:t>Yozuv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jadval</a:t>
            </a:r>
            <a:r>
              <a:rPr lang="en-US" dirty="0"/>
              <a:t> </a:t>
            </a:r>
            <a:r>
              <a:rPr lang="en-US" dirty="0" err="1"/>
              <a:t>yozuvi</a:t>
            </a:r>
            <a:r>
              <a:rPr lang="en-US" dirty="0"/>
              <a:t> </a:t>
            </a:r>
            <a:r>
              <a:rPr lang="en-US" dirty="0" err="1"/>
              <a:t>maydoniga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berish</a:t>
            </a:r>
            <a:r>
              <a:rPr lang="en-US" dirty="0"/>
              <a:t> </a:t>
            </a:r>
            <a:r>
              <a:rPr lang="uz-Cyrl-UZ" dirty="0"/>
              <a:t>: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uz-Cyrl-UZ" dirty="0"/>
              <a:t> </a:t>
            </a:r>
            <a:r>
              <a:rPr lang="en-US" dirty="0" err="1"/>
              <a:t>yozuv.maydon</a:t>
            </a:r>
            <a:r>
              <a:rPr lang="en-US" dirty="0"/>
              <a:t> _</a:t>
            </a:r>
            <a:r>
              <a:rPr lang="en-US" dirty="0" err="1"/>
              <a:t>nomi</a:t>
            </a:r>
            <a:r>
              <a:rPr lang="en-US" dirty="0"/>
              <a:t>=</a:t>
            </a:r>
            <a:r>
              <a:rPr lang="en-US" dirty="0" err="1"/>
              <a:t>qiymat</a:t>
            </a:r>
            <a:r>
              <a:rPr lang="en-US" dirty="0"/>
              <a:t>;</a:t>
            </a:r>
            <a:endParaRPr lang="uz-Cyrl-UZ" dirty="0"/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dirty="0" err="1"/>
              <a:t>Masalan</a:t>
            </a:r>
            <a:r>
              <a:rPr lang="uz-Cyrl-UZ" dirty="0"/>
              <a:t>, </a:t>
            </a:r>
            <a:r>
              <a:rPr lang="en-US" dirty="0"/>
              <a:t>talaba.ch=‘a’</a:t>
            </a:r>
            <a:endParaRPr lang="uz-Cyrl-UZ" dirty="0"/>
          </a:p>
          <a:p>
            <a:pPr algn="just">
              <a:buFont typeface="Arial" charset="0"/>
              <a:buNone/>
              <a:defRPr/>
            </a:pPr>
            <a:r>
              <a:rPr lang="en-US" i="1" dirty="0"/>
              <a:t> </a:t>
            </a:r>
            <a:r>
              <a:rPr lang="en-US" i="1" dirty="0" err="1"/>
              <a:t>Oʼzgaruvchi</a:t>
            </a:r>
            <a:r>
              <a:rPr lang="en-US" i="1" dirty="0"/>
              <a:t> </a:t>
            </a:r>
            <a:r>
              <a:rPr lang="en-US" i="1" dirty="0" err="1"/>
              <a:t>yoki</a:t>
            </a:r>
            <a:r>
              <a:rPr lang="en-US" i="1" dirty="0"/>
              <a:t> </a:t>
            </a:r>
            <a:r>
              <a:rPr lang="en-US" i="1" dirty="0" err="1"/>
              <a:t>massiv</a:t>
            </a:r>
            <a:r>
              <a:rPr lang="en-US" i="1" dirty="0"/>
              <a:t> </a:t>
            </a:r>
            <a:r>
              <a:rPr lang="en-US" i="1" dirty="0" err="1"/>
              <a:t>elementi</a:t>
            </a:r>
            <a:r>
              <a:rPr lang="en-US" i="1" dirty="0"/>
              <a:t> </a:t>
            </a:r>
            <a:r>
              <a:rPr lang="en-US" i="1" dirty="0" err="1"/>
              <a:t>maydonlariga</a:t>
            </a:r>
            <a:r>
              <a:rPr lang="en-US" i="1" dirty="0"/>
              <a:t> </a:t>
            </a:r>
            <a:r>
              <a:rPr lang="en-US" i="1" dirty="0" err="1"/>
              <a:t>murojaat</a:t>
            </a:r>
            <a:r>
              <a:rPr lang="en-US" i="1" dirty="0"/>
              <a:t>:</a:t>
            </a:r>
          </a:p>
          <a:p>
            <a:pPr algn="just">
              <a:buFont typeface="Arial" charset="0"/>
              <a:buNone/>
              <a:defRPr/>
            </a:pPr>
            <a:r>
              <a:rPr lang="en-US" altLang="ru-RU" b="1" i="1" dirty="0" err="1"/>
              <a:t>Jadval_elementi</a:t>
            </a:r>
            <a:r>
              <a:rPr lang="en-US" altLang="ru-RU" b="1" i="1" dirty="0"/>
              <a:t>[</a:t>
            </a:r>
            <a:r>
              <a:rPr lang="en-US" altLang="ru-RU" b="1" i="1" dirty="0" err="1"/>
              <a:t>indeks</a:t>
            </a:r>
            <a:r>
              <a:rPr lang="en-US" altLang="ru-RU" b="1" i="1" dirty="0"/>
              <a:t>]</a:t>
            </a:r>
            <a:r>
              <a:rPr lang="uz-Cyrl-UZ" altLang="ru-RU" b="1" i="1" dirty="0"/>
              <a:t>.maydon_nomi=qiymat;</a:t>
            </a:r>
          </a:p>
          <a:p>
            <a:pPr algn="just">
              <a:buFont typeface="Arial" charset="0"/>
              <a:buNone/>
              <a:defRPr/>
            </a:pPr>
            <a:r>
              <a:rPr lang="en-US" altLang="ru-RU" b="1" i="1" dirty="0" err="1"/>
              <a:t>Yani</a:t>
            </a:r>
            <a:r>
              <a:rPr lang="en-US" altLang="ru-RU" b="1" i="1" dirty="0"/>
              <a:t> </a:t>
            </a:r>
          </a:p>
          <a:p>
            <a:pPr algn="just">
              <a:buFont typeface="Arial" charset="0"/>
              <a:buNone/>
              <a:defRPr/>
            </a:pPr>
            <a:r>
              <a:rPr lang="en-US" altLang="ru-RU" b="1" i="1" dirty="0" err="1"/>
              <a:t>talaba</a:t>
            </a:r>
            <a:r>
              <a:rPr lang="en-US" altLang="ru-RU" b="1" i="1" dirty="0"/>
              <a:t>[</a:t>
            </a:r>
            <a:r>
              <a:rPr lang="en-US" altLang="ru-RU" b="1" i="1" dirty="0" err="1"/>
              <a:t>i</a:t>
            </a:r>
            <a:r>
              <a:rPr lang="en-US" altLang="ru-RU" b="1" i="1" dirty="0"/>
              <a:t>].</a:t>
            </a:r>
            <a:r>
              <a:rPr lang="en-US" altLang="ru-RU" b="1" i="1" dirty="0" err="1"/>
              <a:t>ch</a:t>
            </a:r>
            <a:r>
              <a:rPr lang="en-US" altLang="ru-RU" b="1" i="1" dirty="0"/>
              <a:t>=‘a’</a:t>
            </a:r>
            <a:r>
              <a:rPr lang="ru-RU" altLang="ru-RU" b="1" dirty="0"/>
              <a:t/>
            </a:r>
            <a:br>
              <a:rPr lang="ru-RU" alt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25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 bwMode="auto">
          <a:xfrm>
            <a:off x="714375" y="1214438"/>
            <a:ext cx="7786688" cy="684212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5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Ma’lumotlarni</a:t>
            </a:r>
            <a:r>
              <a:rPr lang="en-US" sz="25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standart</a:t>
            </a:r>
            <a:r>
              <a:rPr lang="en-US" sz="25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turlari</a:t>
            </a:r>
            <a:endParaRPr lang="ru-RU" sz="2500" b="1" i="1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 bwMode="auto">
          <a:xfrm>
            <a:off x="142875" y="2773363"/>
            <a:ext cx="2000250" cy="615950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butun</a:t>
            </a:r>
            <a:endParaRPr lang="ru-RU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 bwMode="auto">
          <a:xfrm>
            <a:off x="3500438" y="2768600"/>
            <a:ext cx="2000250" cy="614363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xaqiqiy</a:t>
            </a:r>
            <a:endParaRPr lang="ru-RU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вал 6"/>
          <p:cNvSpPr/>
          <p:nvPr/>
        </p:nvSpPr>
        <p:spPr bwMode="auto">
          <a:xfrm>
            <a:off x="6858000" y="2768600"/>
            <a:ext cx="2000250" cy="614363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belgili</a:t>
            </a:r>
            <a:endParaRPr lang="ru-RU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Овал 7"/>
          <p:cNvSpPr/>
          <p:nvPr/>
        </p:nvSpPr>
        <p:spPr bwMode="auto">
          <a:xfrm>
            <a:off x="1357313" y="3886200"/>
            <a:ext cx="2786062" cy="614363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mantiqiy</a:t>
            </a:r>
            <a:endParaRPr lang="ru-RU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вал 8"/>
          <p:cNvSpPr/>
          <p:nvPr/>
        </p:nvSpPr>
        <p:spPr bwMode="auto">
          <a:xfrm>
            <a:off x="5143500" y="3879850"/>
            <a:ext cx="2786063" cy="615950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Ko’rsatkichli</a:t>
            </a:r>
            <a:endParaRPr lang="ru-RU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Скругленная соединительная линия 9"/>
          <p:cNvCxnSpPr>
            <a:stCxn id="4" idx="4"/>
            <a:endCxn id="5" idx="0"/>
          </p:cNvCxnSpPr>
          <p:nvPr/>
        </p:nvCxnSpPr>
        <p:spPr bwMode="auto">
          <a:xfrm rot="5400000">
            <a:off x="2438400" y="603250"/>
            <a:ext cx="874713" cy="3465513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кругленная соединительная линия 10"/>
          <p:cNvCxnSpPr>
            <a:stCxn id="4" idx="4"/>
            <a:endCxn id="8" idx="0"/>
          </p:cNvCxnSpPr>
          <p:nvPr/>
        </p:nvCxnSpPr>
        <p:spPr bwMode="auto">
          <a:xfrm rot="5400000">
            <a:off x="2686051" y="1963737"/>
            <a:ext cx="1987550" cy="1857375"/>
          </a:xfrm>
          <a:prstGeom prst="curvedConnector3">
            <a:avLst>
              <a:gd name="adj1" fmla="val 30237"/>
            </a:avLst>
          </a:prstGeom>
          <a:ln w="158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>
            <a:stCxn id="4" idx="4"/>
            <a:endCxn id="7" idx="0"/>
          </p:cNvCxnSpPr>
          <p:nvPr/>
        </p:nvCxnSpPr>
        <p:spPr bwMode="auto">
          <a:xfrm rot="16200000" flipH="1">
            <a:off x="5797550" y="708025"/>
            <a:ext cx="869950" cy="3251200"/>
          </a:xfrm>
          <a:prstGeom prst="curvedConnector3">
            <a:avLst>
              <a:gd name="adj1" fmla="val 41797"/>
            </a:avLst>
          </a:prstGeom>
          <a:ln w="158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>
            <a:stCxn id="4" idx="4"/>
            <a:endCxn id="9" idx="0"/>
          </p:cNvCxnSpPr>
          <p:nvPr/>
        </p:nvCxnSpPr>
        <p:spPr bwMode="auto">
          <a:xfrm rot="16200000" flipH="1">
            <a:off x="4582319" y="1924844"/>
            <a:ext cx="1981200" cy="1928812"/>
          </a:xfrm>
          <a:prstGeom prst="curvedConnector3">
            <a:avLst>
              <a:gd name="adj1" fmla="val 31534"/>
            </a:avLst>
          </a:prstGeom>
          <a:ln w="158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4" idx="4"/>
            <a:endCxn id="6" idx="0"/>
          </p:cNvCxnSpPr>
          <p:nvPr/>
        </p:nvCxnSpPr>
        <p:spPr bwMode="auto">
          <a:xfrm rot="5400000">
            <a:off x="4119563" y="2279650"/>
            <a:ext cx="869950" cy="10795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25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Yozuv</a:t>
            </a:r>
            <a:r>
              <a:rPr lang="uz-Cyrl-UZ" altLang="ru-RU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ru-RU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ru-RU" altLang="ru-RU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(C,C++)</a:t>
            </a:r>
            <a:r>
              <a:rPr lang="uz-Cyrl-UZ" altLang="ru-RU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b="1" dirty="0">
                <a:solidFill>
                  <a:prstClr val="black"/>
                </a:solidFill>
                <a:cs typeface="Times New Roman" pitchFamily="18" charset="0"/>
              </a:rPr>
              <a:t>А</a:t>
            </a:r>
            <a:r>
              <a:rPr lang="en-US" b="1" dirty="0">
                <a:solidFill>
                  <a:prstClr val="black"/>
                </a:solidFill>
                <a:cs typeface="Times New Roman" pitchFamily="18" charset="0"/>
              </a:rPr>
              <a:t>’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RIF. </a:t>
            </a:r>
            <a:r>
              <a:rPr lang="en-US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Yozuv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maydon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deb </a:t>
            </a:r>
            <a:r>
              <a:rPr lang="en-US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ataluvchi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chekli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sondagi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maʼlumotlar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tuplamidir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</a:rPr>
              <a:t>.</a:t>
            </a:r>
            <a:endParaRPr lang="uz-Cyrl-UZ" b="1" dirty="0">
              <a:solidFill>
                <a:prstClr val="black"/>
              </a:solidFill>
            </a:endParaRPr>
          </a:p>
          <a:p>
            <a:pPr algn="just"/>
            <a:r>
              <a:rPr lang="en-US" b="1" dirty="0" err="1">
                <a:solidFill>
                  <a:prstClr val="black"/>
                </a:solidFill>
              </a:rPr>
              <a:t>Eslatma</a:t>
            </a:r>
            <a:r>
              <a:rPr lang="en-US" b="1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</a:rPr>
              <a:t>Yozuv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ketma-ket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kelgan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turli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tipdagi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maydonlar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tuplamidan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iborat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maʼlumotlar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tuzilmasini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ifodalab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mantiqiy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tasvirlanishda</a:t>
            </a:r>
            <a:r>
              <a:rPr lang="en-US" dirty="0">
                <a:solidFill>
                  <a:prstClr val="black"/>
                </a:solidFill>
              </a:rPr>
              <a:t> ham </a:t>
            </a:r>
            <a:r>
              <a:rPr lang="en-US" dirty="0" err="1">
                <a:solidFill>
                  <a:prstClr val="black"/>
                </a:solidFill>
              </a:rPr>
              <a:t>fizik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tasvirlanishda</a:t>
            </a:r>
            <a:r>
              <a:rPr lang="en-US" dirty="0">
                <a:solidFill>
                  <a:prstClr val="black"/>
                </a:solidFill>
              </a:rPr>
              <a:t> ham </a:t>
            </a:r>
            <a:r>
              <a:rPr lang="en-US" dirty="0" err="1">
                <a:solidFill>
                  <a:prstClr val="black"/>
                </a:solidFill>
              </a:rPr>
              <a:t>tuzilma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elementlari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ketma-ket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joylashgan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boʼladi</a:t>
            </a:r>
            <a:r>
              <a:rPr lang="uz-Cyrl-UZ" dirty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ru-RU" b="1" dirty="0" err="1">
                <a:solidFill>
                  <a:schemeClr val="hlink"/>
                </a:solidFill>
              </a:rPr>
              <a:t>Izoh</a:t>
            </a:r>
            <a:r>
              <a:rPr lang="en-US" altLang="ru-RU" b="1" dirty="0">
                <a:solidFill>
                  <a:schemeClr val="hlink"/>
                </a:solidFill>
              </a:rPr>
              <a:t>: </a:t>
            </a:r>
            <a:r>
              <a:rPr lang="en-US" altLang="ru-RU" b="1" dirty="0" err="1">
                <a:solidFill>
                  <a:schemeClr val="hlink"/>
                </a:solidFill>
              </a:rPr>
              <a:t>Yozuvning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massivdan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farqi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shundan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iboratki</a:t>
            </a:r>
            <a:r>
              <a:rPr lang="en-US" altLang="ru-RU" b="1" dirty="0">
                <a:solidFill>
                  <a:schemeClr val="hlink"/>
                </a:solidFill>
              </a:rPr>
              <a:t>, </a:t>
            </a:r>
            <a:r>
              <a:rPr lang="en-US" altLang="ru-RU" b="1" dirty="0" err="1">
                <a:solidFill>
                  <a:schemeClr val="hlink"/>
                </a:solidFill>
              </a:rPr>
              <a:t>uning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elementlari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bir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necha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maydonlarga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ega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boʼlib</a:t>
            </a:r>
            <a:r>
              <a:rPr lang="en-US" altLang="ru-RU" b="1" dirty="0">
                <a:solidFill>
                  <a:schemeClr val="hlink"/>
                </a:solidFill>
              </a:rPr>
              <a:t>, </a:t>
            </a:r>
            <a:r>
              <a:rPr lang="en-US" altLang="ru-RU" b="1" dirty="0" err="1">
                <a:solidFill>
                  <a:schemeClr val="hlink"/>
                </a:solidFill>
              </a:rPr>
              <a:t>ular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turli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turlarga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tegishli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boʼlishi</a:t>
            </a:r>
            <a:r>
              <a:rPr lang="en-US" altLang="ru-RU" b="1" dirty="0">
                <a:solidFill>
                  <a:schemeClr val="hlink"/>
                </a:solidFill>
              </a:rPr>
              <a:t> </a:t>
            </a:r>
            <a:r>
              <a:rPr lang="en-US" altLang="ru-RU" b="1" dirty="0" err="1">
                <a:solidFill>
                  <a:schemeClr val="hlink"/>
                </a:solidFill>
              </a:rPr>
              <a:t>mumkin</a:t>
            </a:r>
            <a:r>
              <a:rPr lang="uz-Cyrl-UZ" altLang="ru-RU" dirty="0">
                <a:solidFill>
                  <a:schemeClr val="hlink"/>
                </a:solidFill>
              </a:rPr>
              <a:t>.</a:t>
            </a:r>
            <a:r>
              <a:rPr lang="uz-Cyrl-UZ" altLang="ru-RU" dirty="0"/>
              <a:t>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ru-RU" b="1" dirty="0" err="1"/>
              <a:t>Yozuvda</a:t>
            </a:r>
            <a:r>
              <a:rPr lang="en-US" altLang="ru-RU" b="1" dirty="0"/>
              <a:t> </a:t>
            </a:r>
            <a:r>
              <a:rPr lang="en-US" altLang="ru-RU" b="1" dirty="0" err="1"/>
              <a:t>maʼlumot</a:t>
            </a:r>
            <a:r>
              <a:rPr lang="en-US" altLang="ru-RU" b="1" dirty="0"/>
              <a:t> </a:t>
            </a:r>
            <a:r>
              <a:rPr lang="en-US" altLang="ru-RU" b="1" dirty="0" err="1"/>
              <a:t>elementlarini</a:t>
            </a:r>
            <a:r>
              <a:rPr lang="en-US" altLang="ru-RU" b="1" dirty="0"/>
              <a:t> </a:t>
            </a:r>
            <a:r>
              <a:rPr lang="en-US" altLang="ru-RU" b="1" dirty="0" err="1"/>
              <a:t>koʼpincha</a:t>
            </a:r>
            <a:r>
              <a:rPr lang="en-US" altLang="ru-RU" b="1" dirty="0"/>
              <a:t> </a:t>
            </a:r>
            <a:r>
              <a:rPr lang="en-US" altLang="ru-RU" b="1" dirty="0" err="1"/>
              <a:t>yozuv</a:t>
            </a:r>
            <a:r>
              <a:rPr lang="en-US" altLang="ru-RU" b="1" dirty="0"/>
              <a:t> </a:t>
            </a:r>
            <a:r>
              <a:rPr lang="en-US" altLang="ru-RU" b="1" dirty="0" err="1"/>
              <a:t>maydonlari</a:t>
            </a:r>
            <a:r>
              <a:rPr lang="en-US" altLang="ru-RU" b="1" dirty="0"/>
              <a:t> deb </a:t>
            </a:r>
            <a:r>
              <a:rPr lang="en-US" altLang="ru-RU" b="1" dirty="0" err="1"/>
              <a:t>xam</a:t>
            </a:r>
            <a:r>
              <a:rPr lang="en-US" altLang="ru-RU" b="1" dirty="0"/>
              <a:t> </a:t>
            </a:r>
            <a:r>
              <a:rPr lang="en-US" altLang="ru-RU" b="1" dirty="0" err="1"/>
              <a:t>ataladi</a:t>
            </a:r>
            <a:r>
              <a:rPr lang="uz-Cyrl-UZ" altLang="ru-RU" b="1" dirty="0"/>
              <a:t>.</a:t>
            </a:r>
            <a:r>
              <a:rPr lang="uz-Cyrl-UZ" altLang="ru-RU" dirty="0"/>
              <a:t> </a:t>
            </a:r>
          </a:p>
          <a:p>
            <a:endParaRPr lang="uz-Cyrl-UZ" b="1" dirty="0">
              <a:solidFill>
                <a:prstClr val="black"/>
              </a:solidFill>
            </a:endParaRPr>
          </a:p>
          <a:p>
            <a:endParaRPr lang="ru-RU" b="1" dirty="0">
              <a:solidFill>
                <a:prstClr val="black"/>
              </a:solidFill>
              <a:cs typeface="Times New Roman" pitchFamily="18" charset="0"/>
            </a:endParaRPr>
          </a:p>
          <a:p>
            <a:endParaRPr lang="ru-RU" b="1" dirty="0">
              <a:solidFill>
                <a:prstClr val="black"/>
              </a:solidFill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78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71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altLang="ru-RU" b="1" dirty="0" err="1">
                <a:solidFill>
                  <a:srgbClr val="000000"/>
                </a:solidFill>
              </a:rPr>
              <a:t>Yozuvni</a:t>
            </a:r>
            <a:r>
              <a:rPr lang="en-US" altLang="ru-RU" b="1" dirty="0">
                <a:solidFill>
                  <a:srgbClr val="000000"/>
                </a:solidFill>
              </a:rPr>
              <a:t> </a:t>
            </a:r>
            <a:r>
              <a:rPr lang="en-US" altLang="ru-RU" b="1" dirty="0" err="1">
                <a:solidFill>
                  <a:srgbClr val="000000"/>
                </a:solidFill>
              </a:rPr>
              <a:t>eʼlon</a:t>
            </a:r>
            <a:r>
              <a:rPr lang="en-US" altLang="ru-RU" b="1" dirty="0">
                <a:solidFill>
                  <a:srgbClr val="000000"/>
                </a:solidFill>
              </a:rPr>
              <a:t> </a:t>
            </a:r>
            <a:r>
              <a:rPr lang="en-US" altLang="ru-RU" b="1" dirty="0" err="1">
                <a:solidFill>
                  <a:srgbClr val="000000"/>
                </a:solidFill>
              </a:rPr>
              <a:t>kilish</a:t>
            </a:r>
            <a:r>
              <a:rPr lang="en-US" altLang="ru-RU" b="1" dirty="0">
                <a:solidFill>
                  <a:srgbClr val="000000"/>
                </a:solidFill>
              </a:rPr>
              <a:t> </a:t>
            </a:r>
            <a:r>
              <a:rPr lang="en-US" alt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uz-Cyrl-UZ" altLang="ru-RU" dirty="0">
                <a:solidFill>
                  <a:srgbClr val="000000"/>
                </a:solidFill>
              </a:rPr>
              <a:t> </a:t>
            </a:r>
            <a:r>
              <a:rPr lang="uz-Cyrl-UZ" altLang="ru-RU" b="1" dirty="0">
                <a:solidFill>
                  <a:srgbClr val="000000"/>
                </a:solidFill>
              </a:rPr>
              <a:t>С++</a:t>
            </a:r>
            <a:r>
              <a:rPr lang="en-US" altLang="ru-RU" b="1" dirty="0">
                <a:solidFill>
                  <a:srgbClr val="000000"/>
                </a:solidFill>
              </a:rPr>
              <a:t>da</a:t>
            </a:r>
            <a:endParaRPr lang="uz-Cyrl-UZ" altLang="ru-RU" b="1" dirty="0">
              <a:solidFill>
                <a:srgbClr val="000000"/>
              </a:solidFill>
            </a:endParaRPr>
          </a:p>
          <a:p>
            <a:pPr algn="just">
              <a:buNone/>
            </a:pPr>
            <a:r>
              <a:rPr lang="uz-Cyrl-UZ" altLang="ru-RU" b="1" dirty="0">
                <a:solidFill>
                  <a:srgbClr val="000000"/>
                </a:solidFill>
              </a:rPr>
              <a:t>       </a:t>
            </a:r>
            <a:r>
              <a:rPr lang="uz-Cyrl-UZ" altLang="ru-RU" i="1" dirty="0">
                <a:solidFill>
                  <a:srgbClr val="000000"/>
                </a:solidFill>
              </a:rPr>
              <a:t> </a:t>
            </a:r>
            <a:r>
              <a:rPr lang="en-US" altLang="ru-RU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struct </a:t>
            </a:r>
            <a:r>
              <a:rPr lang="uz-Cyrl-UZ" altLang="ru-RU" i="1" dirty="0">
                <a:solidFill>
                  <a:srgbClr val="000000"/>
                </a:solidFill>
              </a:rPr>
              <a:t>&lt;</a:t>
            </a:r>
            <a:r>
              <a:rPr lang="en-US" altLang="ru-RU" i="1" dirty="0">
                <a:solidFill>
                  <a:srgbClr val="000000"/>
                </a:solidFill>
              </a:rPr>
              <a:t>tur </a:t>
            </a:r>
            <a:r>
              <a:rPr lang="en-US" altLang="ru-RU" i="1" dirty="0" err="1">
                <a:solidFill>
                  <a:srgbClr val="000000"/>
                </a:solidFill>
              </a:rPr>
              <a:t>nomi</a:t>
            </a:r>
            <a:r>
              <a:rPr lang="uz-Cyrl-UZ" altLang="ru-RU" i="1" dirty="0">
                <a:solidFill>
                  <a:srgbClr val="000000"/>
                </a:solidFill>
              </a:rPr>
              <a:t>&gt;</a:t>
            </a:r>
            <a:r>
              <a:rPr lang="en-US" altLang="ru-RU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{</a:t>
            </a:r>
            <a:r>
              <a:rPr lang="uz-Cyrl-UZ" altLang="ru-RU" i="1" dirty="0">
                <a:solidFill>
                  <a:srgbClr val="000000"/>
                </a:solidFill>
              </a:rPr>
              <a:t>&lt;</a:t>
            </a:r>
            <a:r>
              <a:rPr lang="en-US" altLang="ru-RU" i="1" dirty="0" err="1">
                <a:solidFill>
                  <a:srgbClr val="000000"/>
                </a:solidFill>
              </a:rPr>
              <a:t>maydonlar</a:t>
            </a:r>
            <a:r>
              <a:rPr lang="en-US" altLang="ru-RU" i="1" dirty="0">
                <a:solidFill>
                  <a:srgbClr val="000000"/>
                </a:solidFill>
              </a:rPr>
              <a:t> </a:t>
            </a:r>
            <a:r>
              <a:rPr lang="en-US" altLang="ru-RU" i="1" dirty="0" err="1">
                <a:solidFill>
                  <a:srgbClr val="000000"/>
                </a:solidFill>
              </a:rPr>
              <a:t>ro’yhati</a:t>
            </a:r>
            <a:r>
              <a:rPr lang="uz-Cyrl-UZ" altLang="ru-RU" i="1" dirty="0">
                <a:solidFill>
                  <a:srgbClr val="000000"/>
                </a:solidFill>
              </a:rPr>
              <a:t>&gt;</a:t>
            </a:r>
            <a:r>
              <a:rPr lang="en-US" altLang="ru-RU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} </a:t>
            </a:r>
            <a:r>
              <a:rPr lang="en-US" altLang="ru-RU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o’zgaruvchilar</a:t>
            </a:r>
            <a:r>
              <a:rPr lang="uz-Cyrl-UZ" altLang="ru-RU" i="1" dirty="0">
                <a:solidFill>
                  <a:srgbClr val="000000"/>
                </a:solidFill>
              </a:rPr>
              <a:t>;</a:t>
            </a:r>
            <a:r>
              <a:rPr lang="en-US" altLang="ru-RU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ru-RU" b="1" dirty="0" err="1">
                <a:solidFill>
                  <a:srgbClr val="000000"/>
                </a:solidFill>
              </a:rPr>
              <a:t>maydonlar</a:t>
            </a:r>
            <a:r>
              <a:rPr lang="en-US" altLang="ru-RU" b="1" dirty="0">
                <a:solidFill>
                  <a:srgbClr val="000000"/>
                </a:solidFill>
              </a:rPr>
              <a:t> </a:t>
            </a:r>
            <a:r>
              <a:rPr lang="en-US" altLang="ru-RU" b="1" dirty="0" err="1">
                <a:solidFill>
                  <a:srgbClr val="000000"/>
                </a:solidFill>
              </a:rPr>
              <a:t>orasiga</a:t>
            </a:r>
            <a:r>
              <a:rPr lang="en-US" altLang="ru-RU" b="1" dirty="0">
                <a:solidFill>
                  <a:srgbClr val="000000"/>
                </a:solidFill>
              </a:rPr>
              <a:t> ; </a:t>
            </a:r>
            <a:r>
              <a:rPr lang="en-US" altLang="ru-RU" b="1" dirty="0" err="1">
                <a:solidFill>
                  <a:srgbClr val="000000"/>
                </a:solidFill>
              </a:rPr>
              <a:t>belgisi</a:t>
            </a:r>
            <a:r>
              <a:rPr lang="en-US" altLang="ru-RU" b="1" dirty="0">
                <a:solidFill>
                  <a:srgbClr val="000000"/>
                </a:solidFill>
              </a:rPr>
              <a:t> </a:t>
            </a:r>
            <a:r>
              <a:rPr lang="en-US" altLang="ru-RU" b="1" dirty="0" err="1">
                <a:solidFill>
                  <a:srgbClr val="000000"/>
                </a:solidFill>
              </a:rPr>
              <a:t>qoʼyiladi</a:t>
            </a:r>
            <a:r>
              <a:rPr lang="ru-RU" altLang="ru-RU" b="1" dirty="0">
                <a:solidFill>
                  <a:srgbClr val="000000"/>
                </a:solidFill>
              </a:rPr>
              <a:t>.</a:t>
            </a:r>
          </a:p>
          <a:p>
            <a:r>
              <a:rPr lang="uz-Cyrl-UZ" altLang="ru-RU" dirty="0">
                <a:solidFill>
                  <a:srgbClr val="0000FF"/>
                </a:solidFill>
              </a:rPr>
              <a:t>С++ </a:t>
            </a:r>
            <a:r>
              <a:rPr lang="en-US" altLang="ru-RU" dirty="0">
                <a:solidFill>
                  <a:srgbClr val="0000FF"/>
                </a:solidFill>
              </a:rPr>
              <a:t>da </a:t>
            </a:r>
            <a:r>
              <a:rPr lang="en-US" altLang="ru-RU" dirty="0" err="1">
                <a:solidFill>
                  <a:srgbClr val="0000FF"/>
                </a:solidFill>
              </a:rPr>
              <a:t>yozuvni</a:t>
            </a:r>
            <a:r>
              <a:rPr lang="en-US" altLang="ru-RU" dirty="0">
                <a:solidFill>
                  <a:srgbClr val="0000FF"/>
                </a:solidFill>
              </a:rPr>
              <a:t> </a:t>
            </a:r>
            <a:r>
              <a:rPr lang="en-US" altLang="ru-RU" dirty="0" err="1">
                <a:solidFill>
                  <a:srgbClr val="0000FF"/>
                </a:solidFill>
              </a:rPr>
              <a:t>eʼlon</a:t>
            </a:r>
            <a:r>
              <a:rPr lang="en-US" altLang="ru-RU" dirty="0">
                <a:solidFill>
                  <a:srgbClr val="0000FF"/>
                </a:solidFill>
              </a:rPr>
              <a:t> </a:t>
            </a:r>
            <a:r>
              <a:rPr lang="en-US" altLang="ru-RU" dirty="0" err="1">
                <a:solidFill>
                  <a:srgbClr val="0000FF"/>
                </a:solidFill>
              </a:rPr>
              <a:t>qilishga</a:t>
            </a:r>
            <a:r>
              <a:rPr lang="en-US" altLang="ru-RU" dirty="0">
                <a:solidFill>
                  <a:srgbClr val="0000FF"/>
                </a:solidFill>
              </a:rPr>
              <a:t> </a:t>
            </a:r>
            <a:r>
              <a:rPr lang="en-US" altLang="ru-RU" dirty="0" err="1">
                <a:solidFill>
                  <a:srgbClr val="0000FF"/>
                </a:solidFill>
              </a:rPr>
              <a:t>oid</a:t>
            </a:r>
            <a:r>
              <a:rPr lang="en-US" altLang="ru-RU" dirty="0">
                <a:solidFill>
                  <a:srgbClr val="0000FF"/>
                </a:solidFill>
              </a:rPr>
              <a:t> </a:t>
            </a:r>
            <a:r>
              <a:rPr lang="en-US" altLang="ru-RU" dirty="0" err="1">
                <a:solidFill>
                  <a:srgbClr val="0000FF"/>
                </a:solidFill>
              </a:rPr>
              <a:t>misol</a:t>
            </a:r>
            <a:endParaRPr lang="uz-Cyrl-UZ" altLang="ru-RU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dirty="0" err="1">
                <a:latin typeface="Times New Roman" panose="02020603050405020304" pitchFamily="18" charset="0"/>
              </a:rPr>
              <a:t>struct</a:t>
            </a:r>
            <a:r>
              <a:rPr lang="en-US" altLang="ru-RU" dirty="0">
                <a:latin typeface="Times New Roman" panose="02020603050405020304" pitchFamily="18" charset="0"/>
              </a:rPr>
              <a:t> </a:t>
            </a:r>
            <a:r>
              <a:rPr lang="uz-Cyrl-UZ" altLang="ru-RU" dirty="0"/>
              <a:t> </a:t>
            </a:r>
            <a:r>
              <a:rPr lang="en-GB" altLang="ru-RU" dirty="0" err="1">
                <a:latin typeface="Times New Roman" panose="02020603050405020304" pitchFamily="18" charset="0"/>
              </a:rPr>
              <a:t>BirthDay</a:t>
            </a:r>
            <a:r>
              <a:rPr lang="en-GB" altLang="ru-RU" dirty="0">
                <a:latin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ru-RU" dirty="0">
                <a:latin typeface="Times New Roman" panose="02020603050405020304" pitchFamily="18" charset="0"/>
              </a:rPr>
              <a:t>				</a:t>
            </a:r>
            <a:r>
              <a:rPr lang="en-GB" altLang="ru-RU" dirty="0" err="1">
                <a:latin typeface="Times New Roman" panose="02020603050405020304" pitchFamily="18" charset="0"/>
              </a:rPr>
              <a:t>int</a:t>
            </a:r>
            <a:r>
              <a:rPr lang="en-GB" altLang="ru-RU" dirty="0">
                <a:latin typeface="Times New Roman" panose="02020603050405020304" pitchFamily="18" charset="0"/>
              </a:rPr>
              <a:t> day;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ru-RU" dirty="0">
                <a:latin typeface="Times New Roman" panose="02020603050405020304" pitchFamily="18" charset="0"/>
              </a:rPr>
              <a:t>				</a:t>
            </a:r>
            <a:r>
              <a:rPr lang="en-GB" altLang="ru-RU" dirty="0" err="1">
                <a:latin typeface="Times New Roman" panose="02020603050405020304" pitchFamily="18" charset="0"/>
              </a:rPr>
              <a:t>int</a:t>
            </a:r>
            <a:r>
              <a:rPr lang="en-GB" altLang="ru-RU" dirty="0">
                <a:latin typeface="Times New Roman" panose="02020603050405020304" pitchFamily="18" charset="0"/>
              </a:rPr>
              <a:t> month;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ru-RU" dirty="0">
                <a:latin typeface="Times New Roman" panose="02020603050405020304" pitchFamily="18" charset="0"/>
              </a:rPr>
              <a:t>		</a:t>
            </a:r>
            <a:r>
              <a:rPr lang="uz-Cyrl-UZ" altLang="ru-RU" dirty="0"/>
              <a:t>	</a:t>
            </a:r>
            <a:r>
              <a:rPr lang="en-US" altLang="ru-RU" dirty="0">
                <a:latin typeface="Times New Roman" panose="02020603050405020304" pitchFamily="18" charset="0"/>
              </a:rPr>
              <a:t>	long year</a:t>
            </a:r>
            <a:r>
              <a:rPr lang="en-GB" altLang="ru-RU" dirty="0">
                <a:latin typeface="Times New Roman" panose="02020603050405020304" pitchFamily="18" charset="0"/>
              </a:rPr>
              <a:t>;} </a:t>
            </a:r>
            <a:r>
              <a:rPr lang="en-GB" altLang="ru-RU" dirty="0" err="1">
                <a:latin typeface="Times New Roman" panose="02020603050405020304" pitchFamily="18" charset="0"/>
              </a:rPr>
              <a:t>a,b</a:t>
            </a:r>
            <a:r>
              <a:rPr lang="en-GB" altLang="ru-RU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ru-RU" dirty="0">
                <a:latin typeface="Times New Roman" panose="02020603050405020304" pitchFamily="18" charset="0"/>
              </a:rPr>
              <a:t>		</a:t>
            </a:r>
            <a:r>
              <a:rPr lang="en-US" altLang="ru-RU" dirty="0" err="1">
                <a:latin typeface="Times New Roman" panose="02020603050405020304" pitchFamily="18" charset="0"/>
              </a:rPr>
              <a:t>int</a:t>
            </a:r>
            <a:r>
              <a:rPr lang="en-US" altLang="ru-RU" dirty="0">
                <a:latin typeface="Times New Roman" panose="02020603050405020304" pitchFamily="18" charset="0"/>
              </a:rPr>
              <a:t> </a:t>
            </a:r>
            <a:r>
              <a:rPr lang="en-GB" altLang="ru-RU" dirty="0">
                <a:latin typeface="Times New Roman" panose="02020603050405020304" pitchFamily="18" charset="0"/>
              </a:rPr>
              <a:t>main()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uz-Cyrl-UZ" altLang="ru-RU" dirty="0"/>
              <a:t>	</a:t>
            </a:r>
            <a:r>
              <a:rPr lang="en-US" altLang="ru-RU" dirty="0">
                <a:latin typeface="Times New Roman" panose="02020603050405020304" pitchFamily="18" charset="0"/>
              </a:rPr>
              <a:t>		{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dirty="0">
                <a:latin typeface="Times New Roman" panose="02020603050405020304" pitchFamily="18" charset="0"/>
              </a:rPr>
              <a:t>				</a:t>
            </a:r>
            <a:r>
              <a:rPr lang="en-GB" altLang="ru-RU" dirty="0" err="1">
                <a:latin typeface="Times New Roman" panose="02020603050405020304" pitchFamily="18" charset="0"/>
              </a:rPr>
              <a:t>a.day</a:t>
            </a:r>
            <a:r>
              <a:rPr lang="en-GB" altLang="ru-RU" dirty="0">
                <a:latin typeface="Times New Roman" panose="02020603050405020304" pitchFamily="18" charset="0"/>
              </a:rPr>
              <a:t>=27;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ru-RU" dirty="0">
                <a:latin typeface="Times New Roman" panose="02020603050405020304" pitchFamily="18" charset="0"/>
              </a:rPr>
              <a:t>				</a:t>
            </a:r>
            <a:r>
              <a:rPr lang="en-GB" altLang="ru-RU" dirty="0" err="1">
                <a:latin typeface="Times New Roman" panose="02020603050405020304" pitchFamily="18" charset="0"/>
              </a:rPr>
              <a:t>a.month</a:t>
            </a:r>
            <a:r>
              <a:rPr lang="en-GB" altLang="ru-RU" dirty="0">
                <a:latin typeface="Times New Roman" panose="02020603050405020304" pitchFamily="18" charset="0"/>
              </a:rPr>
              <a:t>=12;	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uz-Cyrl-UZ" altLang="ru-RU" dirty="0"/>
              <a:t>			</a:t>
            </a:r>
            <a:r>
              <a:rPr lang="en-US" altLang="ru-RU" dirty="0">
                <a:latin typeface="Times New Roman" panose="02020603050405020304" pitchFamily="18" charset="0"/>
              </a:rPr>
              <a:t>	</a:t>
            </a:r>
            <a:r>
              <a:rPr lang="en-GB" altLang="ru-RU" dirty="0" err="1">
                <a:latin typeface="Times New Roman" panose="02020603050405020304" pitchFamily="18" charset="0"/>
              </a:rPr>
              <a:t>b.year</a:t>
            </a:r>
            <a:r>
              <a:rPr lang="en-GB" altLang="ru-RU" dirty="0">
                <a:latin typeface="Times New Roman" panose="02020603050405020304" pitchFamily="18" charset="0"/>
              </a:rPr>
              <a:t>=1939;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ru-RU" dirty="0">
                <a:latin typeface="Times New Roman" panose="02020603050405020304" pitchFamily="18" charset="0"/>
              </a:rPr>
              <a:t>		</a:t>
            </a:r>
            <a:r>
              <a:rPr lang="uz-Cyrl-UZ" altLang="ru-RU" dirty="0"/>
              <a:t>	</a:t>
            </a:r>
            <a:r>
              <a:rPr lang="en-US" altLang="ru-RU" dirty="0">
                <a:latin typeface="Times New Roman" panose="02020603050405020304" pitchFamily="18" charset="0"/>
              </a:rPr>
              <a:t>}</a:t>
            </a:r>
            <a:endParaRPr lang="ru-RU" altLang="ru-RU" dirty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08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Yozuvning</a:t>
            </a:r>
            <a:r>
              <a:rPr lang="en-US" altLang="ru-RU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ifodalanishi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dirty="0" err="1">
                <a:cs typeface="Times New Roman" panose="02020603050405020304" pitchFamily="18" charset="0"/>
              </a:rPr>
              <a:t>Yozuv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elementlarini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oʼzi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xam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yozuvdan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iborat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boʼlishi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mumkin</a:t>
            </a:r>
            <a:r>
              <a:rPr lang="en-US" altLang="ru-RU" dirty="0">
                <a:cs typeface="Times New Roman" panose="02020603050405020304" pitchFamily="18" charset="0"/>
              </a:rPr>
              <a:t>. Bu </a:t>
            </a:r>
            <a:r>
              <a:rPr lang="en-US" altLang="ru-RU" dirty="0" err="1">
                <a:cs typeface="Times New Roman" panose="02020603050405020304" pitchFamily="18" charset="0"/>
              </a:rPr>
              <a:t>holatda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murakkab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ierarxik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maʼlumotlar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tuzilmasi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vujudga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keladi</a:t>
            </a:r>
            <a:r>
              <a:rPr lang="en-US" altLang="ru-RU" dirty="0">
                <a:cs typeface="Times New Roman" panose="02020603050405020304" pitchFamily="18" charset="0"/>
              </a:rPr>
              <a:t>. </a:t>
            </a:r>
            <a:r>
              <a:rPr lang="en-US" altLang="ru-RU" dirty="0" err="1">
                <a:cs typeface="Times New Roman" panose="02020603050405020304" pitchFamily="18" charset="0"/>
              </a:rPr>
              <a:t>Ushbu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tuzilma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ichma</a:t>
            </a:r>
            <a:r>
              <a:rPr lang="en-US" altLang="ru-RU" dirty="0">
                <a:cs typeface="Times New Roman" panose="02020603050405020304" pitchFamily="18" charset="0"/>
              </a:rPr>
              <a:t>-ich </a:t>
            </a:r>
            <a:r>
              <a:rPr lang="en-US" altLang="ru-RU" dirty="0" err="1">
                <a:cs typeface="Times New Roman" panose="02020603050405020304" pitchFamily="18" charset="0"/>
              </a:rPr>
              <a:t>joylashgan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yozuv</a:t>
            </a:r>
            <a:r>
              <a:rPr lang="en-US" altLang="ru-RU" dirty="0">
                <a:cs typeface="Times New Roman" panose="02020603050405020304" pitchFamily="18" charset="0"/>
              </a:rPr>
              <a:t> deb </a:t>
            </a:r>
            <a:r>
              <a:rPr lang="en-US" altLang="ru-RU" dirty="0" err="1">
                <a:cs typeface="Times New Roman" panose="02020603050405020304" pitchFamily="18" charset="0"/>
              </a:rPr>
              <a:t>ataladi</a:t>
            </a:r>
            <a:r>
              <a:rPr lang="uz-Cyrl-UZ" altLang="ru-RU" dirty="0"/>
              <a:t>.</a:t>
            </a:r>
          </a:p>
          <a:p>
            <a:endParaRPr lang="uz-Cyrl-UZ" alt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3429000"/>
            <a:ext cx="8062913" cy="326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881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8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Yozuv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ustidagi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asosiy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amallar</a:t>
            </a:r>
            <a:endParaRPr lang="en-US" dirty="0">
              <a:solidFill>
                <a:srgbClr val="0000FF"/>
              </a:solidFill>
              <a:cs typeface="Times New Roman" pitchFamily="18" charset="0"/>
            </a:endParaRPr>
          </a:p>
          <a:p>
            <a:pPr marL="547688" indent="-547688">
              <a:buFont typeface="Wingdings" panose="05000000000000000000" pitchFamily="2" charset="2"/>
              <a:buChar char="Ø"/>
            </a:pPr>
            <a:r>
              <a:rPr lang="en-US" dirty="0" err="1">
                <a:cs typeface="Times New Roman" pitchFamily="18" charset="0"/>
              </a:rPr>
              <a:t>Yozuv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maydoni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maʼlumotlarni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oʼqish</a:t>
            </a:r>
            <a:r>
              <a:rPr lang="ru-RU" dirty="0"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cs typeface="Times New Roman" pitchFamily="18" charset="0"/>
              </a:rPr>
              <a:t>Yozuv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maydoniga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maʼlumotlar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kiritish</a:t>
            </a:r>
            <a:r>
              <a:rPr lang="ru-RU" dirty="0"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cs typeface="Times New Roman" pitchFamily="18" charset="0"/>
              </a:rPr>
              <a:t>Turga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mos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keluvchi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yozuv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maydoni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ustida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bajarishi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mumkin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boʼlgan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barcha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amallar</a:t>
            </a:r>
            <a:r>
              <a:rPr lang="ru-RU" dirty="0">
                <a:cs typeface="Times New Roman" pitchFamily="18" charset="0"/>
              </a:rPr>
              <a:t>.</a:t>
            </a:r>
          </a:p>
          <a:p>
            <a:pPr algn="ctr"/>
            <a:r>
              <a:rPr lang="en-US" altLang="ru-RU" sz="32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Jadvallar</a:t>
            </a:r>
            <a:endParaRPr lang="en-US" altLang="ru-RU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ctr">
              <a:buNone/>
            </a:pPr>
            <a:r>
              <a:rPr lang="en-US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Jadval</a:t>
            </a:r>
            <a:r>
              <a:rPr lang="en-US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- </a:t>
            </a:r>
            <a:r>
              <a:rPr lang="en-US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</a:t>
            </a:r>
            <a:r>
              <a:rPr lang="en-US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yozuvning</a:t>
            </a:r>
            <a:r>
              <a:rPr lang="en-US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chekli</a:t>
            </a:r>
            <a:r>
              <a:rPr lang="en-US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majmuasidir</a:t>
            </a:r>
            <a:r>
              <a:rPr lang="ru-RU" altLang="ru-RU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ru-RU" altLang="ru-RU" sz="3200" dirty="0">
                <a:solidFill>
                  <a:srgbClr val="0000FF"/>
                </a:solidFill>
                <a:cs typeface="Times New Roman" panose="02020603050405020304" pitchFamily="18" charset="0"/>
              </a:rPr>
              <a:t/>
            </a:r>
            <a:br>
              <a:rPr lang="ru-RU" altLang="ru-RU" sz="320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endParaRPr lang="ru-RU" altLang="ru-RU" sz="32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endParaRPr lang="uz-Cyrl-UZ" dirty="0"/>
          </a:p>
          <a:p>
            <a:pPr marL="137160" indent="0">
              <a:buNone/>
            </a:pPr>
            <a:r>
              <a:rPr lang="en-US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Jadval</a:t>
            </a:r>
            <a:r>
              <a:rPr lang="en-US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berilayotganda</a:t>
            </a:r>
            <a:r>
              <a:rPr lang="en-US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unda</a:t>
            </a:r>
            <a:r>
              <a:rPr lang="en-US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ishtirok</a:t>
            </a:r>
            <a:r>
              <a:rPr lang="en-US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etadigan</a:t>
            </a:r>
            <a:r>
              <a:rPr lang="en-US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yozuvlar</a:t>
            </a:r>
            <a:r>
              <a:rPr lang="en-US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soni</a:t>
            </a:r>
            <a:r>
              <a:rPr lang="en-US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koʼrsatib</a:t>
            </a:r>
            <a:r>
              <a:rPr lang="en-US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oʼtiladi</a:t>
            </a:r>
            <a:r>
              <a:rPr lang="uz-Cyrl-UZ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endParaRPr lang="ru-RU" altLang="ru-RU" dirty="0">
              <a:solidFill>
                <a:srgbClr val="000000"/>
              </a:solidFill>
            </a:endParaRPr>
          </a:p>
          <a:p>
            <a:endParaRPr lang="uz-Cyrl-UZ" dirty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81" y="3789040"/>
            <a:ext cx="5710237" cy="15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627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sz="4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Jadval</a:t>
            </a:r>
            <a:r>
              <a:rPr lang="en-US" altLang="ru-RU" sz="4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altLang="ru-RU" sz="4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bajariladigan</a:t>
            </a:r>
            <a:r>
              <a:rPr lang="en-US" altLang="ru-RU" sz="4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altLang="ru-RU" sz="4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4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ru-RU" dirty="0" err="1">
                <a:cs typeface="Times New Roman" panose="02020603050405020304" pitchFamily="18" charset="0"/>
              </a:rPr>
              <a:t>Jadval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maʼlumotlari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elementi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yozuv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hisoblanadi</a:t>
            </a:r>
            <a:r>
              <a:rPr lang="en-US" altLang="ru-RU" dirty="0">
                <a:cs typeface="Times New Roman" panose="02020603050405020304" pitchFamily="18" charset="0"/>
              </a:rPr>
              <a:t>. </a:t>
            </a:r>
            <a:r>
              <a:rPr lang="en-US" altLang="ru-RU" dirty="0" err="1">
                <a:cs typeface="Times New Roman" panose="02020603050405020304" pitchFamily="18" charset="0"/>
              </a:rPr>
              <a:t>Shuning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uchun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jadval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ustida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bajariladigan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amallar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bu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yozuv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ustida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bajariladigan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amallardir</a:t>
            </a:r>
            <a:r>
              <a:rPr lang="uz-Cyrl-UZ" altLang="ru-RU" dirty="0">
                <a:cs typeface="Times New Roman" panose="02020603050405020304" pitchFamily="18" charset="0"/>
              </a:rPr>
              <a:t>.</a:t>
            </a:r>
            <a:endParaRPr lang="ru-RU" altLang="ru-RU" dirty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uz-Cyrl-UZ" altLang="ru-RU" b="1" i="1" dirty="0">
                <a:cs typeface="Times New Roman" panose="02020603050405020304" pitchFamily="18" charset="0"/>
              </a:rPr>
              <a:t> </a:t>
            </a:r>
            <a:r>
              <a:rPr lang="ru-RU" altLang="ru-RU" dirty="0">
                <a:cs typeface="Times New Roman" panose="02020603050405020304" pitchFamily="18" charset="0"/>
              </a:rPr>
              <a:t>	1. </a:t>
            </a:r>
            <a:r>
              <a:rPr lang="en-US" altLang="ru-RU" dirty="0" err="1">
                <a:cs typeface="Times New Roman" panose="02020603050405020304" pitchFamily="18" charset="0"/>
              </a:rPr>
              <a:t>Berilgan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kalit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boʼyicha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yozuvni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qidirish</a:t>
            </a:r>
            <a:r>
              <a:rPr lang="ru-RU" altLang="ru-RU" dirty="0">
                <a:cs typeface="Times New Roman" panose="02020603050405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altLang="ru-RU" dirty="0">
                <a:cs typeface="Times New Roman" panose="02020603050405020304" pitchFamily="18" charset="0"/>
              </a:rPr>
              <a:t>	2. </a:t>
            </a:r>
            <a:r>
              <a:rPr lang="en-US" altLang="ru-RU" dirty="0" err="1">
                <a:cs typeface="Times New Roman" panose="02020603050405020304" pitchFamily="18" charset="0"/>
              </a:rPr>
              <a:t>Jadvalga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yangi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yozuvni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cs typeface="Times New Roman" panose="02020603050405020304" pitchFamily="18" charset="0"/>
              </a:rPr>
              <a:t>kiritish</a:t>
            </a:r>
            <a:r>
              <a:rPr lang="ru-RU" altLang="ru-RU" dirty="0">
                <a:cs typeface="Times New Roman" panose="02020603050405020304" pitchFamily="18" charset="0"/>
              </a:rPr>
              <a:t>.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dirty="0" err="1">
                <a:cs typeface="Times New Roman" panose="02020603050405020304" pitchFamily="18" charset="0"/>
              </a:rPr>
              <a:t>Misol</a:t>
            </a:r>
            <a:r>
              <a:rPr lang="ru-RU" altLang="ru-RU" dirty="0">
                <a:cs typeface="Times New Roman" panose="02020603050405020304" pitchFamily="18" charset="0"/>
              </a:rPr>
              <a:t>:</a:t>
            </a:r>
            <a:r>
              <a:rPr lang="uz-Cyrl-UZ" altLang="ru-RU" i="1" dirty="0"/>
              <a:t> struct Guruh{</a:t>
            </a:r>
            <a:endParaRPr lang="ru-RU" altLang="ru-RU" dirty="0"/>
          </a:p>
          <a:p>
            <a:r>
              <a:rPr lang="uz-Cyrl-UZ" altLang="ru-RU" i="1" dirty="0"/>
              <a:t>                          int n;</a:t>
            </a:r>
            <a:endParaRPr lang="ru-RU" altLang="ru-RU" dirty="0"/>
          </a:p>
          <a:p>
            <a:r>
              <a:rPr lang="uz-Cyrl-UZ" altLang="ru-RU" i="1" dirty="0"/>
              <a:t>                          char fio[30];};</a:t>
            </a:r>
            <a:endParaRPr lang="ru-RU" altLang="ru-RU" dirty="0"/>
          </a:p>
          <a:p>
            <a:r>
              <a:rPr lang="uz-Cyrl-UZ" altLang="ru-RU" i="1" dirty="0"/>
              <a:t>    Guruh talaba[5];</a:t>
            </a:r>
            <a:endParaRPr lang="ru-RU" altLang="ru-RU" dirty="0"/>
          </a:p>
          <a:p>
            <a:r>
              <a:rPr lang="uz-Cyrl-UZ" altLang="ru-RU" i="1" dirty="0"/>
              <a:t>  for(int i=0;i&lt;5;i++){</a:t>
            </a:r>
            <a:endParaRPr lang="ru-RU" altLang="ru-RU" dirty="0"/>
          </a:p>
          <a:p>
            <a:r>
              <a:rPr lang="uz-Cyrl-UZ" altLang="ru-RU" i="1" dirty="0"/>
              <a:t>          talaba[i].n=i+1;</a:t>
            </a:r>
            <a:endParaRPr lang="ru-RU" altLang="ru-RU" dirty="0"/>
          </a:p>
          <a:p>
            <a:r>
              <a:rPr lang="uz-Cyrl-UZ" altLang="ru-RU" i="1" dirty="0"/>
              <a:t>          cin&gt;&gt;talaba[i].fio;</a:t>
            </a:r>
            <a:endParaRPr lang="ru-RU" altLang="ru-RU" dirty="0"/>
          </a:p>
          <a:p>
            <a:r>
              <a:rPr lang="uz-Cyrl-UZ" altLang="ru-RU" i="1" dirty="0"/>
              <a:t>          }</a:t>
            </a:r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383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sz="4400" dirty="0" err="1"/>
              <a:t>Maʼlumotlarning</a:t>
            </a:r>
            <a:r>
              <a:rPr lang="en-US" altLang="ru-RU" sz="4400" dirty="0"/>
              <a:t> </a:t>
            </a:r>
            <a:r>
              <a:rPr lang="en-US" altLang="ru-RU" sz="4400" dirty="0" err="1"/>
              <a:t>abstrakt</a:t>
            </a:r>
            <a:r>
              <a:rPr lang="en-US" altLang="ru-RU" sz="4400" dirty="0"/>
              <a:t> </a:t>
            </a:r>
            <a:r>
              <a:rPr lang="en-US" altLang="ru-RU" sz="4400" dirty="0" err="1"/>
              <a:t>tuzilmasi</a:t>
            </a:r>
            <a:r>
              <a:rPr lang="en-US" altLang="ru-RU" sz="4400" dirty="0"/>
              <a:t>(M</a:t>
            </a:r>
            <a:r>
              <a:rPr lang="uz-Cyrl-UZ" altLang="ru-RU" sz="4400" dirty="0"/>
              <a:t>А</a:t>
            </a:r>
            <a:r>
              <a:rPr lang="en-US" altLang="ru-RU" sz="4400" dirty="0"/>
              <a:t>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24361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err="1"/>
              <a:t>Chiziqli</a:t>
            </a:r>
            <a:r>
              <a:rPr lang="en-US" dirty="0"/>
              <a:t> – </a:t>
            </a:r>
            <a:r>
              <a:rPr lang="en-US" dirty="0" err="1"/>
              <a:t>roʼyxat</a:t>
            </a:r>
            <a:r>
              <a:rPr lang="en-US" dirty="0"/>
              <a:t>, </a:t>
            </a:r>
            <a:r>
              <a:rPr lang="en-US" dirty="0" err="1"/>
              <a:t>stek</a:t>
            </a:r>
            <a:r>
              <a:rPr lang="en-US" dirty="0"/>
              <a:t>, </a:t>
            </a:r>
            <a:r>
              <a:rPr lang="en-US" dirty="0" err="1"/>
              <a:t>navbat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dek</a:t>
            </a:r>
            <a:r>
              <a:rPr lang="en-US" dirty="0"/>
              <a:t>;</a:t>
            </a:r>
          </a:p>
          <a:p>
            <a:pPr marL="0" indent="0">
              <a:buNone/>
              <a:defRPr/>
            </a:pPr>
            <a:r>
              <a:rPr lang="en-US" dirty="0" err="1"/>
              <a:t>Chiziqsiz</a:t>
            </a:r>
            <a:r>
              <a:rPr lang="en-US" dirty="0"/>
              <a:t> -</a:t>
            </a:r>
            <a:r>
              <a:rPr lang="en-US" dirty="0" err="1"/>
              <a:t>toʼplam</a:t>
            </a:r>
            <a:r>
              <a:rPr lang="en-US" dirty="0"/>
              <a:t>, </a:t>
            </a:r>
            <a:r>
              <a:rPr lang="en-US" dirty="0" err="1"/>
              <a:t>daraxt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boʼlishi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</a:p>
          <a:p>
            <a:pPr marL="0" indent="354013" algn="just">
              <a:buNone/>
              <a:defRPr/>
            </a:pPr>
            <a:r>
              <a:rPr lang="en-US" dirty="0"/>
              <a:t>M</a:t>
            </a:r>
            <a:r>
              <a:rPr lang="uz-Cyrl-UZ" dirty="0"/>
              <a:t>А</a:t>
            </a:r>
            <a:r>
              <a:rPr lang="en-US" dirty="0"/>
              <a:t>T </a:t>
            </a:r>
            <a:r>
              <a:rPr lang="en-US" dirty="0" err="1"/>
              <a:t>maʼlumotlar</a:t>
            </a:r>
            <a:r>
              <a:rPr lang="en-US" dirty="0"/>
              <a:t> </a:t>
            </a:r>
            <a:r>
              <a:rPr lang="en-US" dirty="0" err="1"/>
              <a:t>tuzilmasining</a:t>
            </a:r>
            <a:r>
              <a:rPr lang="en-US" dirty="0"/>
              <a:t> </a:t>
            </a:r>
            <a:r>
              <a:rPr lang="en-US" dirty="0" err="1"/>
              <a:t>matematik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boʼlib</a:t>
            </a:r>
            <a:r>
              <a:rPr lang="en-US" dirty="0"/>
              <a:t>, </a:t>
            </a:r>
            <a:r>
              <a:rPr lang="en-US" dirty="0" err="1"/>
              <a:t>unda</a:t>
            </a:r>
            <a:r>
              <a:rPr lang="en-US" dirty="0"/>
              <a:t> mt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nuqtai</a:t>
            </a:r>
            <a:r>
              <a:rPr lang="en-US" dirty="0"/>
              <a:t> </a:t>
            </a:r>
            <a:r>
              <a:rPr lang="en-US" dirty="0" err="1"/>
              <a:t>nazaridan</a:t>
            </a:r>
            <a:r>
              <a:rPr lang="en-US" dirty="0"/>
              <a:t> </a:t>
            </a:r>
            <a:r>
              <a:rPr lang="en-US" dirty="0" err="1"/>
              <a:t>maʼno</a:t>
            </a:r>
            <a:r>
              <a:rPr lang="en-US" dirty="0"/>
              <a:t> </a:t>
            </a:r>
            <a:r>
              <a:rPr lang="en-US" dirty="0" err="1"/>
              <a:t>jixatidan</a:t>
            </a:r>
            <a:r>
              <a:rPr lang="en-US" dirty="0"/>
              <a:t> </a:t>
            </a:r>
            <a:r>
              <a:rPr lang="en-US" dirty="0" err="1"/>
              <a:t>oʼzini</a:t>
            </a:r>
            <a:r>
              <a:rPr lang="en-US" dirty="0"/>
              <a:t> </a:t>
            </a:r>
            <a:r>
              <a:rPr lang="en-US" dirty="0" err="1"/>
              <a:t>tutishi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aniqlanadi</a:t>
            </a:r>
            <a:r>
              <a:rPr lang="en-US" dirty="0"/>
              <a:t>, </a:t>
            </a:r>
            <a:r>
              <a:rPr lang="en-US" dirty="0" err="1"/>
              <a:t>yaʼni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boʼlgan</a:t>
            </a:r>
            <a:r>
              <a:rPr lang="en-US" dirty="0"/>
              <a:t> </a:t>
            </a:r>
            <a:r>
              <a:rPr lang="en-US" dirty="0" err="1"/>
              <a:t>qiymatlari</a:t>
            </a:r>
            <a:r>
              <a:rPr lang="en-US" dirty="0"/>
              <a:t>, </a:t>
            </a:r>
            <a:r>
              <a:rPr lang="en-US" dirty="0" err="1"/>
              <a:t>undagi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boʼlgan</a:t>
            </a:r>
            <a:r>
              <a:rPr lang="en-US" dirty="0"/>
              <a:t> </a:t>
            </a:r>
            <a:r>
              <a:rPr lang="en-US" dirty="0" err="1"/>
              <a:t>amallar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aniqlanadi</a:t>
            </a:r>
            <a:r>
              <a:rPr lang="en-US" dirty="0"/>
              <a:t>. M</a:t>
            </a:r>
            <a:r>
              <a:rPr lang="uz-Cyrl-UZ" dirty="0"/>
              <a:t>А</a:t>
            </a:r>
            <a:r>
              <a:rPr lang="en-US" dirty="0" err="1"/>
              <a:t>Tning</a:t>
            </a:r>
            <a:r>
              <a:rPr lang="en-US" dirty="0"/>
              <a:t> </a:t>
            </a:r>
            <a:r>
              <a:rPr lang="en-US" dirty="0" err="1"/>
              <a:t>konkret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oshirilishi</a:t>
            </a:r>
            <a:r>
              <a:rPr lang="en-US" dirty="0"/>
              <a:t> </a:t>
            </a:r>
            <a:r>
              <a:rPr lang="en-US" dirty="0" err="1"/>
              <a:t>maʼlumotlar</a:t>
            </a:r>
            <a:r>
              <a:rPr lang="en-US" dirty="0"/>
              <a:t> </a:t>
            </a:r>
            <a:r>
              <a:rPr lang="en-US" dirty="0" err="1"/>
              <a:t>tuzilmasi</a:t>
            </a:r>
            <a:r>
              <a:rPr lang="en-US" dirty="0"/>
              <a:t> </a:t>
            </a:r>
            <a:r>
              <a:rPr lang="en-US" dirty="0" err="1"/>
              <a:t>deyiladi</a:t>
            </a:r>
            <a:r>
              <a:rPr lang="en-US" dirty="0"/>
              <a:t>, </a:t>
            </a:r>
            <a:r>
              <a:rPr lang="en-US" dirty="0" err="1"/>
              <a:t>masalan</a:t>
            </a:r>
            <a:r>
              <a:rPr lang="en-US" dirty="0"/>
              <a:t>, </a:t>
            </a:r>
            <a:r>
              <a:rPr lang="en-US" dirty="0" err="1"/>
              <a:t>roʼyxat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stek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13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84684"/>
            <a:ext cx="8229600" cy="56886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uz-Cyrl-UZ" altLang="ru-RU" dirty="0"/>
              <a:t> </a:t>
            </a:r>
            <a:r>
              <a:rPr lang="en-US" altLang="ru-RU" dirty="0"/>
              <a:t>Formal </a:t>
            </a:r>
            <a:r>
              <a:rPr lang="en-US" altLang="ru-RU" dirty="0" err="1"/>
              <a:t>ravishda</a:t>
            </a:r>
            <a:r>
              <a:rPr lang="en-US" altLang="ru-RU" dirty="0"/>
              <a:t>, MAT </a:t>
            </a:r>
            <a:r>
              <a:rPr lang="en-US" altLang="ru-RU" dirty="0" err="1"/>
              <a:t>komponentlar</a:t>
            </a:r>
            <a:r>
              <a:rPr lang="en-US" altLang="ru-RU" dirty="0"/>
              <a:t> (</a:t>
            </a:r>
            <a:r>
              <a:rPr lang="en-US" altLang="ru-RU" dirty="0" err="1"/>
              <a:t>ushbu</a:t>
            </a:r>
            <a:r>
              <a:rPr lang="en-US" altLang="ru-RU" dirty="0"/>
              <a:t> </a:t>
            </a:r>
            <a:r>
              <a:rPr lang="en-US" altLang="ru-RU" dirty="0" err="1"/>
              <a:t>ob'ektlarga</a:t>
            </a:r>
            <a:r>
              <a:rPr lang="en-US" altLang="ru-RU" dirty="0"/>
              <a:t> </a:t>
            </a:r>
            <a:r>
              <a:rPr lang="en-US" altLang="ru-RU" dirty="0" err="1"/>
              <a:t>nisbatan</a:t>
            </a:r>
            <a:r>
              <a:rPr lang="en-US" altLang="ru-RU" dirty="0"/>
              <a:t> </a:t>
            </a:r>
            <a:r>
              <a:rPr lang="en-US" altLang="ru-RU" dirty="0" err="1"/>
              <a:t>qo'llaniladigan</a:t>
            </a:r>
            <a:r>
              <a:rPr lang="en-US" altLang="ru-RU" dirty="0"/>
              <a:t> </a:t>
            </a:r>
            <a:r>
              <a:rPr lang="en-US" altLang="ru-RU" dirty="0" err="1"/>
              <a:t>operatsiyalar</a:t>
            </a:r>
            <a:r>
              <a:rPr lang="en-US" altLang="ru-RU" dirty="0"/>
              <a:t> </a:t>
            </a:r>
            <a:r>
              <a:rPr lang="en-US" altLang="ru-RU" dirty="0" err="1"/>
              <a:t>va</a:t>
            </a:r>
            <a:r>
              <a:rPr lang="en-US" altLang="ru-RU" dirty="0"/>
              <a:t> </a:t>
            </a:r>
            <a:r>
              <a:rPr lang="en-US" altLang="ru-RU" dirty="0" err="1"/>
              <a:t>ularning</a:t>
            </a:r>
            <a:r>
              <a:rPr lang="en-US" altLang="ru-RU" dirty="0"/>
              <a:t> </a:t>
            </a:r>
            <a:r>
              <a:rPr lang="en-US" altLang="ru-RU" dirty="0" err="1"/>
              <a:t>xususiyatlari</a:t>
            </a:r>
            <a:r>
              <a:rPr lang="en-US" altLang="ru-RU" dirty="0"/>
              <a:t>) </a:t>
            </a:r>
            <a:r>
              <a:rPr lang="en-US" altLang="ru-RU" dirty="0" err="1"/>
              <a:t>ro'yxati</a:t>
            </a:r>
            <a:r>
              <a:rPr lang="en-US" altLang="ru-RU" dirty="0"/>
              <a:t> </a:t>
            </a:r>
            <a:r>
              <a:rPr lang="en-US" altLang="ru-RU" dirty="0" err="1"/>
              <a:t>tomonidan</a:t>
            </a:r>
            <a:r>
              <a:rPr lang="en-US" altLang="ru-RU" dirty="0"/>
              <a:t> </a:t>
            </a:r>
            <a:r>
              <a:rPr lang="en-US" altLang="ru-RU" dirty="0" err="1"/>
              <a:t>aniqlangan</a:t>
            </a:r>
            <a:r>
              <a:rPr lang="en-US" altLang="ru-RU" dirty="0"/>
              <a:t> </a:t>
            </a:r>
            <a:r>
              <a:rPr lang="en-US" altLang="ru-RU" dirty="0" err="1"/>
              <a:t>ob'ektlar</a:t>
            </a:r>
            <a:r>
              <a:rPr lang="en-US" altLang="ru-RU" dirty="0"/>
              <a:t> </a:t>
            </a:r>
            <a:r>
              <a:rPr lang="en-US" altLang="ru-RU" dirty="0" err="1"/>
              <a:t>to'plami</a:t>
            </a:r>
            <a:r>
              <a:rPr lang="en-US" altLang="ru-RU" dirty="0"/>
              <a:t> </a:t>
            </a:r>
            <a:r>
              <a:rPr lang="en-US" altLang="ru-RU" dirty="0" err="1"/>
              <a:t>sifatida</a:t>
            </a:r>
            <a:r>
              <a:rPr lang="en-US" altLang="ru-RU" dirty="0"/>
              <a:t> </a:t>
            </a:r>
            <a:r>
              <a:rPr lang="en-US" altLang="ru-RU" dirty="0" err="1"/>
              <a:t>aniqlangan</a:t>
            </a:r>
            <a:r>
              <a:rPr lang="en-US" altLang="ru-RU" dirty="0"/>
              <a:t> </a:t>
            </a:r>
            <a:r>
              <a:rPr lang="en-US" altLang="ru-RU" dirty="0" err="1"/>
              <a:t>bolishi</a:t>
            </a:r>
            <a:r>
              <a:rPr lang="en-US" altLang="ru-RU" dirty="0"/>
              <a:t> </a:t>
            </a:r>
            <a:r>
              <a:rPr lang="en-US" altLang="ru-RU" dirty="0" err="1"/>
              <a:t>mumkin</a:t>
            </a:r>
            <a:r>
              <a:rPr lang="en-US" altLang="ru-RU" dirty="0"/>
              <a:t>. </a:t>
            </a:r>
            <a:r>
              <a:rPr lang="en-US" altLang="ru-RU" dirty="0" err="1"/>
              <a:t>Ushbu</a:t>
            </a:r>
            <a:r>
              <a:rPr lang="en-US" altLang="ru-RU" dirty="0"/>
              <a:t> turning </a:t>
            </a:r>
            <a:r>
              <a:rPr lang="en-US" altLang="ru-RU" dirty="0" err="1"/>
              <a:t>barcha</a:t>
            </a:r>
            <a:r>
              <a:rPr lang="en-US" altLang="ru-RU" dirty="0"/>
              <a:t> </a:t>
            </a:r>
            <a:r>
              <a:rPr lang="en-US" altLang="ru-RU" dirty="0" err="1"/>
              <a:t>ichki</a:t>
            </a:r>
            <a:r>
              <a:rPr lang="en-US" altLang="ru-RU" dirty="0"/>
              <a:t> </a:t>
            </a:r>
            <a:r>
              <a:rPr lang="en-US" altLang="ru-RU" dirty="0" err="1"/>
              <a:t>tuzilishi</a:t>
            </a:r>
            <a:r>
              <a:rPr lang="en-US" altLang="ru-RU" dirty="0"/>
              <a:t> </a:t>
            </a:r>
            <a:r>
              <a:rPr lang="en-US" altLang="ru-RU" dirty="0" err="1"/>
              <a:t>dasturiy</a:t>
            </a:r>
            <a:r>
              <a:rPr lang="en-US" altLang="ru-RU" dirty="0"/>
              <a:t> </a:t>
            </a:r>
            <a:r>
              <a:rPr lang="en-US" altLang="ru-RU" dirty="0" err="1"/>
              <a:t>ta'minot</a:t>
            </a:r>
            <a:r>
              <a:rPr lang="en-US" altLang="ru-RU" dirty="0"/>
              <a:t> </a:t>
            </a:r>
            <a:r>
              <a:rPr lang="en-US" altLang="ru-RU" dirty="0" err="1"/>
              <a:t>ishlab</a:t>
            </a:r>
            <a:r>
              <a:rPr lang="en-US" altLang="ru-RU" dirty="0"/>
              <a:t> </a:t>
            </a:r>
            <a:r>
              <a:rPr lang="en-US" altLang="ru-RU" dirty="0" err="1"/>
              <a:t>chiqaruvchidan</a:t>
            </a:r>
            <a:r>
              <a:rPr lang="en-US" altLang="ru-RU" dirty="0"/>
              <a:t> </a:t>
            </a:r>
            <a:r>
              <a:rPr lang="en-US" altLang="ru-RU" dirty="0" err="1"/>
              <a:t>yashiringan</a:t>
            </a:r>
            <a:r>
              <a:rPr lang="en-US" altLang="ru-RU" dirty="0"/>
              <a:t> - </a:t>
            </a:r>
            <a:r>
              <a:rPr lang="en-US" altLang="ru-RU" dirty="0" err="1"/>
              <a:t>bu</a:t>
            </a:r>
            <a:r>
              <a:rPr lang="en-US" altLang="ru-RU" dirty="0"/>
              <a:t> </a:t>
            </a:r>
            <a:r>
              <a:rPr lang="en-US" altLang="ru-RU" dirty="0" err="1"/>
              <a:t>abstraktsiyaning</a:t>
            </a:r>
            <a:r>
              <a:rPr lang="en-US" altLang="ru-RU" dirty="0"/>
              <a:t> </a:t>
            </a:r>
            <a:r>
              <a:rPr lang="en-US" altLang="ru-RU" dirty="0" err="1"/>
              <a:t>mohiyatidir</a:t>
            </a:r>
            <a:r>
              <a:rPr lang="en-US" altLang="ru-RU" dirty="0"/>
              <a:t>. </a:t>
            </a:r>
            <a:r>
              <a:rPr lang="en-US" altLang="ru-RU" dirty="0" err="1"/>
              <a:t>Ma'lumotlarning</a:t>
            </a:r>
            <a:r>
              <a:rPr lang="en-US" altLang="ru-RU" dirty="0"/>
              <a:t> </a:t>
            </a:r>
            <a:r>
              <a:rPr lang="en-US" altLang="ru-RU" dirty="0" err="1"/>
              <a:t>abstrakt</a:t>
            </a:r>
            <a:r>
              <a:rPr lang="en-US" altLang="ru-RU" dirty="0"/>
              <a:t> </a:t>
            </a:r>
            <a:r>
              <a:rPr lang="en-US" altLang="ru-RU" dirty="0" err="1"/>
              <a:t>turi</a:t>
            </a:r>
            <a:r>
              <a:rPr lang="en-US" altLang="ru-RU" dirty="0"/>
              <a:t>, </a:t>
            </a:r>
            <a:r>
              <a:rPr lang="en-US" altLang="ru-RU" dirty="0" err="1"/>
              <a:t>uning</a:t>
            </a:r>
            <a:r>
              <a:rPr lang="en-US" altLang="ru-RU" dirty="0"/>
              <a:t> </a:t>
            </a:r>
            <a:r>
              <a:rPr lang="en-US" altLang="ru-RU" dirty="0" err="1"/>
              <a:t>konkret</a:t>
            </a:r>
            <a:r>
              <a:rPr lang="en-US" altLang="ru-RU" dirty="0"/>
              <a:t> </a:t>
            </a:r>
            <a:r>
              <a:rPr lang="en-US" altLang="ru-RU" dirty="0" err="1"/>
              <a:t>bir</a:t>
            </a:r>
            <a:r>
              <a:rPr lang="en-US" altLang="ru-RU" dirty="0"/>
              <a:t> </a:t>
            </a:r>
            <a:r>
              <a:rPr lang="en-US" altLang="ru-RU" dirty="0" err="1"/>
              <a:t>turdagi</a:t>
            </a:r>
            <a:r>
              <a:rPr lang="en-US" altLang="ru-RU" dirty="0"/>
              <a:t> </a:t>
            </a:r>
            <a:r>
              <a:rPr lang="en-US" altLang="ru-RU" dirty="0" err="1"/>
              <a:t>realizatsiyasidan</a:t>
            </a:r>
            <a:r>
              <a:rPr lang="en-US" altLang="ru-RU" dirty="0"/>
              <a:t> </a:t>
            </a:r>
            <a:r>
              <a:rPr lang="en-US" altLang="ru-RU" dirty="0" err="1"/>
              <a:t>mustaqil</a:t>
            </a:r>
            <a:r>
              <a:rPr lang="en-US" altLang="ru-RU" dirty="0"/>
              <a:t> </a:t>
            </a:r>
            <a:r>
              <a:rPr lang="en-US" altLang="ru-RU" dirty="0" err="1"/>
              <a:t>bo'lgan</a:t>
            </a:r>
            <a:r>
              <a:rPr lang="en-US" altLang="ru-RU" dirty="0"/>
              <a:t> </a:t>
            </a:r>
            <a:r>
              <a:rPr lang="en-US" altLang="ru-RU" dirty="0" err="1"/>
              <a:t>funktsiyalar</a:t>
            </a:r>
            <a:r>
              <a:rPr lang="en-US" altLang="ru-RU" dirty="0"/>
              <a:t> </a:t>
            </a:r>
            <a:r>
              <a:rPr lang="en-US" altLang="ru-RU" dirty="0" err="1"/>
              <a:t>to'plami</a:t>
            </a:r>
            <a:r>
              <a:rPr lang="en-US" altLang="ru-RU" dirty="0"/>
              <a:t> </a:t>
            </a:r>
            <a:r>
              <a:rPr lang="en-US" altLang="ru-RU" dirty="0" err="1"/>
              <a:t>bolib</a:t>
            </a:r>
            <a:r>
              <a:rPr lang="en-US" altLang="ru-RU" dirty="0"/>
              <a:t>, </a:t>
            </a:r>
            <a:r>
              <a:rPr lang="en-US" altLang="ru-RU" dirty="0" err="1"/>
              <a:t>ular</a:t>
            </a:r>
            <a:r>
              <a:rPr lang="en-US" altLang="ru-RU" dirty="0"/>
              <a:t> </a:t>
            </a:r>
            <a:r>
              <a:rPr lang="en-US" altLang="ru-RU" dirty="0" err="1"/>
              <a:t>MATning</a:t>
            </a:r>
            <a:r>
              <a:rPr lang="en-US" altLang="ru-RU" dirty="0"/>
              <a:t> </a:t>
            </a:r>
            <a:r>
              <a:rPr lang="en-US" altLang="ru-RU" dirty="0" err="1"/>
              <a:t>qiymatlari</a:t>
            </a:r>
            <a:r>
              <a:rPr lang="en-US" altLang="ru-RU" dirty="0"/>
              <a:t> </a:t>
            </a:r>
            <a:r>
              <a:rPr lang="en-US" altLang="ru-RU" dirty="0" err="1"/>
              <a:t>ustida</a:t>
            </a:r>
            <a:r>
              <a:rPr lang="en-US" altLang="ru-RU" dirty="0"/>
              <a:t> </a:t>
            </a:r>
            <a:r>
              <a:rPr lang="en-US" altLang="ru-RU" dirty="0" err="1"/>
              <a:t>operatsiyalar</a:t>
            </a:r>
            <a:r>
              <a:rPr lang="en-US" altLang="ru-RU" dirty="0"/>
              <a:t> </a:t>
            </a:r>
            <a:r>
              <a:rPr lang="en-US" altLang="ru-RU" dirty="0" err="1"/>
              <a:t>bajarish</a:t>
            </a:r>
            <a:r>
              <a:rPr lang="en-US" altLang="ru-RU" dirty="0"/>
              <a:t> </a:t>
            </a:r>
            <a:r>
              <a:rPr lang="en-US" altLang="ru-RU" dirty="0" err="1"/>
              <a:t>uchun</a:t>
            </a:r>
            <a:r>
              <a:rPr lang="en-US" altLang="ru-RU" dirty="0"/>
              <a:t> </a:t>
            </a:r>
            <a:r>
              <a:rPr lang="en-US" altLang="ru-RU" dirty="0" err="1"/>
              <a:t>moljallangandir</a:t>
            </a:r>
            <a:r>
              <a:rPr lang="en-US" altLang="ru-RU" dirty="0"/>
              <a:t>. MAT-</a:t>
            </a:r>
            <a:r>
              <a:rPr lang="en-US" altLang="ru-RU" dirty="0" err="1"/>
              <a:t>larning</a:t>
            </a:r>
            <a:r>
              <a:rPr lang="en-US" altLang="ru-RU" dirty="0"/>
              <a:t> </a:t>
            </a:r>
            <a:r>
              <a:rPr lang="en-US" altLang="ru-RU" dirty="0" err="1"/>
              <a:t>konkret</a:t>
            </a:r>
            <a:r>
              <a:rPr lang="en-US" altLang="ru-RU" dirty="0"/>
              <a:t> </a:t>
            </a:r>
            <a:r>
              <a:rPr lang="en-US" altLang="ru-RU" dirty="0" err="1"/>
              <a:t>amalga</a:t>
            </a:r>
            <a:r>
              <a:rPr lang="en-US" altLang="ru-RU" dirty="0"/>
              <a:t> </a:t>
            </a:r>
            <a:r>
              <a:rPr lang="en-US" altLang="ru-RU" dirty="0" err="1"/>
              <a:t>oshirilishlariga</a:t>
            </a:r>
            <a:r>
              <a:rPr lang="en-US" altLang="ru-RU" dirty="0"/>
              <a:t>(</a:t>
            </a:r>
            <a:r>
              <a:rPr lang="en-US" altLang="ru-RU" dirty="0" err="1"/>
              <a:t>realizatsiya</a:t>
            </a:r>
            <a:r>
              <a:rPr lang="en-US" altLang="ru-RU" dirty="0"/>
              <a:t>) </a:t>
            </a:r>
            <a:r>
              <a:rPr lang="en-US" altLang="ru-RU" dirty="0" err="1"/>
              <a:t>ma'lumotlar</a:t>
            </a:r>
            <a:r>
              <a:rPr lang="en-US" altLang="ru-RU" dirty="0"/>
              <a:t> </a:t>
            </a:r>
            <a:r>
              <a:rPr lang="en-US" altLang="ru-RU" dirty="0" err="1"/>
              <a:t>tuzilmasi</a:t>
            </a:r>
            <a:r>
              <a:rPr lang="en-US" altLang="ru-RU" dirty="0"/>
              <a:t> </a:t>
            </a:r>
            <a:r>
              <a:rPr lang="en-US" altLang="ru-RU" dirty="0" err="1"/>
              <a:t>deyiladi</a:t>
            </a:r>
            <a:r>
              <a:rPr lang="en-US" alt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23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71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uz-Latn-UZ" altLang="ru-RU" dirty="0"/>
              <a:t>Dasturlashda MATlar odatda mos turni</a:t>
            </a:r>
            <a:r>
              <a:rPr lang="en-US" altLang="ru-RU" dirty="0"/>
              <a:t>ng</a:t>
            </a:r>
            <a:r>
              <a:rPr lang="uz-Latn-UZ" altLang="ru-RU" dirty="0"/>
              <a:t> </a:t>
            </a:r>
            <a:r>
              <a:rPr lang="en-US" altLang="ru-RU" dirty="0" err="1"/>
              <a:t>realizatsiyasi</a:t>
            </a:r>
            <a:r>
              <a:rPr lang="uz-Latn-UZ" altLang="ru-RU" dirty="0"/>
              <a:t>ni yashiradigan interfeys sifatida taqdim etiladi.</a:t>
            </a:r>
            <a:r>
              <a:rPr lang="en-US" altLang="ru-RU" dirty="0"/>
              <a:t> </a:t>
            </a:r>
            <a:r>
              <a:rPr lang="uz-Latn-UZ" altLang="ru-RU" dirty="0"/>
              <a:t>Dasturchilar MATlar bilan faqat o'zlarining interfeyslari orqali ishlaydi, chunki kelajakda amalga oshirish o'zgarishi mumkin.</a:t>
            </a:r>
            <a:r>
              <a:rPr lang="en-US" altLang="ru-RU" dirty="0"/>
              <a:t> </a:t>
            </a:r>
            <a:r>
              <a:rPr lang="uz-Latn-UZ" altLang="ru-RU" dirty="0"/>
              <a:t>Ushbu yondashuv ob'ektga yo'naltirilgan dasturlashda </a:t>
            </a:r>
            <a:r>
              <a:rPr lang="en-US" altLang="ru-RU" dirty="0"/>
              <a:t>in</a:t>
            </a:r>
            <a:r>
              <a:rPr lang="uz-Latn-UZ" altLang="ru-RU" dirty="0"/>
              <a:t>kaps</a:t>
            </a:r>
            <a:r>
              <a:rPr lang="en-US" altLang="ru-RU" dirty="0"/>
              <a:t>u</a:t>
            </a:r>
            <a:r>
              <a:rPr lang="uz-Latn-UZ" altLang="ru-RU" dirty="0"/>
              <a:t>lasyon printsipiga mos keladi. Ushbu uslubning kuchi aniq bajarilishini yashiradi. Faqatgina interfeys tashqarida </a:t>
            </a:r>
            <a:r>
              <a:rPr lang="en-US" altLang="ru-RU" dirty="0" err="1"/>
              <a:t>ochiq</a:t>
            </a:r>
            <a:r>
              <a:rPr lang="en-US" altLang="ru-RU" dirty="0"/>
              <a:t> </a:t>
            </a:r>
            <a:r>
              <a:rPr lang="en-US" altLang="ru-RU" dirty="0" err="1"/>
              <a:t>ekan</a:t>
            </a:r>
            <a:r>
              <a:rPr lang="uz-Latn-UZ" altLang="ru-RU" dirty="0"/>
              <a:t>, ma'lumotlar strukturasi ushbu interfeysni qo'llab-quvvatla</a:t>
            </a:r>
            <a:r>
              <a:rPr lang="en-US" altLang="ru-RU" dirty="0" err="1"/>
              <a:t>yot</a:t>
            </a:r>
            <a:r>
              <a:rPr lang="uz-Latn-UZ" altLang="ru-RU" dirty="0"/>
              <a:t>gan ekan, MAT</a:t>
            </a:r>
            <a:r>
              <a:rPr lang="en-US" altLang="ru-RU" dirty="0"/>
              <a:t> </a:t>
            </a:r>
            <a:r>
              <a:rPr lang="uz-Latn-UZ" altLang="ru-RU" dirty="0"/>
              <a:t>sifatida belgilangan struktura bilan ishlaydigan barcha dasturlar ishlashni davom ettiradi.</a:t>
            </a:r>
            <a:endParaRPr lang="en-US" altLang="ru-RU" dirty="0"/>
          </a:p>
          <a:p>
            <a:pPr algn="just"/>
            <a:r>
              <a:rPr lang="en-US" altLang="ru-RU" dirty="0" err="1"/>
              <a:t>Ma'lumotlar</a:t>
            </a:r>
            <a:r>
              <a:rPr lang="en-US" altLang="ru-RU" dirty="0"/>
              <a:t> </a:t>
            </a:r>
            <a:r>
              <a:rPr lang="en-US" altLang="ru-RU" dirty="0" err="1"/>
              <a:t>tuzilmalarini</a:t>
            </a:r>
            <a:r>
              <a:rPr lang="en-US" altLang="ru-RU" dirty="0"/>
              <a:t> </a:t>
            </a:r>
            <a:r>
              <a:rPr lang="en-US" altLang="ru-RU" dirty="0" err="1"/>
              <a:t>ishlab</a:t>
            </a:r>
            <a:r>
              <a:rPr lang="en-US" altLang="ru-RU" dirty="0"/>
              <a:t> </a:t>
            </a:r>
            <a:r>
              <a:rPr lang="en-US" altLang="ru-RU" dirty="0" err="1"/>
              <a:t>chiquvchilar</a:t>
            </a:r>
            <a:r>
              <a:rPr lang="en-US" altLang="ru-RU" dirty="0"/>
              <a:t> </a:t>
            </a:r>
            <a:r>
              <a:rPr lang="en-US" altLang="ru-RU" dirty="0" err="1"/>
              <a:t>tashqi</a:t>
            </a:r>
            <a:r>
              <a:rPr lang="en-US" altLang="ru-RU" dirty="0"/>
              <a:t> </a:t>
            </a:r>
            <a:r>
              <a:rPr lang="en-US" altLang="ru-RU" dirty="0" err="1"/>
              <a:t>interfeys</a:t>
            </a:r>
            <a:r>
              <a:rPr lang="en-US" altLang="ru-RU" dirty="0"/>
              <a:t> </a:t>
            </a:r>
            <a:r>
              <a:rPr lang="en-US" altLang="ru-RU" dirty="0" err="1"/>
              <a:t>va</a:t>
            </a:r>
            <a:r>
              <a:rPr lang="en-US" altLang="ru-RU" dirty="0"/>
              <a:t> </a:t>
            </a:r>
            <a:r>
              <a:rPr lang="en-US" altLang="ru-RU" dirty="0" err="1"/>
              <a:t>funktsiyalar</a:t>
            </a:r>
            <a:r>
              <a:rPr lang="en-US" altLang="ru-RU" dirty="0"/>
              <a:t> </a:t>
            </a:r>
            <a:r>
              <a:rPr lang="en-US" altLang="ru-RU" dirty="0" err="1"/>
              <a:t>semantikasini</a:t>
            </a:r>
            <a:r>
              <a:rPr lang="en-US" altLang="ru-RU" dirty="0"/>
              <a:t> </a:t>
            </a:r>
            <a:r>
              <a:rPr lang="en-US" altLang="ru-RU" dirty="0" err="1"/>
              <a:t>o'zgartirmasdan</a:t>
            </a:r>
            <a:r>
              <a:rPr lang="en-US" altLang="ru-RU" dirty="0"/>
              <a:t>, </a:t>
            </a:r>
            <a:r>
              <a:rPr lang="en-US" altLang="ru-RU" dirty="0" err="1"/>
              <a:t>tezkorlik</a:t>
            </a:r>
            <a:r>
              <a:rPr lang="en-US" altLang="ru-RU" dirty="0"/>
              <a:t>, </a:t>
            </a:r>
            <a:r>
              <a:rPr lang="en-US" altLang="ru-RU" dirty="0" err="1"/>
              <a:t>ishonchlilik</a:t>
            </a:r>
            <a:r>
              <a:rPr lang="en-US" altLang="ru-RU" dirty="0"/>
              <a:t> </a:t>
            </a:r>
            <a:r>
              <a:rPr lang="en-US" altLang="ru-RU" dirty="0" err="1"/>
              <a:t>va</a:t>
            </a:r>
            <a:r>
              <a:rPr lang="en-US" altLang="ru-RU" dirty="0"/>
              <a:t> </a:t>
            </a:r>
            <a:r>
              <a:rPr lang="en-US" altLang="ru-RU" dirty="0" err="1"/>
              <a:t>ishlatilgan</a:t>
            </a:r>
            <a:r>
              <a:rPr lang="en-US" altLang="ru-RU" dirty="0"/>
              <a:t> </a:t>
            </a:r>
            <a:r>
              <a:rPr lang="en-US" altLang="ru-RU" dirty="0" err="1"/>
              <a:t>xotira</a:t>
            </a:r>
            <a:r>
              <a:rPr lang="en-US" altLang="ru-RU" dirty="0"/>
              <a:t> </a:t>
            </a:r>
            <a:r>
              <a:rPr lang="en-US" altLang="ru-RU" dirty="0" err="1"/>
              <a:t>nuqtai-nazaridan</a:t>
            </a:r>
            <a:r>
              <a:rPr lang="en-US" altLang="ru-RU" dirty="0"/>
              <a:t> </a:t>
            </a:r>
            <a:r>
              <a:rPr lang="en-US" altLang="ru-RU" dirty="0" err="1"/>
              <a:t>kelib</a:t>
            </a:r>
            <a:r>
              <a:rPr lang="en-US" altLang="ru-RU" dirty="0"/>
              <a:t> </a:t>
            </a:r>
            <a:r>
              <a:rPr lang="en-US" altLang="ru-RU" dirty="0" err="1"/>
              <a:t>chiqib</a:t>
            </a:r>
            <a:r>
              <a:rPr lang="en-US" altLang="ru-RU" dirty="0"/>
              <a:t> </a:t>
            </a:r>
            <a:r>
              <a:rPr lang="en-US" altLang="ru-RU" dirty="0" err="1"/>
              <a:t>algoritmlarini</a:t>
            </a:r>
            <a:r>
              <a:rPr lang="en-US" altLang="ru-RU" dirty="0"/>
              <a:t> </a:t>
            </a:r>
            <a:r>
              <a:rPr lang="en-US" altLang="ru-RU" dirty="0" err="1"/>
              <a:t>takomillashtirishni</a:t>
            </a:r>
            <a:r>
              <a:rPr lang="en-US" altLang="ru-RU" dirty="0"/>
              <a:t> </a:t>
            </a:r>
            <a:r>
              <a:rPr lang="en-US" altLang="ru-RU" dirty="0" err="1"/>
              <a:t>bosqichma-bosqich</a:t>
            </a:r>
            <a:r>
              <a:rPr lang="en-US" altLang="ru-RU" dirty="0"/>
              <a:t> </a:t>
            </a:r>
            <a:r>
              <a:rPr lang="en-US" altLang="ru-RU" dirty="0" err="1"/>
              <a:t>amalga</a:t>
            </a:r>
            <a:r>
              <a:rPr lang="en-US" altLang="ru-RU" dirty="0"/>
              <a:t> </a:t>
            </a:r>
            <a:r>
              <a:rPr lang="en-US" altLang="ru-RU" dirty="0" err="1"/>
              <a:t>oshirishni</a:t>
            </a:r>
            <a:r>
              <a:rPr lang="en-US" altLang="ru-RU" dirty="0"/>
              <a:t> </a:t>
            </a:r>
            <a:r>
              <a:rPr lang="en-US" altLang="ru-RU" dirty="0" err="1"/>
              <a:t>aniqlashtirishga</a:t>
            </a:r>
            <a:r>
              <a:rPr lang="en-US" altLang="ru-RU" dirty="0"/>
              <a:t> harakat </a:t>
            </a:r>
            <a:r>
              <a:rPr lang="en-US" altLang="ru-RU" dirty="0" err="1"/>
              <a:t>qiladalar</a:t>
            </a:r>
            <a:r>
              <a:rPr lang="en-US" altLang="ru-RU" dirty="0"/>
              <a:t>.</a:t>
            </a:r>
            <a:endParaRPr lang="ru-RU" altLang="ru-RU" dirty="0"/>
          </a:p>
          <a:p>
            <a:endParaRPr lang="uz-Cyrl-UZ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846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uz-Cyrl-UZ" dirty="0">
                <a:effectLst/>
              </a:rPr>
              <a:t>Mavzu bo‘yicha nazorat savollari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88"/>
          </a:xfrm>
        </p:spPr>
        <p:txBody>
          <a:bodyPr/>
          <a:lstStyle/>
          <a:p>
            <a:pPr lvl="0"/>
            <a:r>
              <a:rPr lang="uz-Cyrl-UZ" dirty="0"/>
              <a:t>Ma’lumotlar tuzilmasi deganda nimani tushunasiz</a:t>
            </a:r>
            <a:r>
              <a:rPr lang="en-US" dirty="0"/>
              <a:t>?</a:t>
            </a:r>
            <a:endParaRPr lang="ru-RU" dirty="0"/>
          </a:p>
          <a:p>
            <a:pPr lvl="0"/>
            <a:r>
              <a:rPr lang="uz-Cyrl-UZ" dirty="0"/>
              <a:t>Ma’lumotlarni tasvirlash bosqichlarini keltirib o‘ting.</a:t>
            </a:r>
            <a:endParaRPr lang="ru-RU" dirty="0"/>
          </a:p>
          <a:p>
            <a:pPr lvl="0"/>
            <a:r>
              <a:rPr lang="uz-Cyrl-UZ" dirty="0"/>
              <a:t>Ma’lumotlar tuzilmasi klassifikatsiyasi qanday amalga oshiriladi</a:t>
            </a:r>
            <a:r>
              <a:rPr lang="en-US" dirty="0"/>
              <a:t>?</a:t>
            </a:r>
            <a:endParaRPr lang="ru-RU" dirty="0"/>
          </a:p>
          <a:p>
            <a:pPr lvl="0"/>
            <a:r>
              <a:rPr lang="uz-Cyrl-UZ" dirty="0"/>
              <a:t>Ma’lumotlar tuzilmasini foydalanuvchi dasturidagi turlari.</a:t>
            </a:r>
            <a:endParaRPr lang="ru-RU" dirty="0"/>
          </a:p>
          <a:p>
            <a:pPr lvl="0"/>
            <a:r>
              <a:rPr lang="uz-Cyrl-UZ" dirty="0"/>
              <a:t>Qanday ma’lumotlar dinamik yoki statik turdagi ma’lumotlar tuzilmasi deyiladi?</a:t>
            </a:r>
          </a:p>
          <a:p>
            <a:pPr marL="514350" indent="-514350" algn="just">
              <a:buFont typeface="Calibri" panose="020F0502020204030204" pitchFamily="34" charset="0"/>
              <a:buAutoNum type="arabicPeriod"/>
            </a:pPr>
            <a:r>
              <a:rPr lang="uz-Cyrl-UZ" altLang="ru-RU" dirty="0">
                <a:cs typeface="Times New Roman" panose="02020603050405020304" pitchFamily="18" charset="0"/>
              </a:rPr>
              <a:t>МАТ – нима?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Calibri" panose="020F0502020204030204" pitchFamily="34" charset="0"/>
              <a:buAutoNum type="arabicPeriod"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 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dasturda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oshiriladi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altLang="ru-RU" dirty="0">
              <a:cs typeface="Times New Roman" panose="02020603050405020304" pitchFamily="18" charset="0"/>
            </a:endParaRPr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73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z-Cyrl-UZ" dirty="0">
                <a:effectLst/>
              </a:rPr>
              <a:t>Mavzu bo‘yicha nazorat savollari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z-Cyrl-UZ" dirty="0"/>
              <a:t>Ma’lumotlarning qanday turlarini bilasiz</a:t>
            </a:r>
            <a:r>
              <a:rPr lang="ru-RU" dirty="0"/>
              <a:t>?</a:t>
            </a:r>
          </a:p>
          <a:p>
            <a:pPr lvl="0"/>
            <a:r>
              <a:rPr lang="uz-Cyrl-UZ" dirty="0"/>
              <a:t>Ma’lumotlar ustida qanday amallarni bajarish mumkin</a:t>
            </a:r>
            <a:r>
              <a:rPr lang="uz-Cyrl-UZ" dirty="0" smtClean="0"/>
              <a:t>?</a:t>
            </a:r>
            <a:endParaRPr lang="en-US" dirty="0" smtClean="0"/>
          </a:p>
          <a:p>
            <a:pPr lvl="0"/>
            <a:r>
              <a:rPr lang="uz-Cyrl-UZ" dirty="0" smtClean="0"/>
              <a:t>Belgili </a:t>
            </a:r>
            <a:r>
              <a:rPr lang="uz-Cyrl-UZ" dirty="0"/>
              <a:t>turda qanday amallarni bajarish mumkin</a:t>
            </a:r>
            <a:r>
              <a:rPr lang="en-US" dirty="0"/>
              <a:t>?</a:t>
            </a:r>
            <a:endParaRPr lang="ru-RU" dirty="0"/>
          </a:p>
          <a:p>
            <a:pPr lvl="0"/>
            <a:r>
              <a:rPr lang="uz-Cyrl-UZ" dirty="0"/>
              <a:t>Ko‘rsatkichli tur tushunchasi. </a:t>
            </a:r>
            <a:endParaRPr lang="ru-RU" dirty="0"/>
          </a:p>
          <a:p>
            <a:pPr lvl="0"/>
            <a:r>
              <a:rPr lang="uz-Cyrl-UZ" dirty="0"/>
              <a:t>Ma’lumotlarning sanaladigan turi degani nima</a:t>
            </a:r>
            <a:r>
              <a:rPr lang="en-US" dirty="0"/>
              <a:t>?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07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 bwMode="auto">
          <a:xfrm>
            <a:off x="500063" y="714375"/>
            <a:ext cx="8001000" cy="857250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Foydalanuvchi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tomonidan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aniqlanadigan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tur</a:t>
            </a:r>
            <a:endParaRPr lang="ru-RU" sz="2400" b="1" i="1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 bwMode="auto">
          <a:xfrm>
            <a:off x="0" y="3357563"/>
            <a:ext cx="3071813" cy="714375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sanaladigan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 bwMode="auto">
          <a:xfrm>
            <a:off x="6072188" y="3286125"/>
            <a:ext cx="3071812" cy="714375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oraliqli</a:t>
            </a:r>
            <a:endParaRPr lang="ru-RU" sz="2200" dirty="0">
              <a:solidFill>
                <a:schemeClr val="bg1"/>
              </a:solidFill>
            </a:endParaRPr>
          </a:p>
        </p:txBody>
      </p:sp>
      <p:cxnSp>
        <p:nvCxnSpPr>
          <p:cNvPr id="7" name="Скругленная соединительная линия 6"/>
          <p:cNvCxnSpPr>
            <a:stCxn id="4" idx="4"/>
            <a:endCxn id="5" idx="0"/>
          </p:cNvCxnSpPr>
          <p:nvPr/>
        </p:nvCxnSpPr>
        <p:spPr bwMode="auto">
          <a:xfrm rot="5400000">
            <a:off x="2124869" y="981869"/>
            <a:ext cx="1785938" cy="296545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stCxn id="4" idx="4"/>
            <a:endCxn id="6" idx="0"/>
          </p:cNvCxnSpPr>
          <p:nvPr/>
        </p:nvCxnSpPr>
        <p:spPr bwMode="auto">
          <a:xfrm rot="16200000" flipH="1">
            <a:off x="5196682" y="875506"/>
            <a:ext cx="1714500" cy="3106737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 bwMode="auto">
          <a:xfrm>
            <a:off x="0" y="4572000"/>
            <a:ext cx="3071813" cy="714375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i="1" dirty="0" err="1">
                <a:solidFill>
                  <a:schemeClr val="bg1"/>
                </a:solidFill>
              </a:rPr>
              <a:t>massivlar</a:t>
            </a:r>
            <a:endParaRPr lang="ru-RU" sz="2200" b="1" i="1" dirty="0">
              <a:solidFill>
                <a:schemeClr val="bg1"/>
              </a:solidFill>
            </a:endParaRPr>
          </a:p>
        </p:txBody>
      </p:sp>
      <p:cxnSp>
        <p:nvCxnSpPr>
          <p:cNvPr id="10" name="Скругленная соединительная линия 9"/>
          <p:cNvCxnSpPr/>
          <p:nvPr/>
        </p:nvCxnSpPr>
        <p:spPr bwMode="auto">
          <a:xfrm rot="5400000">
            <a:off x="1553369" y="1518444"/>
            <a:ext cx="3000375" cy="2963863"/>
          </a:xfrm>
          <a:prstGeom prst="curvedConnector3">
            <a:avLst>
              <a:gd name="adj1" fmla="val 89690"/>
            </a:avLst>
          </a:prstGeom>
          <a:ln w="158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 bwMode="auto">
          <a:xfrm>
            <a:off x="3071813" y="5000625"/>
            <a:ext cx="3071812" cy="714375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i="1" dirty="0" err="1">
                <a:solidFill>
                  <a:schemeClr val="bg1"/>
                </a:solidFill>
              </a:rPr>
              <a:t>vektorlar</a:t>
            </a:r>
            <a:endParaRPr lang="ru-RU" sz="2200" b="1" i="1" dirty="0">
              <a:solidFill>
                <a:schemeClr val="bg1"/>
              </a:solidFill>
            </a:endParaRPr>
          </a:p>
        </p:txBody>
      </p:sp>
      <p:cxnSp>
        <p:nvCxnSpPr>
          <p:cNvPr id="12" name="Скругленная соединительная линия 11"/>
          <p:cNvCxnSpPr>
            <a:stCxn id="4" idx="4"/>
            <a:endCxn id="14" idx="0"/>
          </p:cNvCxnSpPr>
          <p:nvPr/>
        </p:nvCxnSpPr>
        <p:spPr bwMode="auto">
          <a:xfrm rot="16200000" flipH="1">
            <a:off x="4625182" y="1447006"/>
            <a:ext cx="2857500" cy="3106737"/>
          </a:xfrm>
          <a:prstGeom prst="curvedConnector3">
            <a:avLst>
              <a:gd name="adj1" fmla="val 89442"/>
            </a:avLst>
          </a:prstGeom>
          <a:ln w="158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>
            <a:stCxn id="4" idx="4"/>
            <a:endCxn id="11" idx="0"/>
          </p:cNvCxnSpPr>
          <p:nvPr/>
        </p:nvCxnSpPr>
        <p:spPr bwMode="auto">
          <a:xfrm rot="16200000" flipH="1">
            <a:off x="2839244" y="3232944"/>
            <a:ext cx="3429000" cy="10636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 bwMode="auto">
          <a:xfrm>
            <a:off x="6072188" y="4429125"/>
            <a:ext cx="3071812" cy="714375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i="1" dirty="0" err="1">
                <a:solidFill>
                  <a:schemeClr val="bg1"/>
                </a:solidFill>
              </a:rPr>
              <a:t>strukturalar</a:t>
            </a:r>
            <a:endParaRPr lang="ru-RU" sz="2200" b="1" i="1" dirty="0">
              <a:solidFill>
                <a:schemeClr val="bg1"/>
              </a:solidFill>
            </a:endParaRPr>
          </a:p>
        </p:txBody>
      </p:sp>
      <p:sp>
        <p:nvSpPr>
          <p:cNvPr id="15" name="Овал 14"/>
          <p:cNvSpPr/>
          <p:nvPr/>
        </p:nvSpPr>
        <p:spPr bwMode="auto">
          <a:xfrm>
            <a:off x="928688" y="5857875"/>
            <a:ext cx="3071812" cy="714375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i="1" dirty="0" err="1">
                <a:solidFill>
                  <a:schemeClr val="bg1"/>
                </a:solidFill>
              </a:rPr>
              <a:t>birlashmalar</a:t>
            </a:r>
            <a:endParaRPr lang="ru-RU" sz="2200" b="1" i="1" dirty="0">
              <a:solidFill>
                <a:schemeClr val="bg1"/>
              </a:solidFill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5143500" y="5857875"/>
            <a:ext cx="3071813" cy="714375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i="1" dirty="0" err="1">
                <a:solidFill>
                  <a:schemeClr val="bg1"/>
                </a:solidFill>
              </a:rPr>
              <a:t>klasslar</a:t>
            </a:r>
            <a:endParaRPr lang="ru-RU" sz="2200" b="1" i="1" dirty="0">
              <a:solidFill>
                <a:schemeClr val="bg1"/>
              </a:solidFill>
            </a:endParaRPr>
          </a:p>
        </p:txBody>
      </p:sp>
      <p:cxnSp>
        <p:nvCxnSpPr>
          <p:cNvPr id="17" name="Скругленная соединительная линия 16"/>
          <p:cNvCxnSpPr>
            <a:stCxn id="4" idx="4"/>
            <a:endCxn id="15" idx="0"/>
          </p:cNvCxnSpPr>
          <p:nvPr/>
        </p:nvCxnSpPr>
        <p:spPr bwMode="auto">
          <a:xfrm rot="5400000">
            <a:off x="1339057" y="2696368"/>
            <a:ext cx="4286250" cy="2036763"/>
          </a:xfrm>
          <a:prstGeom prst="curvedConnector3">
            <a:avLst>
              <a:gd name="adj1" fmla="val 79767"/>
            </a:avLst>
          </a:prstGeom>
          <a:ln w="158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4" idx="4"/>
            <a:endCxn id="16" idx="0"/>
          </p:cNvCxnSpPr>
          <p:nvPr/>
        </p:nvCxnSpPr>
        <p:spPr bwMode="auto">
          <a:xfrm rot="16200000" flipH="1">
            <a:off x="3447257" y="2624931"/>
            <a:ext cx="4286250" cy="2179637"/>
          </a:xfrm>
          <a:prstGeom prst="curvedConnector3">
            <a:avLst>
              <a:gd name="adj1" fmla="val 76294"/>
            </a:avLst>
          </a:prstGeom>
          <a:ln w="158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3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/>
          <p:cNvSpPr/>
          <p:nvPr/>
        </p:nvSpPr>
        <p:spPr bwMode="auto">
          <a:xfrm>
            <a:off x="1571625" y="142875"/>
            <a:ext cx="6357938" cy="571500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Butun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tur</a:t>
            </a:r>
            <a:endParaRPr lang="ru-RU" sz="2400" b="1" i="1" dirty="0">
              <a:solidFill>
                <a:schemeClr val="bg1"/>
              </a:solidFill>
            </a:endParaRPr>
          </a:p>
        </p:txBody>
      </p:sp>
      <p:sp>
        <p:nvSpPr>
          <p:cNvPr id="24" name="Овал 23"/>
          <p:cNvSpPr/>
          <p:nvPr/>
        </p:nvSpPr>
        <p:spPr bwMode="auto">
          <a:xfrm>
            <a:off x="71438" y="1285875"/>
            <a:ext cx="4429125" cy="714375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Qiymatlar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oralig’i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5" name="Овал 24"/>
          <p:cNvSpPr/>
          <p:nvPr/>
        </p:nvSpPr>
        <p:spPr bwMode="auto">
          <a:xfrm>
            <a:off x="4857750" y="1285875"/>
            <a:ext cx="4214813" cy="714375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Amallar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6" name="Скругленная соединительная линия 25"/>
          <p:cNvCxnSpPr>
            <a:stCxn id="23" idx="4"/>
            <a:endCxn id="25" idx="0"/>
          </p:cNvCxnSpPr>
          <p:nvPr/>
        </p:nvCxnSpPr>
        <p:spPr bwMode="auto">
          <a:xfrm rot="16200000" flipH="1">
            <a:off x="5571332" y="-107157"/>
            <a:ext cx="571500" cy="2214563"/>
          </a:xfrm>
          <a:prstGeom prst="curvedConnector3">
            <a:avLst>
              <a:gd name="adj1" fmla="val 29200"/>
            </a:avLst>
          </a:prstGeom>
          <a:ln w="158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/>
          <p:cNvGrpSpPr>
            <a:grpSpLocks/>
          </p:cNvGrpSpPr>
          <p:nvPr/>
        </p:nvGrpSpPr>
        <p:grpSpPr bwMode="auto">
          <a:xfrm>
            <a:off x="428625" y="2447925"/>
            <a:ext cx="3643313" cy="2938463"/>
            <a:chOff x="428596" y="2447156"/>
            <a:chExt cx="3643338" cy="2938522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428596" y="3171071"/>
              <a:ext cx="3643338" cy="2214607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428596" y="2447156"/>
              <a:ext cx="3643338" cy="714389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uz-Cyrl-UZ" sz="2400" b="1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-2</a:t>
              </a:r>
              <a:r>
                <a:rPr lang="uz-Cyrl-UZ" sz="2400" b="1" i="1" baseline="300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n-1</a:t>
              </a:r>
              <a:r>
                <a:rPr lang="uz-Cyrl-UZ" sz="2400" b="1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&lt;= x&lt; 2</a:t>
              </a:r>
              <a:r>
                <a:rPr lang="uz-Cyrl-UZ" sz="2400" b="1" i="1" baseline="300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n-1   </a:t>
              </a:r>
              <a:r>
                <a:rPr lang="uz-Cyrl-UZ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uz-Cyrl-UZ" sz="2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 -</a:t>
              </a:r>
              <a:r>
                <a:rPr lang="en-US" sz="22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razryad</a:t>
              </a:r>
              <a:endParaRPr lang="ru-RU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 rot="5400000">
              <a:off x="607177" y="4267262"/>
              <a:ext cx="2214607" cy="31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Скругленный прямоугольник 30"/>
          <p:cNvSpPr/>
          <p:nvPr/>
        </p:nvSpPr>
        <p:spPr>
          <a:xfrm>
            <a:off x="5072063" y="2428875"/>
            <a:ext cx="3786187" cy="1714500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qo’shish</a:t>
            </a:r>
            <a:r>
              <a:rPr lang="uz-Cyrl-UZ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(+);</a:t>
            </a:r>
          </a:p>
          <a:p>
            <a:pPr algn="just">
              <a:defRPr/>
            </a:pP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ayirish</a:t>
            </a:r>
            <a:r>
              <a:rPr lang="uz-Cyrl-UZ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(-);</a:t>
            </a:r>
          </a:p>
          <a:p>
            <a:pPr algn="just">
              <a:defRPr/>
            </a:pP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Ko’paytirish</a:t>
            </a:r>
            <a:r>
              <a:rPr lang="uz-Cyrl-UZ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(*);</a:t>
            </a:r>
          </a:p>
          <a:p>
            <a:pPr algn="just">
              <a:defRPr/>
            </a:pP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Butun</a:t>
            </a:r>
            <a:r>
              <a:rPr lang="en-US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bo’lish</a:t>
            </a:r>
            <a:r>
              <a:rPr lang="uz-Cyrl-UZ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/);</a:t>
            </a:r>
          </a:p>
          <a:p>
            <a:pPr algn="just">
              <a:defRPr/>
            </a:pP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Qoldiqli</a:t>
            </a:r>
            <a:r>
              <a:rPr lang="en-US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bo’lish</a:t>
            </a:r>
            <a:r>
              <a:rPr lang="uz-Cyrl-UZ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%);</a:t>
            </a:r>
            <a:endParaRPr lang="ru-RU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62891"/>
              </p:ext>
            </p:extLst>
          </p:nvPr>
        </p:nvGraphicFramePr>
        <p:xfrm>
          <a:off x="571500" y="3143250"/>
          <a:ext cx="3786188" cy="2171700"/>
        </p:xfrm>
        <a:graphic>
          <a:graphicData uri="http://schemas.openxmlformats.org/drawingml/2006/table">
            <a:tbl>
              <a:tblPr/>
              <a:tblGrid>
                <a:gridCol w="1120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6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</a:t>
                      </a:r>
                      <a:r>
                        <a:rPr kumimoji="0" lang="uz-Cyrl-U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ур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656" marR="5656" marT="5658" marB="56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Формат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656" marR="5656" marT="5658" marB="56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656" marR="5656" marT="5658" marB="56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z-Cyrl-U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байт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656" marR="5656" marT="5658" marB="56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656" marR="5656" marT="5658" marB="56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z-Cyrl-UZ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байт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656" marR="5656" marT="5658" marB="56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656" marR="5656" marT="5658" marB="56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байт </a:t>
                      </a:r>
                      <a:r>
                        <a:rPr kumimoji="0" lang="uz-Cyrl-U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(ишорали)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656" marR="5656" marT="5658" marB="56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56" marR="5656" marT="5658" marB="56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656" marR="5656" marT="5658" marB="56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</a:t>
                      </a:r>
                      <a:endParaRPr kumimoji="0" lang="ru-RU" sz="20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56" marR="5656" marT="5658" marB="56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modifikator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56" marR="5656" marT="5658" marB="56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3" name="Скругленный прямоугольник 32"/>
          <p:cNvSpPr/>
          <p:nvPr/>
        </p:nvSpPr>
        <p:spPr>
          <a:xfrm>
            <a:off x="5072063" y="4286250"/>
            <a:ext cx="3786187" cy="1357313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O’zlashtirish</a:t>
            </a:r>
            <a:r>
              <a:rPr lang="uz-Cyrl-UZ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~=</a:t>
            </a:r>
          </a:p>
          <a:p>
            <a:pPr algn="just">
              <a:defRPr/>
            </a:pP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Taqqoslash</a:t>
            </a:r>
            <a:r>
              <a:rPr lang="uz-Cyrl-UZ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uz-Cyrl-UZ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&lt;=</a:t>
            </a:r>
            <a:r>
              <a:rPr lang="en-US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uz-Cyrl-UZ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&gt;</a:t>
            </a:r>
            <a:r>
              <a:rPr lang="en-US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uz-Cyrl-UZ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&gt;=</a:t>
            </a:r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Inkrement</a:t>
            </a:r>
            <a:r>
              <a:rPr lang="ru-RU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++</a:t>
            </a:r>
          </a:p>
          <a:p>
            <a:pPr algn="just">
              <a:defRPr/>
            </a:pP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Dekrement</a:t>
            </a:r>
            <a:r>
              <a:rPr lang="ru-RU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--</a:t>
            </a:r>
          </a:p>
        </p:txBody>
      </p:sp>
      <p:cxnSp>
        <p:nvCxnSpPr>
          <p:cNvPr id="34" name="Shape 34"/>
          <p:cNvCxnSpPr>
            <a:endCxn id="33" idx="1"/>
          </p:cNvCxnSpPr>
          <p:nvPr/>
        </p:nvCxnSpPr>
        <p:spPr>
          <a:xfrm rot="5400000">
            <a:off x="4553745" y="2590006"/>
            <a:ext cx="2894012" cy="1857375"/>
          </a:xfrm>
          <a:prstGeom prst="curvedConnector4">
            <a:avLst>
              <a:gd name="adj1" fmla="val 5403"/>
              <a:gd name="adj2" fmla="val 128554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Группа 21"/>
          <p:cNvGrpSpPr>
            <a:grpSpLocks/>
          </p:cNvGrpSpPr>
          <p:nvPr/>
        </p:nvGrpSpPr>
        <p:grpSpPr bwMode="auto">
          <a:xfrm>
            <a:off x="2428875" y="5929313"/>
            <a:ext cx="3714750" cy="500062"/>
            <a:chOff x="357158" y="6072206"/>
            <a:chExt cx="3714747" cy="500063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357158" y="6072206"/>
              <a:ext cx="3714747" cy="5000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Ishora</a:t>
              </a:r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butun</a:t>
              </a:r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son</a:t>
              </a:r>
              <a:endPara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1965294" y="6321444"/>
              <a:ext cx="5000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49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28625" y="2447925"/>
            <a:ext cx="3643313" cy="110728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5" name="Группа 27"/>
          <p:cNvGrpSpPr>
            <a:grpSpLocks/>
          </p:cNvGrpSpPr>
          <p:nvPr/>
        </p:nvGrpSpPr>
        <p:grpSpPr bwMode="auto">
          <a:xfrm>
            <a:off x="71438" y="142875"/>
            <a:ext cx="9001125" cy="1857375"/>
            <a:chOff x="71438" y="142875"/>
            <a:chExt cx="9001156" cy="1857365"/>
          </a:xfrm>
        </p:grpSpPr>
        <p:sp>
          <p:nvSpPr>
            <p:cNvPr id="6" name="Овал 5"/>
            <p:cNvSpPr/>
            <p:nvPr/>
          </p:nvSpPr>
          <p:spPr>
            <a:xfrm>
              <a:off x="1571630" y="142875"/>
              <a:ext cx="6357960" cy="571497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Xaqiqiy</a:t>
              </a:r>
              <a:r>
                <a:rPr lang="en-US" sz="2400" b="1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tur</a:t>
              </a:r>
              <a:endParaRPr lang="ru-RU"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1438" y="1285869"/>
              <a:ext cx="4429140" cy="714371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Qiymatlar</a:t>
              </a:r>
              <a:r>
                <a:rPr lang="en-US" sz="2400" b="1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oralig’i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4857766" y="1285869"/>
              <a:ext cx="4214828" cy="714371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Amallar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Скругленная соединительная линия 8"/>
            <p:cNvCxnSpPr>
              <a:stCxn id="6" idx="4"/>
              <a:endCxn id="7" idx="0"/>
            </p:cNvCxnSpPr>
            <p:nvPr/>
          </p:nvCxnSpPr>
          <p:spPr>
            <a:xfrm rot="5400000">
              <a:off x="3232163" y="-231784"/>
              <a:ext cx="571497" cy="246380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кругленная соединительная линия 9"/>
            <p:cNvCxnSpPr>
              <a:stCxn id="6" idx="4"/>
              <a:endCxn id="8" idx="0"/>
            </p:cNvCxnSpPr>
            <p:nvPr/>
          </p:nvCxnSpPr>
          <p:spPr>
            <a:xfrm rot="16200000" flipH="1">
              <a:off x="5571353" y="-107165"/>
              <a:ext cx="571497" cy="2214571"/>
            </a:xfrm>
            <a:prstGeom prst="curvedConnector3">
              <a:avLst>
                <a:gd name="adj1" fmla="val 29200"/>
              </a:avLst>
            </a:prstGeom>
            <a:ln w="158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Скругленный прямоугольник 10"/>
          <p:cNvSpPr/>
          <p:nvPr/>
        </p:nvSpPr>
        <p:spPr>
          <a:xfrm>
            <a:off x="5073651" y="2447925"/>
            <a:ext cx="3786187" cy="1500188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qo’shish</a:t>
            </a:r>
            <a:r>
              <a:rPr lang="uz-Cyrl-UZ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(+);</a:t>
            </a:r>
          </a:p>
          <a:p>
            <a:pPr algn="just">
              <a:defRPr/>
            </a:pP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ayirish</a:t>
            </a:r>
            <a:r>
              <a:rPr lang="uz-Cyrl-UZ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(-);</a:t>
            </a:r>
          </a:p>
          <a:p>
            <a:pPr algn="just">
              <a:defRPr/>
            </a:pP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Ko’paytirish</a:t>
            </a:r>
            <a:r>
              <a:rPr lang="en-US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defRPr/>
            </a:pPr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Bo’lish</a:t>
            </a:r>
            <a:r>
              <a:rPr lang="uz-Cyrl-UZ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/);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072063" y="4143375"/>
            <a:ext cx="3786187" cy="1500188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O’zlashtirish</a:t>
            </a:r>
            <a:r>
              <a:rPr lang="uz-Cyrl-UZ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=; ~=</a:t>
            </a:r>
          </a:p>
          <a:p>
            <a:pPr algn="just">
              <a:defRPr/>
            </a:pP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Taqqoslash</a:t>
            </a:r>
            <a:r>
              <a:rPr lang="uz-Cyrl-UZ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&lt;; &lt;=;  &gt;; &gt;=</a:t>
            </a:r>
          </a:p>
        </p:txBody>
      </p:sp>
      <p:cxnSp>
        <p:nvCxnSpPr>
          <p:cNvPr id="13" name="Shape 34"/>
          <p:cNvCxnSpPr>
            <a:endCxn id="12" idx="1"/>
          </p:cNvCxnSpPr>
          <p:nvPr/>
        </p:nvCxnSpPr>
        <p:spPr>
          <a:xfrm rot="5400000">
            <a:off x="4589861" y="2553890"/>
            <a:ext cx="2821781" cy="1857376"/>
          </a:xfrm>
          <a:prstGeom prst="curvedConnector4">
            <a:avLst>
              <a:gd name="adj1" fmla="val 36709"/>
              <a:gd name="adj2" fmla="val 112308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74779"/>
              </p:ext>
            </p:extLst>
          </p:nvPr>
        </p:nvGraphicFramePr>
        <p:xfrm>
          <a:off x="500063" y="2500313"/>
          <a:ext cx="3571875" cy="1076325"/>
        </p:xfrm>
        <a:graphic>
          <a:graphicData uri="http://schemas.openxmlformats.org/drawingml/2006/table">
            <a:tbl>
              <a:tblPr/>
              <a:tblGrid>
                <a:gridCol w="135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Т</a:t>
                      </a:r>
                      <a:r>
                        <a:rPr kumimoji="0" lang="uz-Cyrl-UZ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ур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Формат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байт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байт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5" name="Группа 35"/>
          <p:cNvGrpSpPr>
            <a:grpSpLocks/>
          </p:cNvGrpSpPr>
          <p:nvPr/>
        </p:nvGrpSpPr>
        <p:grpSpPr bwMode="auto">
          <a:xfrm>
            <a:off x="285750" y="5786438"/>
            <a:ext cx="8429625" cy="501650"/>
            <a:chOff x="285741" y="6070641"/>
            <a:chExt cx="8429625" cy="501628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285741" y="6070641"/>
              <a:ext cx="8429625" cy="50004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Mantissa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ishorasi</a:t>
              </a:r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mantissa</a:t>
              </a:r>
              <a:r>
                <a:rPr lang="uz-Cyrl-UZ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tartib</a:t>
              </a:r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ishorasi</a:t>
              </a:r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      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tartib</a:t>
              </a:r>
              <a:endPara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 rot="5400000">
              <a:off x="2954612" y="6321455"/>
              <a:ext cx="500041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5400000">
              <a:off x="4322764" y="6321455"/>
              <a:ext cx="500041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6964355" y="6072228"/>
              <a:ext cx="2380" cy="4984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450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28625" y="2447925"/>
            <a:ext cx="3643313" cy="71437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uz-Cyrl-UZ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kodi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defRPr/>
            </a:pP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elementlari</a:t>
            </a:r>
            <a:endParaRPr lang="ru-RU" sz="22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Группа 27"/>
          <p:cNvGrpSpPr>
            <a:grpSpLocks/>
          </p:cNvGrpSpPr>
          <p:nvPr/>
        </p:nvGrpSpPr>
        <p:grpSpPr bwMode="auto">
          <a:xfrm>
            <a:off x="71438" y="142875"/>
            <a:ext cx="9001125" cy="1857375"/>
            <a:chOff x="71438" y="142875"/>
            <a:chExt cx="9001156" cy="1857365"/>
          </a:xfrm>
        </p:grpSpPr>
        <p:sp>
          <p:nvSpPr>
            <p:cNvPr id="6" name="Овал 5"/>
            <p:cNvSpPr/>
            <p:nvPr/>
          </p:nvSpPr>
          <p:spPr>
            <a:xfrm>
              <a:off x="1571630" y="142875"/>
              <a:ext cx="6357960" cy="571497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Belgili</a:t>
              </a:r>
              <a:r>
                <a:rPr lang="en-US" sz="2400" b="1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tur</a:t>
              </a:r>
              <a:endParaRPr lang="ru-RU"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1438" y="1285869"/>
              <a:ext cx="4429140" cy="714371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Qiymatlar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4857766" y="1285869"/>
              <a:ext cx="4214828" cy="714371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Amallar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Скругленная соединительная линия 8"/>
            <p:cNvCxnSpPr>
              <a:stCxn id="6" idx="4"/>
              <a:endCxn id="7" idx="0"/>
            </p:cNvCxnSpPr>
            <p:nvPr/>
          </p:nvCxnSpPr>
          <p:spPr>
            <a:xfrm rot="5400000">
              <a:off x="3232163" y="-231784"/>
              <a:ext cx="571497" cy="246380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кругленная соединительная линия 9"/>
            <p:cNvCxnSpPr>
              <a:stCxn id="6" idx="4"/>
              <a:endCxn id="8" idx="0"/>
            </p:cNvCxnSpPr>
            <p:nvPr/>
          </p:nvCxnSpPr>
          <p:spPr>
            <a:xfrm rot="16200000" flipH="1">
              <a:off x="5571353" y="-107165"/>
              <a:ext cx="571497" cy="2214571"/>
            </a:xfrm>
            <a:prstGeom prst="curvedConnector3">
              <a:avLst>
                <a:gd name="adj1" fmla="val 29200"/>
              </a:avLst>
            </a:prstGeom>
            <a:ln w="158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Скругленный прямоугольник 10"/>
          <p:cNvSpPr/>
          <p:nvPr/>
        </p:nvSpPr>
        <p:spPr>
          <a:xfrm>
            <a:off x="5072063" y="2428875"/>
            <a:ext cx="3786187" cy="1857375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buFont typeface="Arial" charset="0"/>
              <a:buNone/>
              <a:defRPr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O’zlashtirish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uz-Cyrl-UZ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  <a:defRPr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Birlashtirish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Kontekanatsiya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)+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072063" y="4643438"/>
            <a:ext cx="3786187" cy="1357312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uz-Cyrl-UZ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uz-Cyrl-UZ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&lt;=</a:t>
            </a: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uz-Cyrl-UZ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uz-Cyrl-UZ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uz-Cyrl-UZ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&gt;=</a:t>
            </a: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34"/>
          <p:cNvCxnSpPr>
            <a:endCxn id="12" idx="1"/>
          </p:cNvCxnSpPr>
          <p:nvPr/>
        </p:nvCxnSpPr>
        <p:spPr>
          <a:xfrm rot="5400000">
            <a:off x="4553744" y="2947194"/>
            <a:ext cx="2894013" cy="1857375"/>
          </a:xfrm>
          <a:prstGeom prst="curvedConnector4">
            <a:avLst>
              <a:gd name="adj1" fmla="val -9763"/>
              <a:gd name="adj2" fmla="val 128554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28625" y="3571875"/>
            <a:ext cx="3643313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Выноска-облако 35"/>
          <p:cNvSpPr>
            <a:spLocks noChangeArrowheads="1"/>
          </p:cNvSpPr>
          <p:nvPr/>
        </p:nvSpPr>
        <p:spPr bwMode="auto">
          <a:xfrm>
            <a:off x="755650" y="5157788"/>
            <a:ext cx="2286000" cy="344487"/>
          </a:xfrm>
          <a:prstGeom prst="cloudCallout">
            <a:avLst>
              <a:gd name="adj1" fmla="val -28542"/>
              <a:gd name="adj2" fmla="val 230644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Eslatma</a:t>
            </a:r>
            <a:endParaRPr lang="ru-RU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285875" y="5786438"/>
            <a:ext cx="3714750" cy="928687"/>
          </a:xfrm>
          <a:prstGeom prst="roundRect">
            <a:avLst/>
          </a:prstGeom>
          <a:blipFill>
            <a:blip r:embed="rId4" cstate="print"/>
            <a:tile tx="0" ty="0" sx="100000" sy="100000" flip="none" algn="tl"/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Belgili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tur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apostrov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ichida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beriladi</a:t>
            </a:r>
            <a:endParaRPr lang="ru-RU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6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>
            <a:spLocks noChangeArrowheads="1"/>
          </p:cNvSpPr>
          <p:nvPr/>
        </p:nvSpPr>
        <p:spPr bwMode="auto">
          <a:xfrm>
            <a:off x="1403350" y="4286250"/>
            <a:ext cx="5232400" cy="2286000"/>
          </a:xfrm>
          <a:prstGeom prst="roundRect">
            <a:avLst>
              <a:gd name="adj" fmla="val 17986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" name="Группа 27"/>
          <p:cNvGrpSpPr>
            <a:grpSpLocks/>
          </p:cNvGrpSpPr>
          <p:nvPr/>
        </p:nvGrpSpPr>
        <p:grpSpPr bwMode="auto">
          <a:xfrm>
            <a:off x="71438" y="142875"/>
            <a:ext cx="9001125" cy="1357313"/>
            <a:chOff x="71438" y="142875"/>
            <a:chExt cx="9001156" cy="1857365"/>
          </a:xfrm>
        </p:grpSpPr>
        <p:sp>
          <p:nvSpPr>
            <p:cNvPr id="6" name="Овал 5"/>
            <p:cNvSpPr/>
            <p:nvPr/>
          </p:nvSpPr>
          <p:spPr>
            <a:xfrm>
              <a:off x="1571630" y="142875"/>
              <a:ext cx="6357960" cy="571330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Mantiqiy</a:t>
              </a:r>
              <a:r>
                <a:rPr lang="en-US" sz="2400" b="1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tur</a:t>
              </a:r>
              <a:endParaRPr lang="ru-RU"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1438" y="1285534"/>
              <a:ext cx="4429140" cy="714706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Qiymatlar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4857766" y="1285534"/>
              <a:ext cx="4214828" cy="714706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Amallar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Скругленная соединительная линия 8"/>
            <p:cNvCxnSpPr>
              <a:stCxn id="6" idx="4"/>
              <a:endCxn id="7" idx="0"/>
            </p:cNvCxnSpPr>
            <p:nvPr/>
          </p:nvCxnSpPr>
          <p:spPr>
            <a:xfrm rot="5400000">
              <a:off x="3232247" y="-232034"/>
              <a:ext cx="571329" cy="246380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кругленная соединительная линия 9"/>
            <p:cNvCxnSpPr>
              <a:stCxn id="6" idx="4"/>
              <a:endCxn id="8" idx="0"/>
            </p:cNvCxnSpPr>
            <p:nvPr/>
          </p:nvCxnSpPr>
          <p:spPr>
            <a:xfrm rot="16200000" flipH="1">
              <a:off x="5571437" y="-107416"/>
              <a:ext cx="571329" cy="2214571"/>
            </a:xfrm>
            <a:prstGeom prst="curvedConnector3">
              <a:avLst>
                <a:gd name="adj1" fmla="val 29200"/>
              </a:avLst>
            </a:prstGeom>
            <a:ln w="158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Скругленный прямоугольник 10"/>
          <p:cNvSpPr/>
          <p:nvPr/>
        </p:nvSpPr>
        <p:spPr>
          <a:xfrm>
            <a:off x="4500563" y="2428875"/>
            <a:ext cx="4500562" cy="1357313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buFont typeface="Arial" charset="0"/>
              <a:buNone/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O’zlashtirish</a:t>
            </a:r>
            <a:r>
              <a:rPr lang="uz-Cyrl-UZ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taqqoslash</a:t>
            </a:r>
            <a:r>
              <a:rPr lang="uz-Cyrl-UZ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z-Cyrl-UZ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=;</a:t>
            </a:r>
            <a:r>
              <a:rPr lang="uz-Cyrl-UZ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uz-Cyrl-UZ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uz-Cyrl-UZ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&gt;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uz-Cyrl-UZ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&gt;=</a:t>
            </a:r>
            <a:r>
              <a:rPr lang="uz-Cyrl-UZ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&amp;&amp; || !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2051050" y="1484313"/>
            <a:ext cx="288925" cy="1296987"/>
          </a:xfrm>
          <a:prstGeom prst="downArrow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13" name="Скругленная соединительная линия 12"/>
          <p:cNvCxnSpPr>
            <a:stCxn id="8" idx="4"/>
            <a:endCxn id="11" idx="0"/>
          </p:cNvCxnSpPr>
          <p:nvPr/>
        </p:nvCxnSpPr>
        <p:spPr>
          <a:xfrm rot="5400000">
            <a:off x="6394450" y="1857376"/>
            <a:ext cx="928687" cy="2143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01689"/>
              </p:ext>
            </p:extLst>
          </p:nvPr>
        </p:nvGraphicFramePr>
        <p:xfrm>
          <a:off x="250825" y="2781300"/>
          <a:ext cx="4143375" cy="806450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0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Nomi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False 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qiymati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True 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qiymati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z-Cyrl-U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Хотира 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o’lchami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5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байт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32552"/>
              </p:ext>
            </p:extLst>
          </p:nvPr>
        </p:nvGraphicFramePr>
        <p:xfrm>
          <a:off x="1433513" y="4198938"/>
          <a:ext cx="5299075" cy="2514600"/>
        </p:xfrm>
        <a:graphic>
          <a:graphicData uri="http://schemas.openxmlformats.org/drawingml/2006/table">
            <a:tbl>
              <a:tblPr/>
              <a:tblGrid>
                <a:gridCol w="1060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6" name="Прямая соединительная линия 15"/>
          <p:cNvCxnSpPr/>
          <p:nvPr/>
        </p:nvCxnSpPr>
        <p:spPr>
          <a:xfrm rot="5400000">
            <a:off x="1285082" y="5430044"/>
            <a:ext cx="228600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2285207" y="5428456"/>
            <a:ext cx="228600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3356769" y="5428456"/>
            <a:ext cx="2286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4472782" y="5428456"/>
            <a:ext cx="228600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500188" y="4643438"/>
            <a:ext cx="5087937" cy="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500188" y="5141913"/>
            <a:ext cx="5159375" cy="158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500188" y="5641975"/>
            <a:ext cx="5159375" cy="19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500188" y="6142038"/>
            <a:ext cx="5232400" cy="238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 bwMode="auto">
          <a:xfrm>
            <a:off x="1571625" y="142875"/>
            <a:ext cx="6357938" cy="417513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Ko’rsatkichli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tur</a:t>
            </a:r>
            <a:endParaRPr lang="ru-RU" sz="2400" b="1" i="1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 bwMode="auto">
          <a:xfrm>
            <a:off x="285750" y="3929063"/>
            <a:ext cx="2643188" cy="522287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Amallar</a:t>
            </a:r>
            <a:r>
              <a:rPr lang="uz-Cyrl-UZ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42875" y="4929188"/>
            <a:ext cx="3643313" cy="1785937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O’zlashtirish</a:t>
            </a:r>
            <a:r>
              <a:rPr lang="uz-Cyrl-UZ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Adress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bo’yicha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qiymat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olish</a:t>
            </a:r>
            <a:r>
              <a:rPr lang="uz-Cyrl-UZ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Adresni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olish</a:t>
            </a:r>
            <a:r>
              <a:rPr lang="uz-Cyrl-UZ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&amp;);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Qo’shish</a:t>
            </a:r>
            <a:r>
              <a:rPr lang="uz-Cyrl-UZ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ayirish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inkrement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dekrement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Скругленная соединительная линия 6"/>
          <p:cNvCxnSpPr>
            <a:stCxn id="5" idx="4"/>
            <a:endCxn id="6" idx="0"/>
          </p:cNvCxnSpPr>
          <p:nvPr/>
        </p:nvCxnSpPr>
        <p:spPr>
          <a:xfrm rot="16200000" flipH="1">
            <a:off x="1546225" y="4511675"/>
            <a:ext cx="477838" cy="3571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Выноска-облако 7"/>
          <p:cNvSpPr/>
          <p:nvPr/>
        </p:nvSpPr>
        <p:spPr>
          <a:xfrm>
            <a:off x="0" y="571500"/>
            <a:ext cx="2214563" cy="928688"/>
          </a:xfrm>
          <a:prstGeom prst="cloudCallout">
            <a:avLst>
              <a:gd name="adj1" fmla="val 57064"/>
              <a:gd name="adj2" fmla="val 51669"/>
            </a:avLst>
          </a:prstGeom>
          <a:blipFill>
            <a:blip r:embed="rId4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Ta’rif</a:t>
            </a:r>
            <a:endParaRPr lang="ru-RU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00313" y="857250"/>
            <a:ext cx="6500812" cy="1357313"/>
          </a:xfrm>
          <a:prstGeom prst="roundRect">
            <a:avLst/>
          </a:prstGeom>
          <a:blipFill>
            <a:blip r:embed="rId4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Ko’rsatkich</a:t>
            </a:r>
            <a:r>
              <a:rPr lang="uz-Cyrl-UZ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(Pointer) –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shunday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tur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bo’lib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uningqiymatlar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oralig’i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xotira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yacheykalari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manzili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maxsus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qiymat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nol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manzil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iborat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z-Cyrl-UZ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2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Выноска-облако 9"/>
          <p:cNvSpPr/>
          <p:nvPr/>
        </p:nvSpPr>
        <p:spPr>
          <a:xfrm>
            <a:off x="0" y="2214563"/>
            <a:ext cx="2214563" cy="928687"/>
          </a:xfrm>
          <a:prstGeom prst="cloudCallout">
            <a:avLst>
              <a:gd name="adj1" fmla="val 60780"/>
              <a:gd name="adj2" fmla="val 33946"/>
            </a:avLst>
          </a:prstGeom>
          <a:blipFill>
            <a:blip r:embed="rId4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Izox</a:t>
            </a:r>
            <a:endParaRPr lang="ru-RU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00313" y="2500313"/>
            <a:ext cx="6500812" cy="1000125"/>
          </a:xfrm>
          <a:prstGeom prst="roundRect">
            <a:avLst/>
          </a:prstGeom>
          <a:blipFill>
            <a:blip r:embed="rId4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Nol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ko’rsatkich</a:t>
            </a:r>
            <a:r>
              <a:rPr lang="uz-Cyrl-UZ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shunday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maxsus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qiymatki</a:t>
            </a:r>
            <a:r>
              <a:rPr lang="uz-Cyrl-UZ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xech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qanday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obyektga</a:t>
            </a:r>
            <a:r>
              <a:rPr lang="en-US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yo’naltirmaganlikni</a:t>
            </a:r>
            <a:r>
              <a:rPr lang="uz-Cyrl-UZ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anglatadi</a:t>
            </a:r>
            <a:r>
              <a:rPr lang="uz-Cyrl-UZ" sz="2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857875" y="3643313"/>
            <a:ext cx="3286125" cy="1143000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ru-RU" b="1" dirty="0" err="1">
                <a:solidFill>
                  <a:schemeClr val="bg1"/>
                </a:solidFill>
              </a:rPr>
              <a:t>ва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Java – null</a:t>
            </a:r>
            <a:r>
              <a:rPr lang="ru-RU" b="1" dirty="0">
                <a:solidFill>
                  <a:schemeClr val="bg1"/>
                </a:solidFill>
              </a:rPr>
              <a:t>;</a:t>
            </a:r>
          </a:p>
          <a:p>
            <a:pPr algn="just">
              <a:defRPr/>
            </a:pPr>
            <a:r>
              <a:rPr lang="en-US" b="1" dirty="0">
                <a:solidFill>
                  <a:schemeClr val="bg1"/>
                </a:solidFill>
              </a:rPr>
              <a:t>C </a:t>
            </a:r>
            <a:r>
              <a:rPr lang="uz-Cyrl-UZ" b="1" dirty="0">
                <a:solidFill>
                  <a:schemeClr val="bg1"/>
                </a:solidFill>
              </a:rPr>
              <a:t>ва </a:t>
            </a:r>
            <a:r>
              <a:rPr lang="en-US" b="1" dirty="0">
                <a:solidFill>
                  <a:schemeClr val="bg1"/>
                </a:solidFill>
              </a:rPr>
              <a:t>C++ - 0 </a:t>
            </a:r>
            <a:r>
              <a:rPr lang="uz-Cyrl-UZ" b="1" dirty="0">
                <a:solidFill>
                  <a:schemeClr val="bg1"/>
                </a:solidFill>
              </a:rPr>
              <a:t>ёки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uz-Cyrl-UZ" b="1" dirty="0">
                <a:solidFill>
                  <a:schemeClr val="bg1"/>
                </a:solidFill>
              </a:rPr>
              <a:t> макрос;</a:t>
            </a:r>
            <a:endParaRPr lang="en-US" b="1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en-US" b="1" dirty="0">
                <a:solidFill>
                  <a:schemeClr val="bg1"/>
                </a:solidFill>
              </a:rPr>
              <a:t>Pascal – nil</a:t>
            </a:r>
            <a:r>
              <a:rPr lang="uz-Cyrl-UZ" b="1" dirty="0">
                <a:solidFill>
                  <a:schemeClr val="bg1"/>
                </a:solidFill>
              </a:rPr>
              <a:t>.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13" name="Shape 44"/>
          <p:cNvCxnSpPr>
            <a:stCxn id="11" idx="3"/>
            <a:endCxn id="12" idx="0"/>
          </p:cNvCxnSpPr>
          <p:nvPr/>
        </p:nvCxnSpPr>
        <p:spPr>
          <a:xfrm flipH="1">
            <a:off x="7500938" y="3000375"/>
            <a:ext cx="1500187" cy="642938"/>
          </a:xfrm>
          <a:prstGeom prst="curvedConnector4">
            <a:avLst>
              <a:gd name="adj1" fmla="val -15238"/>
              <a:gd name="adj2" fmla="val 88889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286250" y="5085184"/>
            <a:ext cx="4714875" cy="1201316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Mavjud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obyekt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adresiniko’rsatkichga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o’zgartiradi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5; </a:t>
            </a:r>
          </a:p>
          <a:p>
            <a:pPr>
              <a:defRPr/>
            </a:pPr>
            <a:r>
              <a:rPr lang="ru-RU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&amp;</a:t>
            </a:r>
            <a:r>
              <a:rPr lang="ru-RU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9888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z-Cyrl-UZ" dirty="0">
                <a:latin typeface="Times New Roman" pitchFamily="18" charset="0"/>
                <a:cs typeface="Times New Roman" pitchFamily="18" charset="0"/>
              </a:rPr>
              <a:t>	Bir qancha qiymatlardan birini qabul qila oladigan o‘zgaruvchiga </a:t>
            </a:r>
            <a:r>
              <a:rPr lang="uz-Cyrl-UZ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sanaladigan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 toifadagi o‘zgaruvchilar deyiladi va bunday o‘zgaruvchilarni e’lon qilishda </a:t>
            </a:r>
            <a:r>
              <a:rPr lang="uz-Cyrl-UZ" i="1" dirty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kalit</a:t>
            </a:r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so‘zi va undan keyin toifa nomi hamda figurali qavs ichida vergullar bilan ajratilgan o‘zgarmas qiymatlar ro‘yhati ishlatiladi.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uz-Cyrl-UZ" dirty="0">
                <a:latin typeface="Times New Roman" pitchFamily="18" charset="0"/>
                <a:cs typeface="Times New Roman" pitchFamily="18" charset="0"/>
              </a:rPr>
              <a:t>Masalan: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uz-Cyrl-UZ" i="1" dirty="0">
                <a:latin typeface="Times New Roman" pitchFamily="18" charset="0"/>
                <a:cs typeface="Times New Roman" pitchFamily="18" charset="0"/>
              </a:rPr>
              <a:t>enum Ranglar{oq, qora, qizil, yashil};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uz-Cyrl-UZ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Ushbu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toifada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o’zgaruvchi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e’lon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uz-Cyrl-UZ" i="1" dirty="0">
                <a:latin typeface="Times New Roman" pitchFamily="18" charset="0"/>
                <a:cs typeface="Times New Roman" pitchFamily="18" charset="0"/>
              </a:rPr>
              <a:t>Ranglar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rang;</a:t>
            </a:r>
          </a:p>
          <a:p>
            <a:pPr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yerda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Ranglar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nomli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sanoqli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toifa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yaratildi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Ushbu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toifaning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4 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o‘zgarmas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elementlari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mavjud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dastlab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boshlab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sanaladigan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butun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sonli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qiymatga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bo‘ladilar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35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Sanaladigan</a:t>
            </a:r>
            <a:r>
              <a:rPr lang="en-US" sz="35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turlar</a:t>
            </a:r>
            <a:endParaRPr lang="ru-RU" sz="35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22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498</TotalTime>
  <Words>1320</Words>
  <Application>Microsoft Office PowerPoint</Application>
  <PresentationFormat>Экран (4:3)</PresentationFormat>
  <Paragraphs>268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8" baseType="lpstr">
      <vt:lpstr>Arial</vt:lpstr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Апекс</vt:lpstr>
      <vt:lpstr>2 mavzu MT larning umumiy ko’rinishlari. Ma'lumotlarning sozlangan turlari: massivlar, vectorlar, yozuvlar , to’plamlar va ko’rsatkichli turlar.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Sanaladigan turlar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Misol 2. vector&lt;int&gt; vek (5); </vt:lpstr>
      <vt:lpstr>Презентация PowerPoint</vt:lpstr>
      <vt:lpstr>Bu yaratilgan G nomli toifada eʼlon qilingan oʼzgaruvchi talaba -</vt:lpstr>
      <vt:lpstr>Yozuv – Struct (C,C++))</vt:lpstr>
      <vt:lpstr>Презентация PowerPoint</vt:lpstr>
      <vt:lpstr>Yozuvning ifodalanishi</vt:lpstr>
      <vt:lpstr>Презентация PowerPoint</vt:lpstr>
      <vt:lpstr>Jadval ustida bajariladigan amallar :</vt:lpstr>
      <vt:lpstr>Maʼlumotlarning abstrakt tuzilmasi(MАT)</vt:lpstr>
      <vt:lpstr>Презентация PowerPoint</vt:lpstr>
      <vt:lpstr>Презентация PowerPoint</vt:lpstr>
      <vt:lpstr>Mavzu bo‘yicha nazorat savollari </vt:lpstr>
      <vt:lpstr>Mavzu bo‘yicha nazorat savollari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MAGNET</dc:creator>
  <cp:lastModifiedBy>Admin</cp:lastModifiedBy>
  <cp:revision>55</cp:revision>
  <dcterms:created xsi:type="dcterms:W3CDTF">2016-11-21T05:16:04Z</dcterms:created>
  <dcterms:modified xsi:type="dcterms:W3CDTF">2022-09-19T05:49:24Z</dcterms:modified>
</cp:coreProperties>
</file>