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70" r:id="rId11"/>
    <p:sldId id="266" r:id="rId12"/>
    <p:sldId id="268" r:id="rId13"/>
    <p:sldId id="267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3420"/>
    <a:srgbClr val="FFFFFF"/>
    <a:srgbClr val="ED8816"/>
    <a:srgbClr val="F6F9C2"/>
    <a:srgbClr val="F5C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0" autoAdjust="0"/>
    <p:restoredTop sz="94660"/>
  </p:normalViewPr>
  <p:slideViewPr>
    <p:cSldViewPr snapToGrid="0">
      <p:cViewPr>
        <p:scale>
          <a:sx n="75" d="100"/>
          <a:sy n="75" d="100"/>
        </p:scale>
        <p:origin x="979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What drives</a:t>
            </a:r>
            <a:r>
              <a:rPr lang="en-US" sz="1600" baseline="0" dirty="0"/>
              <a:t> Conversion ?</a:t>
            </a:r>
            <a:endParaRPr lang="en-US" sz="1600" dirty="0"/>
          </a:p>
        </c:rich>
      </c:tx>
      <c:layout>
        <c:manualLayout>
          <c:xMode val="edge"/>
          <c:yMode val="edge"/>
          <c:x val="0.18321929176528398"/>
          <c:y val="3.3049219916969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537618916931421E-2"/>
          <c:y val="0.16575281815695325"/>
          <c:w val="0.91920330043247134"/>
          <c:h val="0.586961055783179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Importance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income</c:v>
                </c:pt>
                <c:pt idx="1">
                  <c:v>premium</c:v>
                </c:pt>
                <c:pt idx="2">
                  <c:v>age</c:v>
                </c:pt>
                <c:pt idx="3">
                  <c:v>num_conditions</c:v>
                </c:pt>
                <c:pt idx="4">
                  <c:v>channel_paid_search_nb</c:v>
                </c:pt>
                <c:pt idx="5">
                  <c:v>channel_podcast</c:v>
                </c:pt>
                <c:pt idx="6">
                  <c:v>channel_facebook</c:v>
                </c:pt>
                <c:pt idx="7">
                  <c:v>channel_instagram</c:v>
                </c:pt>
                <c:pt idx="8">
                  <c:v>channel_tv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0.36933796469507302</c:v>
                </c:pt>
                <c:pt idx="1">
                  <c:v>0.34531518271996198</c:v>
                </c:pt>
                <c:pt idx="2">
                  <c:v>0.17854063357012501</c:v>
                </c:pt>
                <c:pt idx="3">
                  <c:v>5.4642868656076697E-2</c:v>
                </c:pt>
                <c:pt idx="4">
                  <c:v>1.2305426199652201E-2</c:v>
                </c:pt>
                <c:pt idx="5">
                  <c:v>1.0808014615199899E-2</c:v>
                </c:pt>
                <c:pt idx="6">
                  <c:v>1.01453227451566E-2</c:v>
                </c:pt>
                <c:pt idx="7">
                  <c:v>9.8301619448455998E-3</c:v>
                </c:pt>
                <c:pt idx="8">
                  <c:v>9.0744248539071995E-3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DB-4395-8731-C1BB86EBE57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68191023"/>
        <c:axId val="1401024895"/>
      </c:barChart>
      <c:catAx>
        <c:axId val="3681910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1024895"/>
        <c:crosses val="autoZero"/>
        <c:auto val="1"/>
        <c:lblAlgn val="ctr"/>
        <c:lblOffset val="100"/>
        <c:noMultiLvlLbl val="0"/>
      </c:catAx>
      <c:valAx>
        <c:axId val="1401024895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68191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2T15:44:06.1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0,'46'2,"49"9,16 1,390-8,-287-6,-190 4,0 0,37 9,27 2,-64-12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2T18:56:43.5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0,'30099'0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08:59:47.4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1,'22'0,"130"3,-128-1,0 1,-1 0,1 1,30 9,101 22,-145-31,1-1,-2 0,1 2,-1-1,9 5,31 13,-45-21,0 1,0 0,-1-1,-1 1,2 0,-1 0,-1 1,2-1,-2 1,0-1,1 1,-1-1,0 1,0 0,0-1,0 1,-1 0,0 0,1 4,-2-4,2-1,-2 1,0-1,0 1,0 0,0 0,0-1,-2 1,2-1,-1 1,0-1,0 1,0-1,0 1,-2-1,2 1,-1-2,1 2,-1-1,-1 0,1 0,-6 4,-2-1,-2-1,1 0,0 0,-2-1,2 1,-2-1,2-1,-2 0,1 0,-21 0,11 0,1 1,-31 6,-26 7,55-13,0 1,2 1,-26 8,46-13,0 0,1 0,-1 1,1-1,-2 0,1 0,1 1,-1-1,1 0,-1 1,1-1,-1 0,1 1,-1-1,1 1,0-1,-1 0,1 0,-2 1,2-1,0 1,0-1,-1 1,1 0,0-1,0 1,0-1,-1 0,1 1,0-1,0 2,1-1,0 0,-1-1,2 1,-1 0,0 0,0 0,0 0,0-1,0 0,1 1,-1 0,0-1,0 1,2 0,51 11,109 8,-138-17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2T18:56:43.5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0,'30099'0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09:01:54.1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0,'30099'0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11:11:06.6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0,'30099'0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2T18:56:43.5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0,'30099'0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09:01:54.1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0,'30099'0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09:48:19.7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1,'18'0,"107"3,-105-2,-1 1,0 1,0 1,26 7,82 19,-118-27,-1 0,0-1,0 2,-1 0,8 3,26 12,-39-18,2 1,-1-1,0 0,-1 1,0 0,1-1,-1 2,1-1,-1 0,0 0,-1 0,1 0,0 0,0 1,-1-1,1 0,-1 1,0-1,1 5,-2-5,0 0,0 0,0 0,0 0,0 1,0-1,0 1,0-1,0 0,-1 0,0 0,0 0,0 0,0 0,-1 1,1-1,-1-1,1 1,-1 0,1 0,-1-1,-5 4,-1-1,-2 0,1 0,0-1,-2 0,2 0,-1 0,0-2,0 1,0 0,-17-1,9 1,0 0,-24 6,-22 6,45-12,1 2,0 0,-21 8,39-12,-1 0,1 0,-1 0,1 0,-1 0,0 0,1 1,-1-1,1 0,-1 1,1-1,-1 0,1 0,-1 0,1 1,0-1,-1 1,1-1,-1 1,1-1,0 0,0 0,-1 1,1 0,0-1,0 0,0 0,-1 1,1 0,0-1,0 1,1 0,0 0,-1-1,1 1,0 0,0-1,0 1,0 0,0 0,0-1,0 0,0 1,0-1,-1 1,3-1,41 10,90 8,-114-16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2T18:56:43.5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0,'30099'0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09:01:54.1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0,'30099'0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2T15:43:38.6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67,'662'0,"-633"-2,0-1,0-1,32-9,-29 5,0 2,41-2,31 8,-69 1,1-1,-1-1,66-12,-21 4,-61 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11:08:24.3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0,'30099'0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2T16:17:37.8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0 104,'275'-16,"17"-21,-99 12,-112 15,-35 3,70-2,-91 9,-3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2T16:17:39.1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77,'414'0,"-396"-1,0-1,0-1,19-5,-18 4,1 0,28-1,-45 5,52-1,0-2,-1-2,81-19,-78 11,-34 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2T18:30:54.9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1,'146'12,"-12"-1,598-9,-356-4,-356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2T18:42:44.5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97 2,'84'-1,"93"3,-163 1,0 0,0 0,0 2,0 0,24 12,9 4,-6-6,-15-7,-1 2,0 1,23 14,-46-24,0 0,0 0,0 1,0-1,0 1,-1-1,1 1,0-1,-1 1,0 0,1 0,-1 0,0 0,0 0,0 0,0 0,0 0,-1 0,1 0,0 0,-1 1,0-1,0 0,1 0,-1 1,0-1,-1 0,1 0,0 1,-1-1,1 0,-1 0,0 0,0 0,0 0,0 0,0 0,0 0,0 0,-2 2,-3 4,0-1,-1 0,0 0,0 0,0-1,-1 0,0-1,-10 6,-34 16,-1-3,-1-2,-92 25,-131 12,276-59,-28 10,20-4,21-2,64 0,88-5,-58-1,295 2,-380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2T18:42:58.5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1,'19'0,"115"4,-113-2,0 1,-1 1,1 1,27 11,88 26,-127-38,0 0,-1 0,1 1,-1 0,8 6,27 15,-40-24,1 0,-1 0,0 0,-1 0,1 1,0-1,-1 1,1 0,-1 0,0 0,0 0,0 0,0 0,0 1,-1-1,1 0,-1 1,0-1,1 6,-2-6,1 0,-1 0,0 0,0 0,0 1,0-1,0 0,-1 0,1 0,-1 0,0 0,0 0,0 0,0 0,-1 0,1 0,-1-1,1 1,-1-1,0 1,0-1,-5 5,-2-1,-1-1,0 0,0 0,-1-1,1 0,-1 0,1-2,-1 1,0-1,-18 0,10 1,0 0,-26 8,-24 8,49-15,0 1,1 1,-22 10,40-16,0 0,1 0,-1 1,1-1,-1 0,0 0,1 1,-1-1,1 0,-1 1,1-1,-1 0,1 1,-1-1,1 1,0-1,-1 1,1-1,-1 1,1-1,0 1,0-1,-1 1,1 0,0-1,0 1,0-1,-1 1,1 0,0-1,0 2,1-1,0 0,-1 0,1 0,0 0,0 0,0 0,0 0,0 0,0-1,0 1,0 0,0-1,0 1,2 0,44 13,96 11,-121-22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2T18:52:59.0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0,'30099'0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2T18:56:43.5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0,'30099'0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C9E7F-2618-4CCC-8719-EADCA18217D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15F6E-C227-4065-B3F1-9C922A94C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38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15F6E-C227-4065-B3F1-9C922A94CA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04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0D6AF-70C9-1C72-3197-2B651646C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BCC43E-18F6-D542-5A85-67E8B36762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20C2AC-07DB-309E-DD6C-6D21141E27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AE448-0FE0-DB02-6A07-EB15199E01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15F6E-C227-4065-B3F1-9C922A94CA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41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BAB24-CD24-B43C-B773-562F61B15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B1F89E-BF63-4A2F-A6C1-855D5A50F8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F53601-C424-6DB0-87E4-0A7EB12ADB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41A72-A206-6941-B03E-C2F7BA542C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15F6E-C227-4065-B3F1-9C922A94CA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33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D10E3-2505-65AE-A668-1E36DB70B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D5B400-30BA-E6CF-4247-3A55A0C70B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80D76C-8E5E-63DF-EC47-F317AF16F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CBF2D-B0B6-83DA-7B15-2A05DDDD33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15F6E-C227-4065-B3F1-9C922A94CA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19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E9806-CDB0-5C60-B63E-DAE609088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A96A12-7C17-C31F-10A9-6B81E2CF0D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DB1574-67EB-AFBC-F42D-D5DD8C3198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89593-5889-B3CF-AB2D-7E750FA7B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15F6E-C227-4065-B3F1-9C922A94CA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46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8194-3B8C-49E7-443B-EEE4642C5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076F9-8E2A-C810-00A0-115A2B4D7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49B2B-4B50-BE87-037B-0FE8C7D76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924D-A568-4EFA-BC9B-8CC0B0BD1D6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1A1B7-029A-3DFE-B906-1DC9FAC4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2C15E-493B-3C0F-59B7-C075FF7A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AB4B-1D34-4571-9F1C-942A111E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6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149C-4FAB-174A-BCCE-077EC6D0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95CCF-510A-5E6D-497A-F6DA196A7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930EF-6196-B1EF-59F7-8681DCBB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924D-A568-4EFA-BC9B-8CC0B0BD1D6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64E61-1E7F-B078-ECE3-C65B656A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597A7-2434-13D8-74A4-4C4B4FAB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AB4B-1D34-4571-9F1C-942A111E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9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90F72F-BC97-0105-84F9-C65D3AD8C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2BB8C-828E-8DFF-CE07-B50EE4F31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6B963-EA3C-E5CF-0D41-0A53ADD96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924D-A568-4EFA-BC9B-8CC0B0BD1D6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46224-785F-DA1F-4E6C-6C2D5C39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27BD6-BB96-D8DF-554B-C8B0B932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AB4B-1D34-4571-9F1C-942A111E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9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63BF-C52C-6F50-9466-22298CFC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1F0F7-68B4-663D-3B01-D41DA397B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C41C9-24ED-DC22-93FF-9E1FAE2C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924D-A568-4EFA-BC9B-8CC0B0BD1D6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9E377-65E4-8FCC-1E7D-9B32F899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EBFD6-6C11-F3E5-F7E5-5E5ACCA7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AB4B-1D34-4571-9F1C-942A111E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F7B9-90BA-CD60-531B-F30BF30A1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73FB3-5A28-A4C0-7F62-F0A4BB294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E1F51-C2B2-E18C-3658-669820DA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924D-A568-4EFA-BC9B-8CC0B0BD1D6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24335-0AF8-C325-B0C6-803C2015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CA08E-718E-7829-BD46-FA9DCB5B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AB4B-1D34-4571-9F1C-942A111E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8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BE0C-8D7D-7C23-1A91-559AA5CF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005DF-3F82-8387-A6DA-46C31EFE3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95FD6-DDD3-E107-B92A-B17D08D33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D26F0-34A0-AC3B-3620-35FD0937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924D-A568-4EFA-BC9B-8CC0B0BD1D6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6C731-E6F5-A19A-6191-12BBF2A0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45D83-8663-560C-8053-1E8B6817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AB4B-1D34-4571-9F1C-942A111E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0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82ED-2186-E351-814B-F68C67463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5659A-D5B8-3771-DAF4-53EA2A9CC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60E74-9034-A308-4982-AA25B9F2E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0C7AB-552F-CB99-0A61-B6B779B69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8489D-9B32-2F27-C817-FC32D7EA7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1CD300-6DFA-AC62-5AA3-04342B308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924D-A568-4EFA-BC9B-8CC0B0BD1D6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7706D-1D04-108F-272D-030063F4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18CFE9-D14D-FAAC-4BD6-6D6F427C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AB4B-1D34-4571-9F1C-942A111E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8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0421-D3DC-94A7-B190-9F11D4C5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CF6292-CB42-B608-A5FD-3FDB45ED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924D-A568-4EFA-BC9B-8CC0B0BD1D6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87CA7-567A-0E2E-970E-8967F62E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A08A8-DEE4-9821-9E11-782DC9B9A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AB4B-1D34-4571-9F1C-942A111E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1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D9C4D-ECEF-2738-8FB6-B98859D2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924D-A568-4EFA-BC9B-8CC0B0BD1D6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4DAC2-AA0B-1F10-4D39-C3A11068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BB857-AF98-9654-34A9-49AB6A7E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AB4B-1D34-4571-9F1C-942A111E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6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E5DD-D84C-2612-8773-CDF36B50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F46D3-8582-9421-A238-D2B460020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26228-1B5F-8D1A-604E-3EDBA8092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8F7D4-4405-67B0-855F-306DBDAFC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924D-A568-4EFA-BC9B-8CC0B0BD1D6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9C489-9EC0-D9F7-897F-2FB8EAB2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0B08A-8D75-9698-CE79-DA9E9797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AB4B-1D34-4571-9F1C-942A111E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3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1E9FE-DE2C-8680-786B-6BE80522D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0739D-C3CE-8AB0-C9D8-4B94A92FE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3505E-BBA4-2474-C281-BB1F782AE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2DD23-2F01-4453-EA09-EFE3A2FAF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924D-A568-4EFA-BC9B-8CC0B0BD1D6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6D217-D6F6-E854-40C9-12D8F702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3954F-F0FC-6A0E-F13A-080447A1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AB4B-1D34-4571-9F1C-942A111E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0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04DF8A-1B17-DF93-3233-65662360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2EEC3-899B-A5BE-2D83-C0EFD08B2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A7147-B3E7-7669-1D84-A141AF080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B5924D-A568-4EFA-BC9B-8CC0B0BD1D6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E0D6D-3FBA-DB97-E10F-455A08ECB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7683C-E573-8541-C718-7320A796E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40AB4B-1D34-4571-9F1C-942A111E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0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khusa71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0.xml"/><Relationship Id="rId5" Type="http://schemas.openxmlformats.org/officeDocument/2006/relationships/customXml" Target="../ink/ink1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khusa71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customXml" Target="../ink/ink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customXml" Target="../ink/ink9.xml"/><Relationship Id="rId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customXml" Target="../ink/ink1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4.xml"/><Relationship Id="rId5" Type="http://schemas.openxmlformats.org/officeDocument/2006/relationships/customXml" Target="../ink/ink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D1658-8ECA-788D-E5A8-0B39484A180E}"/>
              </a:ext>
            </a:extLst>
          </p:cNvPr>
          <p:cNvGrpSpPr/>
          <p:nvPr/>
        </p:nvGrpSpPr>
        <p:grpSpPr>
          <a:xfrm>
            <a:off x="0" y="-1415"/>
            <a:ext cx="12192000" cy="6859415"/>
            <a:chOff x="0" y="-1415"/>
            <a:chExt cx="12192000" cy="68594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2B766BC-332D-53D6-9118-F007BEC6D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3586" t="1316" r="17640"/>
            <a:stretch/>
          </p:blipFill>
          <p:spPr>
            <a:xfrm>
              <a:off x="0" y="-1415"/>
              <a:ext cx="12192000" cy="685941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653C5C-5E1F-9FA1-BD9F-466C39C11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46889"/>
              <a:ext cx="12192000" cy="411111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A0E4414-8C06-62CF-05C5-81739806E28E}"/>
              </a:ext>
            </a:extLst>
          </p:cNvPr>
          <p:cNvSpPr/>
          <p:nvPr/>
        </p:nvSpPr>
        <p:spPr>
          <a:xfrm>
            <a:off x="2627453" y="3032566"/>
            <a:ext cx="7407798" cy="11690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Maximizing Insurance Sales Efficiency: Data-Driven Analysis of Revenue Generation and Channel Optimization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490667-965A-1C56-225E-1270FC2DCDF9}"/>
              </a:ext>
            </a:extLst>
          </p:cNvPr>
          <p:cNvSpPr txBox="1"/>
          <p:nvPr/>
        </p:nvSpPr>
        <p:spPr>
          <a:xfrm>
            <a:off x="7506422" y="5697173"/>
            <a:ext cx="4685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Presented by – Khushwant Arya</a:t>
            </a:r>
          </a:p>
          <a:p>
            <a:r>
              <a:rPr lang="en-US" sz="1600" i="1" dirty="0"/>
              <a:t>Contact – </a:t>
            </a:r>
            <a:r>
              <a:rPr lang="en-US" sz="1600" i="1" dirty="0">
                <a:hlinkClick r:id="rId4"/>
              </a:rPr>
              <a:t>khusa71@gmail.com</a:t>
            </a:r>
            <a:r>
              <a:rPr lang="en-US" sz="1600" i="1" dirty="0"/>
              <a:t> (+91-8764429258)  </a:t>
            </a:r>
          </a:p>
        </p:txBody>
      </p:sp>
    </p:spTree>
    <p:extLst>
      <p:ext uri="{BB962C8B-B14F-4D97-AF65-F5344CB8AC3E}">
        <p14:creationId xmlns:p14="http://schemas.microsoft.com/office/powerpoint/2010/main" val="2580195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89F00-E5F6-7C51-DFEE-5167D1DB9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BADAF51-C566-8DBD-50D4-2C30E5BFE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19270" y="1490490"/>
            <a:ext cx="3806330" cy="229328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5FB536-BABD-D18F-121D-CE36111D82B5}"/>
              </a:ext>
            </a:extLst>
          </p:cNvPr>
          <p:cNvGraphicFramePr>
            <a:graphicFrameLocks noGrp="1"/>
          </p:cNvGraphicFramePr>
          <p:nvPr/>
        </p:nvGraphicFramePr>
        <p:xfrm>
          <a:off x="805098" y="3963055"/>
          <a:ext cx="10617198" cy="2282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673">
                  <a:extLst>
                    <a:ext uri="{9D8B030D-6E8A-4147-A177-3AD203B41FA5}">
                      <a16:colId xmlns:a16="http://schemas.microsoft.com/office/drawing/2014/main" val="4180914335"/>
                    </a:ext>
                  </a:extLst>
                </a:gridCol>
                <a:gridCol w="1787029">
                  <a:extLst>
                    <a:ext uri="{9D8B030D-6E8A-4147-A177-3AD203B41FA5}">
                      <a16:colId xmlns:a16="http://schemas.microsoft.com/office/drawing/2014/main" val="3908532126"/>
                    </a:ext>
                  </a:extLst>
                </a:gridCol>
                <a:gridCol w="1693854">
                  <a:extLst>
                    <a:ext uri="{9D8B030D-6E8A-4147-A177-3AD203B41FA5}">
                      <a16:colId xmlns:a16="http://schemas.microsoft.com/office/drawing/2014/main" val="3651710820"/>
                    </a:ext>
                  </a:extLst>
                </a:gridCol>
                <a:gridCol w="1637733">
                  <a:extLst>
                    <a:ext uri="{9D8B030D-6E8A-4147-A177-3AD203B41FA5}">
                      <a16:colId xmlns:a16="http://schemas.microsoft.com/office/drawing/2014/main" val="2416575103"/>
                    </a:ext>
                  </a:extLst>
                </a:gridCol>
                <a:gridCol w="1438755">
                  <a:extLst>
                    <a:ext uri="{9D8B030D-6E8A-4147-A177-3AD203B41FA5}">
                      <a16:colId xmlns:a16="http://schemas.microsoft.com/office/drawing/2014/main" val="308698939"/>
                    </a:ext>
                  </a:extLst>
                </a:gridCol>
                <a:gridCol w="1086719">
                  <a:extLst>
                    <a:ext uri="{9D8B030D-6E8A-4147-A177-3AD203B41FA5}">
                      <a16:colId xmlns:a16="http://schemas.microsoft.com/office/drawing/2014/main" val="536780446"/>
                    </a:ext>
                  </a:extLst>
                </a:gridCol>
                <a:gridCol w="1122435">
                  <a:extLst>
                    <a:ext uri="{9D8B030D-6E8A-4147-A177-3AD203B41FA5}">
                      <a16:colId xmlns:a16="http://schemas.microsoft.com/office/drawing/2014/main" val="3314844229"/>
                    </a:ext>
                  </a:extLst>
                </a:gridCol>
              </a:tblGrid>
              <a:tr h="283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Segment Type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Segment Value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Conversion Rate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Efficiency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Revenue/User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Cost/User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Users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323463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Marketing Channels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Paid Search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nb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230%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218.77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95.00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3,002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10971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Marketing Channels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Instagram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176%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149.70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85.00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1,520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307962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Income Group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171050-297935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13%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116%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322.99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279.08 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2,500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98194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Num Conditions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108%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274.53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253.62 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1,039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836381"/>
                  </a:ext>
                </a:extLst>
              </a:tr>
              <a:tr h="211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Num Conditions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81%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224.23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277.83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2,802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839892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Age Group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35-41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70%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190.48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274.04 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2,626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438500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Premium Group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315-1451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11%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69%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184.80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269.75 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2,500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284420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Age Group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29-34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8%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61%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171.47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279.97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2,467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666512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Premium Group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1966-3267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6%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61%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169.49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277.21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2,500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252358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Income Group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138684-171049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7%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59%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158.42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267.49 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2,500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538613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B0997-3DCF-61FD-928C-A8ED63423377}"/>
              </a:ext>
            </a:extLst>
          </p:cNvPr>
          <p:cNvSpPr/>
          <p:nvPr/>
        </p:nvSpPr>
        <p:spPr>
          <a:xfrm>
            <a:off x="-1" y="-101021"/>
            <a:ext cx="12192000" cy="1297112"/>
          </a:xfrm>
          <a:prstGeom prst="roundRect">
            <a:avLst>
              <a:gd name="adj" fmla="val 12085"/>
            </a:avLst>
          </a:prstGeom>
          <a:solidFill>
            <a:srgbClr val="ED88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FFA2A-0B13-5F84-B755-F3E158CDDC55}"/>
              </a:ext>
            </a:extLst>
          </p:cNvPr>
          <p:cNvSpPr txBox="1"/>
          <p:nvPr/>
        </p:nvSpPr>
        <p:spPr>
          <a:xfrm>
            <a:off x="805098" y="6394270"/>
            <a:ext cx="10360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accent2"/>
                </a:solidFill>
              </a:rPr>
              <a:t>Assumption</a:t>
            </a:r>
            <a:r>
              <a:rPr lang="en-US" sz="1000" i="1" dirty="0">
                <a:solidFill>
                  <a:schemeClr val="accent2"/>
                </a:solidFill>
              </a:rPr>
              <a:t>: It is assumed that revenue is recognized when the customer signs the insurance contract, and the revenue-to-expenditure ratio is calculated at the final step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0A7F71C-9F07-3229-1298-C602A2D433A2}"/>
              </a:ext>
            </a:extLst>
          </p:cNvPr>
          <p:cNvSpPr/>
          <p:nvPr/>
        </p:nvSpPr>
        <p:spPr>
          <a:xfrm>
            <a:off x="431988" y="1410186"/>
            <a:ext cx="6849345" cy="2294008"/>
          </a:xfrm>
          <a:prstGeom prst="roundRect">
            <a:avLst>
              <a:gd name="adj" fmla="val 4251"/>
            </a:avLst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1488AB-E763-A0B2-8CE9-C883C0438BF0}"/>
              </a:ext>
            </a:extLst>
          </p:cNvPr>
          <p:cNvSpPr txBox="1"/>
          <p:nvPr/>
        </p:nvSpPr>
        <p:spPr>
          <a:xfrm>
            <a:off x="533493" y="1544998"/>
            <a:ext cx="674784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solidFill>
                  <a:srgbClr val="ED8816"/>
                </a:solidFill>
                <a:effectLst/>
              </a:rPr>
              <a:t>Insights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50" i="0" dirty="0">
                <a:effectLst/>
              </a:rPr>
              <a:t>Income + Premium = 72% of conversion drivers</a:t>
            </a:r>
            <a:r>
              <a:rPr lang="en-US" sz="1450" i="0" dirty="0">
                <a:solidFill>
                  <a:srgbClr val="030712"/>
                </a:solidFill>
                <a:effectLst/>
              </a:rPr>
              <a:t>; other factors &lt; 5% each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50" i="0" dirty="0">
                <a:solidFill>
                  <a:srgbClr val="030712"/>
                </a:solidFill>
                <a:effectLst/>
              </a:rPr>
              <a:t>Paid Search dominates: 10% conversion, 230% efficiency, $218/user revenue at $95 cost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50" i="0" dirty="0">
                <a:solidFill>
                  <a:srgbClr val="030712"/>
                </a:solidFill>
                <a:effectLst/>
              </a:rPr>
              <a:t>High income ($171K+) leads segments: 13% conversion with $322/user revenue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50" i="0" dirty="0">
                <a:solidFill>
                  <a:srgbClr val="030712"/>
                </a:solidFill>
                <a:effectLst/>
              </a:rPr>
              <a:t>Single health condition = highest conversion (15%) with positive efficiency (108%)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50" i="0" dirty="0">
                <a:solidFill>
                  <a:srgbClr val="030712"/>
                </a:solidFill>
                <a:effectLst/>
              </a:rPr>
              <a:t>Channel costs vary slightly ($85-95) but revenue spread is significant ($149-218)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3B2996A-4602-C5CA-CDE4-0FF7126EA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756" y="32119"/>
            <a:ext cx="6361611" cy="84316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/>
              </a:rPr>
              <a:t>Features and Segment Analysis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75B1A-4400-1423-185D-CD69153C3054}"/>
              </a:ext>
            </a:extLst>
          </p:cNvPr>
          <p:cNvSpPr txBox="1"/>
          <p:nvPr/>
        </p:nvSpPr>
        <p:spPr>
          <a:xfrm>
            <a:off x="392756" y="739437"/>
            <a:ext cx="60938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  <a:latin typeface="ui-sans-serif"/>
              </a:rPr>
              <a:t>Key Segment Contributor to Conversion and Efficiency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392863B-9F06-8D75-6DC3-9A05D47A333C}"/>
                  </a:ext>
                </a:extLst>
              </p14:cNvPr>
              <p14:cNvContentPartPr/>
              <p14:nvPr/>
            </p14:nvContentPartPr>
            <p14:xfrm>
              <a:off x="729694" y="4944798"/>
              <a:ext cx="1083600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392863B-9F06-8D75-6DC3-9A05D47A33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5694" y="4836798"/>
                <a:ext cx="10943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38E29BB-75AC-AC10-CB75-CE65702E1874}"/>
                  </a:ext>
                </a:extLst>
              </p14:cNvPr>
              <p14:cNvContentPartPr/>
              <p14:nvPr/>
            </p14:nvContentPartPr>
            <p14:xfrm>
              <a:off x="713763" y="5734686"/>
              <a:ext cx="1083600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38E29BB-75AC-AC10-CB75-CE65702E18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763" y="5626686"/>
                <a:ext cx="1094364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allout: Double Bent Line 2">
            <a:extLst>
              <a:ext uri="{FF2B5EF4-FFF2-40B4-BE49-F238E27FC236}">
                <a16:creationId xmlns:a16="http://schemas.microsoft.com/office/drawing/2014/main" id="{49FE1826-A428-1A91-226B-269033BAB57F}"/>
              </a:ext>
            </a:extLst>
          </p:cNvPr>
          <p:cNvSpPr/>
          <p:nvPr/>
        </p:nvSpPr>
        <p:spPr>
          <a:xfrm>
            <a:off x="725236" y="3334148"/>
            <a:ext cx="4856414" cy="593370"/>
          </a:xfrm>
          <a:prstGeom prst="borderCallout3">
            <a:avLst>
              <a:gd name="adj1" fmla="val 35894"/>
              <a:gd name="adj2" fmla="val 346"/>
              <a:gd name="adj3" fmla="val 40008"/>
              <a:gd name="adj4" fmla="val -6692"/>
              <a:gd name="adj5" fmla="val 204837"/>
              <a:gd name="adj6" fmla="val -6682"/>
              <a:gd name="adj7" fmla="val 235652"/>
              <a:gd name="adj8" fmla="val -2127"/>
            </a:avLst>
          </a:prstGeom>
          <a:solidFill>
            <a:srgbClr val="F6F9C2"/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1. How number of health Conditions have higher conversion rate with higher efficiency (108%)</a:t>
            </a:r>
          </a:p>
        </p:txBody>
      </p:sp>
      <p:sp>
        <p:nvSpPr>
          <p:cNvPr id="5" name="Callout: Double Bent Line 4">
            <a:extLst>
              <a:ext uri="{FF2B5EF4-FFF2-40B4-BE49-F238E27FC236}">
                <a16:creationId xmlns:a16="http://schemas.microsoft.com/office/drawing/2014/main" id="{0995568D-AF6B-72F3-6EBB-72E588F57F39}"/>
              </a:ext>
            </a:extLst>
          </p:cNvPr>
          <p:cNvSpPr/>
          <p:nvPr/>
        </p:nvSpPr>
        <p:spPr>
          <a:xfrm>
            <a:off x="431988" y="6064020"/>
            <a:ext cx="6680012" cy="576472"/>
          </a:xfrm>
          <a:prstGeom prst="borderCallout3">
            <a:avLst>
              <a:gd name="adj1" fmla="val 35894"/>
              <a:gd name="adj2" fmla="val 346"/>
              <a:gd name="adj3" fmla="val 34919"/>
              <a:gd name="adj4" fmla="val -4387"/>
              <a:gd name="adj5" fmla="val -30723"/>
              <a:gd name="adj6" fmla="val -4307"/>
              <a:gd name="adj7" fmla="val -39822"/>
              <a:gd name="adj8" fmla="val 6533"/>
            </a:avLst>
          </a:prstGeom>
          <a:solidFill>
            <a:srgbClr val="F6F9C2"/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2. Young professional age group (29-34) have similar conversion rate to 35-41 Age group but lower efficiency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C2DA2C-C143-BE4A-8953-E1E01F06267C}"/>
                  </a:ext>
                </a:extLst>
              </p14:cNvPr>
              <p14:cNvContentPartPr/>
              <p14:nvPr/>
            </p14:nvContentPartPr>
            <p14:xfrm>
              <a:off x="713763" y="5353282"/>
              <a:ext cx="1083600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C2DA2C-C143-BE4A-8953-E1E01F0626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763" y="5245282"/>
                <a:ext cx="109436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986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BD0D4-0CB6-D668-CA75-31DF69E45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225E2E-A2B7-5856-2D15-DE1461C2A631}"/>
              </a:ext>
            </a:extLst>
          </p:cNvPr>
          <p:cNvSpPr/>
          <p:nvPr/>
        </p:nvSpPr>
        <p:spPr>
          <a:xfrm>
            <a:off x="-1" y="-101021"/>
            <a:ext cx="12192000" cy="1297112"/>
          </a:xfrm>
          <a:prstGeom prst="roundRect">
            <a:avLst>
              <a:gd name="adj" fmla="val 12085"/>
            </a:avLst>
          </a:prstGeom>
          <a:solidFill>
            <a:srgbClr val="ED88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9DC45B-4160-75F0-BD50-13A51FD3E3D4}"/>
              </a:ext>
            </a:extLst>
          </p:cNvPr>
          <p:cNvSpPr txBox="1"/>
          <p:nvPr/>
        </p:nvSpPr>
        <p:spPr>
          <a:xfrm>
            <a:off x="805098" y="6394270"/>
            <a:ext cx="10360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accent2"/>
                </a:solidFill>
              </a:rPr>
              <a:t>Assumption</a:t>
            </a:r>
            <a:r>
              <a:rPr lang="en-US" sz="1000" i="1" dirty="0">
                <a:solidFill>
                  <a:schemeClr val="accent2"/>
                </a:solidFill>
              </a:rPr>
              <a:t>: It is assumed that revenue is recognized when the customer signs the insurance contract, and the revenue-to-expenditure ratio is calculated at the final step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C181374-FE20-D9E2-2A0A-0B8413F81ADC}"/>
              </a:ext>
            </a:extLst>
          </p:cNvPr>
          <p:cNvSpPr/>
          <p:nvPr/>
        </p:nvSpPr>
        <p:spPr>
          <a:xfrm>
            <a:off x="431989" y="1410186"/>
            <a:ext cx="3463736" cy="2018814"/>
          </a:xfrm>
          <a:prstGeom prst="roundRect">
            <a:avLst>
              <a:gd name="adj" fmla="val 4251"/>
            </a:avLst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E97F26-6713-A85B-5D1E-7671EF9ACE8D}"/>
              </a:ext>
            </a:extLst>
          </p:cNvPr>
          <p:cNvSpPr txBox="1"/>
          <p:nvPr/>
        </p:nvSpPr>
        <p:spPr>
          <a:xfrm>
            <a:off x="533493" y="1542430"/>
            <a:ext cx="32193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ED8816"/>
                </a:solidFill>
              </a:rPr>
              <a:t>Channel Efficiency Hypothesis</a:t>
            </a:r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Hypothesis</a:t>
            </a:r>
            <a:r>
              <a:rPr lang="en-US" sz="1200" dirty="0"/>
              <a:t>: Paid Search outperforms (230% efficiency) due to high intent and better targeting vs. Instagram's passive audience</a:t>
            </a:r>
            <a:endParaRPr lang="en-US" sz="1200" b="1" dirty="0"/>
          </a:p>
          <a:p>
            <a:r>
              <a:rPr lang="en-US" sz="1200" b="1" dirty="0"/>
              <a:t>Recommendation</a:t>
            </a:r>
            <a:r>
              <a:rPr lang="en-US" sz="1200" dirty="0"/>
              <a:t>: Scale paid search budget; optimize keywords for high-income segments; create intent-specific landing pages</a:t>
            </a:r>
            <a:endParaRPr lang="en-US" sz="1200" i="0" dirty="0">
              <a:solidFill>
                <a:srgbClr val="030712"/>
              </a:solidFill>
              <a:effectLst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B185772-CD63-1594-7B1F-5774C0207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756" y="32119"/>
            <a:ext cx="6361611" cy="84316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/>
              </a:rPr>
              <a:t>Hypotheses and Recommendations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5CF8E4-7AA1-D378-A9BE-DEF785FF2E62}"/>
              </a:ext>
            </a:extLst>
          </p:cNvPr>
          <p:cNvSpPr txBox="1"/>
          <p:nvPr/>
        </p:nvSpPr>
        <p:spPr>
          <a:xfrm>
            <a:off x="392756" y="739437"/>
            <a:ext cx="60938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FFFFFF"/>
                </a:solidFill>
                <a:effectLst/>
                <a:latin typeface="ui-sans-serif"/>
              </a:rPr>
              <a:t>Data-Driven Insights &amp; Product Recommendations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3AD608D-1E29-F15A-494D-4CD4F1530161}"/>
              </a:ext>
            </a:extLst>
          </p:cNvPr>
          <p:cNvSpPr/>
          <p:nvPr/>
        </p:nvSpPr>
        <p:spPr>
          <a:xfrm>
            <a:off x="4270852" y="1410186"/>
            <a:ext cx="3621722" cy="2018814"/>
          </a:xfrm>
          <a:prstGeom prst="roundRect">
            <a:avLst>
              <a:gd name="adj" fmla="val 4251"/>
            </a:avLst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8CA0B93-687A-9AD8-156C-33B5B62B527C}"/>
              </a:ext>
            </a:extLst>
          </p:cNvPr>
          <p:cNvSpPr/>
          <p:nvPr/>
        </p:nvSpPr>
        <p:spPr>
          <a:xfrm>
            <a:off x="8267701" y="1410186"/>
            <a:ext cx="3621722" cy="2018814"/>
          </a:xfrm>
          <a:prstGeom prst="roundRect">
            <a:avLst>
              <a:gd name="adj" fmla="val 4251"/>
            </a:avLst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DF77DA-03FA-FD4B-D60A-03C1D8707C64}"/>
              </a:ext>
            </a:extLst>
          </p:cNvPr>
          <p:cNvSpPr txBox="1"/>
          <p:nvPr/>
        </p:nvSpPr>
        <p:spPr>
          <a:xfrm>
            <a:off x="4410363" y="1542430"/>
            <a:ext cx="33426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ED8816"/>
                </a:solidFill>
              </a:rPr>
              <a:t>Income-Based Conversion Hypothesis</a:t>
            </a:r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Hypothesis</a:t>
            </a:r>
            <a:r>
              <a:rPr lang="en-US" sz="1200" dirty="0"/>
              <a:t>: Higher income ($171K+) converts better (13%) due to better affordability and lower premium-to-income ratio</a:t>
            </a:r>
          </a:p>
          <a:p>
            <a:r>
              <a:rPr lang="en-US" sz="1200" b="1" dirty="0"/>
              <a:t>Recommendation</a:t>
            </a:r>
            <a:r>
              <a:rPr lang="en-US" sz="1200" dirty="0"/>
              <a:t>: Develop income-tiered pricing strategy; customize premium presentation by income bracket; prioritize high-income targeting</a:t>
            </a:r>
            <a:endParaRPr lang="en-US" sz="1200" i="0" dirty="0">
              <a:solidFill>
                <a:srgbClr val="030712"/>
              </a:solidFill>
              <a:effectLst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51B29E-BA63-8502-B080-19DEC0EA63BD}"/>
              </a:ext>
            </a:extLst>
          </p:cNvPr>
          <p:cNvSpPr txBox="1"/>
          <p:nvPr/>
        </p:nvSpPr>
        <p:spPr>
          <a:xfrm>
            <a:off x="8468883" y="1542430"/>
            <a:ext cx="32193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ED8816"/>
                </a:solidFill>
              </a:rPr>
              <a:t>Health Condition Impact Hypothesis</a:t>
            </a:r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Hypothesis</a:t>
            </a:r>
            <a:r>
              <a:rPr lang="en-US" sz="1200" dirty="0"/>
              <a:t>: Single condition users (15% conversion) perform best due to simpler underwriting and manageable premiums</a:t>
            </a:r>
          </a:p>
          <a:p>
            <a:r>
              <a:rPr lang="en-US" sz="1200" b="1" dirty="0"/>
              <a:t>Recommendation</a:t>
            </a:r>
            <a:r>
              <a:rPr lang="en-US" sz="1200" dirty="0"/>
              <a:t>: Streamline application flow for single condition cases; develop fast-track processing for simple cases</a:t>
            </a:r>
            <a:endParaRPr lang="en-US" sz="1200" i="0" dirty="0">
              <a:solidFill>
                <a:srgbClr val="030712"/>
              </a:solidFill>
              <a:effectLst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C3EAB21-FB5C-84E8-2C6A-9EAFBAE585A8}"/>
              </a:ext>
            </a:extLst>
          </p:cNvPr>
          <p:cNvSpPr/>
          <p:nvPr/>
        </p:nvSpPr>
        <p:spPr>
          <a:xfrm>
            <a:off x="431989" y="3643095"/>
            <a:ext cx="3463736" cy="2018814"/>
          </a:xfrm>
          <a:prstGeom prst="roundRect">
            <a:avLst>
              <a:gd name="adj" fmla="val 4251"/>
            </a:avLst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7B202F-6EBB-23D3-E1C6-993F6A2EDBB1}"/>
              </a:ext>
            </a:extLst>
          </p:cNvPr>
          <p:cNvSpPr txBox="1"/>
          <p:nvPr/>
        </p:nvSpPr>
        <p:spPr>
          <a:xfrm>
            <a:off x="533493" y="3775339"/>
            <a:ext cx="32193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ED8816"/>
                </a:solidFill>
              </a:rPr>
              <a:t>Premium Sensitivity Pattern</a:t>
            </a:r>
          </a:p>
          <a:p>
            <a:endParaRPr lang="en-US" sz="1200" b="1" dirty="0"/>
          </a:p>
          <a:p>
            <a:r>
              <a:rPr lang="en-US" sz="1200" b="1" dirty="0"/>
              <a:t>Hypothesis</a:t>
            </a:r>
            <a:r>
              <a:rPr lang="en-US" sz="1200" dirty="0"/>
              <a:t>: Lower premium group's higher conversion (11% vs 6%) indicates strong price elasticity</a:t>
            </a:r>
          </a:p>
          <a:p>
            <a:r>
              <a:rPr lang="en-US" sz="1200" b="1" dirty="0"/>
              <a:t>Recommendation</a:t>
            </a:r>
            <a:r>
              <a:rPr lang="en-US" sz="1200" dirty="0"/>
              <a:t>: Test flexible payment options; introduce tiered coverage options; develop entry-level products</a:t>
            </a:r>
            <a:endParaRPr lang="en-US" sz="1200" i="0" dirty="0">
              <a:solidFill>
                <a:srgbClr val="030712"/>
              </a:solidFill>
              <a:effectLst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6F299A5-198D-B8E6-305D-B708D2D76AFA}"/>
              </a:ext>
            </a:extLst>
          </p:cNvPr>
          <p:cNvSpPr/>
          <p:nvPr/>
        </p:nvSpPr>
        <p:spPr>
          <a:xfrm>
            <a:off x="4270852" y="3643095"/>
            <a:ext cx="3621722" cy="2018814"/>
          </a:xfrm>
          <a:prstGeom prst="roundRect">
            <a:avLst>
              <a:gd name="adj" fmla="val 4251"/>
            </a:avLst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916B41-1EC8-8E9D-B9E7-277A49E73C17}"/>
              </a:ext>
            </a:extLst>
          </p:cNvPr>
          <p:cNvSpPr txBox="1"/>
          <p:nvPr/>
        </p:nvSpPr>
        <p:spPr>
          <a:xfrm>
            <a:off x="4410363" y="3775339"/>
            <a:ext cx="33426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ED8816"/>
                </a:solidFill>
              </a:rPr>
              <a:t>Age Group Optimization</a:t>
            </a:r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Hypothesis</a:t>
            </a:r>
            <a:r>
              <a:rPr lang="en-US" sz="1200" dirty="0"/>
              <a:t>: Low efficiency in age groups (61-70%) suggests misaligned product-market fit</a:t>
            </a:r>
          </a:p>
          <a:p>
            <a:r>
              <a:rPr lang="en-US" sz="1200" b="1" dirty="0"/>
              <a:t>Recommendation</a:t>
            </a:r>
            <a:r>
              <a:rPr lang="en-US" sz="1200" dirty="0"/>
              <a:t>: Develop age-specific value propositions; adjust marketing messaging by age segment</a:t>
            </a:r>
            <a:endParaRPr lang="en-US" sz="1200" i="0" dirty="0">
              <a:solidFill>
                <a:srgbClr val="03071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4529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1DC2A-7529-5DB7-90D6-11BC6F4FF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5447B4-31EF-76DF-300D-D013E3ABDE49}"/>
              </a:ext>
            </a:extLst>
          </p:cNvPr>
          <p:cNvSpPr/>
          <p:nvPr/>
        </p:nvSpPr>
        <p:spPr>
          <a:xfrm>
            <a:off x="-1" y="-101021"/>
            <a:ext cx="12192000" cy="1297112"/>
          </a:xfrm>
          <a:prstGeom prst="roundRect">
            <a:avLst>
              <a:gd name="adj" fmla="val 12085"/>
            </a:avLst>
          </a:prstGeom>
          <a:solidFill>
            <a:srgbClr val="ED88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83FABA-53DB-D242-83FC-C0C0097D8D86}"/>
              </a:ext>
            </a:extLst>
          </p:cNvPr>
          <p:cNvSpPr txBox="1"/>
          <p:nvPr/>
        </p:nvSpPr>
        <p:spPr>
          <a:xfrm>
            <a:off x="805098" y="6394270"/>
            <a:ext cx="10360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accent2"/>
                </a:solidFill>
              </a:rPr>
              <a:t>Assumption</a:t>
            </a:r>
            <a:r>
              <a:rPr lang="en-US" sz="1000" i="1" dirty="0">
                <a:solidFill>
                  <a:schemeClr val="accent2"/>
                </a:solidFill>
              </a:rPr>
              <a:t>: It is assumed that revenue is recognized when the customer signs the insurance contract, and the revenue-to-expenditure ratio is calculated at the final step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9A84F0F-9A4D-1C8E-EE23-4B0851B3B635}"/>
              </a:ext>
            </a:extLst>
          </p:cNvPr>
          <p:cNvSpPr/>
          <p:nvPr/>
        </p:nvSpPr>
        <p:spPr>
          <a:xfrm>
            <a:off x="431989" y="1410186"/>
            <a:ext cx="3463736" cy="3986220"/>
          </a:xfrm>
          <a:prstGeom prst="roundRect">
            <a:avLst>
              <a:gd name="adj" fmla="val 4251"/>
            </a:avLst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96468C-2B60-1FC5-7877-38C74E648EB5}"/>
              </a:ext>
            </a:extLst>
          </p:cNvPr>
          <p:cNvSpPr txBox="1"/>
          <p:nvPr/>
        </p:nvSpPr>
        <p:spPr>
          <a:xfrm>
            <a:off x="533493" y="1542430"/>
            <a:ext cx="321935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ED8816"/>
                </a:solidFill>
              </a:rPr>
              <a:t>Channel Optimization</a:t>
            </a:r>
          </a:p>
          <a:p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Scale Paid Search (230% efficiency)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Increase budget from $285K → $1M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Focus on high-income keywords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intent-specific landing pages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Expected: +15% CTR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Boost Instagram (176% efficiency)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Increase budget from $129K → $766K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lookalike audiences from high-value customers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Focus on Stories &amp; educational content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Expected: +20% conversion</a:t>
            </a:r>
            <a:endParaRPr lang="en-US" sz="1200" i="0" dirty="0">
              <a:solidFill>
                <a:srgbClr val="030712"/>
              </a:solidFill>
              <a:effectLst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BD5CD66-487B-62A1-BCA8-A580389EF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756" y="32119"/>
            <a:ext cx="6361611" cy="84316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/>
              </a:rPr>
              <a:t>Hypotheses and Recommendations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502AD1-5D27-CF85-64A1-267559EE6A77}"/>
              </a:ext>
            </a:extLst>
          </p:cNvPr>
          <p:cNvSpPr txBox="1"/>
          <p:nvPr/>
        </p:nvSpPr>
        <p:spPr>
          <a:xfrm>
            <a:off x="392756" y="739437"/>
            <a:ext cx="60938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FFFFFF"/>
                </a:solidFill>
                <a:effectLst/>
                <a:latin typeface="ui-sans-serif"/>
              </a:rPr>
              <a:t>Data-Driven Insights &amp; Marketing Recommendations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CA0F994-7094-9DEA-B840-419D3F140071}"/>
              </a:ext>
            </a:extLst>
          </p:cNvPr>
          <p:cNvSpPr/>
          <p:nvPr/>
        </p:nvSpPr>
        <p:spPr>
          <a:xfrm>
            <a:off x="4270852" y="1410186"/>
            <a:ext cx="3621722" cy="1893084"/>
          </a:xfrm>
          <a:prstGeom prst="roundRect">
            <a:avLst>
              <a:gd name="adj" fmla="val 4251"/>
            </a:avLst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F65AD45-0518-5B3A-3CA3-190FD9BEC3EB}"/>
              </a:ext>
            </a:extLst>
          </p:cNvPr>
          <p:cNvSpPr/>
          <p:nvPr/>
        </p:nvSpPr>
        <p:spPr>
          <a:xfrm>
            <a:off x="8267701" y="1410186"/>
            <a:ext cx="3621722" cy="1893084"/>
          </a:xfrm>
          <a:prstGeom prst="roundRect">
            <a:avLst>
              <a:gd name="adj" fmla="val 4251"/>
            </a:avLst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ED5372-FDF9-88F3-01A7-0A219C115BF7}"/>
              </a:ext>
            </a:extLst>
          </p:cNvPr>
          <p:cNvSpPr txBox="1"/>
          <p:nvPr/>
        </p:nvSpPr>
        <p:spPr>
          <a:xfrm>
            <a:off x="4410363" y="1542430"/>
            <a:ext cx="33426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ED8816"/>
                </a:solidFill>
              </a:rPr>
              <a:t>Audience Targeting Priority</a:t>
            </a:r>
          </a:p>
          <a:p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High-Value Segment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Income: $171K+ (13% conversion)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Single condition users (15% conversion)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Age: 35-41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Expected CPA: $2,800</a:t>
            </a:r>
            <a:endParaRPr lang="en-US" sz="1200" i="0" dirty="0">
              <a:solidFill>
                <a:srgbClr val="030712"/>
              </a:solidFill>
              <a:effectLst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D5DAF4-8784-8310-D8FA-B394AE54A2E4}"/>
              </a:ext>
            </a:extLst>
          </p:cNvPr>
          <p:cNvSpPr txBox="1"/>
          <p:nvPr/>
        </p:nvSpPr>
        <p:spPr>
          <a:xfrm>
            <a:off x="8468883" y="1542430"/>
            <a:ext cx="321935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ED8816"/>
                </a:solidFill>
              </a:rPr>
              <a:t>Channel-Specific Messaging</a:t>
            </a:r>
          </a:p>
          <a:p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Paid Search: "15-minute approval for professionals“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Instagram: Lifestyle &amp; ease of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Facebook: Family security &amp; educational content</a:t>
            </a:r>
            <a:endParaRPr lang="en-US" sz="1200" i="0" dirty="0">
              <a:solidFill>
                <a:srgbClr val="030712"/>
              </a:solidFill>
              <a:effectLst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78488A-F62B-6C3A-62F2-819501F7AB62}"/>
              </a:ext>
            </a:extLst>
          </p:cNvPr>
          <p:cNvSpPr/>
          <p:nvPr/>
        </p:nvSpPr>
        <p:spPr>
          <a:xfrm>
            <a:off x="4270852" y="3503322"/>
            <a:ext cx="3621722" cy="1893084"/>
          </a:xfrm>
          <a:prstGeom prst="roundRect">
            <a:avLst>
              <a:gd name="adj" fmla="val 4251"/>
            </a:avLst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188FC-6A14-1262-5341-AB8A6AC9DA9B}"/>
              </a:ext>
            </a:extLst>
          </p:cNvPr>
          <p:cNvSpPr txBox="1"/>
          <p:nvPr/>
        </p:nvSpPr>
        <p:spPr>
          <a:xfrm>
            <a:off x="4410363" y="3635566"/>
            <a:ext cx="33426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DF3420"/>
                </a:solidFill>
              </a:rPr>
              <a:t>Testing Framework</a:t>
            </a:r>
          </a:p>
          <a:p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A/B Tests Priority: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Benefit vs. Problem focused headlines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Professional vs. Family imagery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CTA variations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Channel-specific landing pages</a:t>
            </a:r>
            <a:endParaRPr lang="en-US" sz="1200" i="0" dirty="0">
              <a:solidFill>
                <a:srgbClr val="030712"/>
              </a:solidFill>
              <a:effectLst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B3F8AC-3214-5ED2-7659-6F80014014EA}"/>
              </a:ext>
            </a:extLst>
          </p:cNvPr>
          <p:cNvSpPr/>
          <p:nvPr/>
        </p:nvSpPr>
        <p:spPr>
          <a:xfrm>
            <a:off x="8271223" y="3469356"/>
            <a:ext cx="3621722" cy="1893084"/>
          </a:xfrm>
          <a:prstGeom prst="roundRect">
            <a:avLst>
              <a:gd name="adj" fmla="val 4251"/>
            </a:avLst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CF7843-B2FB-0003-0077-8FEC88B9D5AB}"/>
              </a:ext>
            </a:extLst>
          </p:cNvPr>
          <p:cNvSpPr txBox="1"/>
          <p:nvPr/>
        </p:nvSpPr>
        <p:spPr>
          <a:xfrm>
            <a:off x="8410734" y="3601600"/>
            <a:ext cx="33426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DF3420"/>
                </a:solidFill>
              </a:rPr>
              <a:t>Expected Impact (90 Days)</a:t>
            </a:r>
          </a:p>
          <a:p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CPA reduction: -25%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Conversion rate: +30%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Overall efficiency: +40%</a:t>
            </a:r>
            <a:endParaRPr lang="en-US" sz="1200" i="0" dirty="0">
              <a:solidFill>
                <a:srgbClr val="03071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3073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6C2FF-BFF3-F98F-129B-5D0851C25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AA051A-516C-D412-46A9-5EC97875357C}"/>
              </a:ext>
            </a:extLst>
          </p:cNvPr>
          <p:cNvSpPr/>
          <p:nvPr/>
        </p:nvSpPr>
        <p:spPr>
          <a:xfrm>
            <a:off x="-1" y="-101021"/>
            <a:ext cx="12192000" cy="1297112"/>
          </a:xfrm>
          <a:prstGeom prst="roundRect">
            <a:avLst>
              <a:gd name="adj" fmla="val 12085"/>
            </a:avLst>
          </a:prstGeom>
          <a:solidFill>
            <a:srgbClr val="ED88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9E48B-37DD-4E50-F556-E6AA5355EDC5}"/>
              </a:ext>
            </a:extLst>
          </p:cNvPr>
          <p:cNvSpPr txBox="1"/>
          <p:nvPr/>
        </p:nvSpPr>
        <p:spPr>
          <a:xfrm>
            <a:off x="805098" y="6394270"/>
            <a:ext cx="10360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accent2"/>
                </a:solidFill>
              </a:rPr>
              <a:t>Assumption</a:t>
            </a:r>
            <a:r>
              <a:rPr lang="en-US" sz="1000" i="1" dirty="0">
                <a:solidFill>
                  <a:schemeClr val="accent2"/>
                </a:solidFill>
              </a:rPr>
              <a:t>: It is assumed that revenue is recognized when the customer signs the insurance contract, and the revenue-to-expenditure ratio is calculated at the final step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785D458-76C1-99AF-DA3F-7EBF0E40A325}"/>
              </a:ext>
            </a:extLst>
          </p:cNvPr>
          <p:cNvSpPr/>
          <p:nvPr/>
        </p:nvSpPr>
        <p:spPr>
          <a:xfrm>
            <a:off x="431989" y="1410185"/>
            <a:ext cx="3463736" cy="3207077"/>
          </a:xfrm>
          <a:prstGeom prst="roundRect">
            <a:avLst>
              <a:gd name="adj" fmla="val 4251"/>
            </a:avLst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96C8E9-BCD9-0B27-9FF7-FC67F9D62E83}"/>
              </a:ext>
            </a:extLst>
          </p:cNvPr>
          <p:cNvSpPr txBox="1"/>
          <p:nvPr/>
        </p:nvSpPr>
        <p:spPr>
          <a:xfrm>
            <a:off x="533493" y="1542430"/>
            <a:ext cx="321935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ED8816"/>
                </a:solidFill>
              </a:rPr>
              <a:t>Additional User Attributes to Collect</a:t>
            </a:r>
          </a:p>
          <a:p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Financial Behaviors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Credit score ranges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Existing insurance products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Investment portfolio size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Payment method preferences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Financial advisor relationships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Life Stage Indicators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Marital status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Number of dependents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Homeownership status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Career industry/role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Life events (marriage, new child, home purchase)</a:t>
            </a:r>
            <a:endParaRPr lang="en-US" sz="1200" i="0" dirty="0">
              <a:solidFill>
                <a:srgbClr val="030712"/>
              </a:solidFill>
              <a:effectLst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6D47BB7-BEB2-1587-A80F-8814D5FB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756" y="32119"/>
            <a:ext cx="6361611" cy="84316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/>
              </a:rPr>
              <a:t>User Insight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C497-CCA9-4A5A-031D-5C3EBCD914F2}"/>
              </a:ext>
            </a:extLst>
          </p:cNvPr>
          <p:cNvSpPr txBox="1"/>
          <p:nvPr/>
        </p:nvSpPr>
        <p:spPr>
          <a:xfrm>
            <a:off x="392756" y="739437"/>
            <a:ext cx="60938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FFFFFF"/>
                </a:solidFill>
                <a:effectLst/>
                <a:latin typeface="ui-sans-serif"/>
              </a:rPr>
              <a:t>Expansion Opportunities for Deeper User Insights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811F6D3-7E26-FD0A-5DEC-6766AA8D0287}"/>
              </a:ext>
            </a:extLst>
          </p:cNvPr>
          <p:cNvSpPr/>
          <p:nvPr/>
        </p:nvSpPr>
        <p:spPr>
          <a:xfrm>
            <a:off x="4270852" y="1410186"/>
            <a:ext cx="3621722" cy="3207076"/>
          </a:xfrm>
          <a:prstGeom prst="roundRect">
            <a:avLst>
              <a:gd name="adj" fmla="val 4251"/>
            </a:avLst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9245B25-06FC-2BF5-D0A2-3703ED07DE0C}"/>
              </a:ext>
            </a:extLst>
          </p:cNvPr>
          <p:cNvSpPr/>
          <p:nvPr/>
        </p:nvSpPr>
        <p:spPr>
          <a:xfrm>
            <a:off x="8267701" y="1410186"/>
            <a:ext cx="3621722" cy="3207076"/>
          </a:xfrm>
          <a:prstGeom prst="roundRect">
            <a:avLst>
              <a:gd name="adj" fmla="val 4251"/>
            </a:avLst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6B4985-6269-274C-2CFD-D87DC2567AD8}"/>
              </a:ext>
            </a:extLst>
          </p:cNvPr>
          <p:cNvSpPr txBox="1"/>
          <p:nvPr/>
        </p:nvSpPr>
        <p:spPr>
          <a:xfrm>
            <a:off x="4410363" y="1542430"/>
            <a:ext cx="33426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ED8816"/>
                </a:solidFill>
              </a:rPr>
              <a:t>Behavioral Data Points</a:t>
            </a:r>
          </a:p>
          <a:p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Digital Footprint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Time spent on quote pages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Number of quote modifications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Device preferences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Peak engagement times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Cart abandonment patterns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Content Interaction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Most viewed FAQs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Educational content engagement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Calculator usage patterns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Chat support interactions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Email open/click patterns</a:t>
            </a:r>
            <a:endParaRPr lang="en-US" sz="1200" i="0" dirty="0">
              <a:solidFill>
                <a:srgbClr val="030712"/>
              </a:solidFill>
              <a:effectLst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0A208D-895E-E5B3-8F66-F9F5992DEF99}"/>
              </a:ext>
            </a:extLst>
          </p:cNvPr>
          <p:cNvSpPr txBox="1"/>
          <p:nvPr/>
        </p:nvSpPr>
        <p:spPr>
          <a:xfrm>
            <a:off x="8468883" y="1542430"/>
            <a:ext cx="321935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ED8816"/>
                </a:solidFill>
              </a:rPr>
              <a:t>Analysis Expansion Ideas</a:t>
            </a:r>
          </a:p>
          <a:p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Predictive Modeling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Propensity to convert models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Lifetime value prediction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Churn risk assessment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Premium sensitivity analysis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Cross-sell opportunity scoring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Advanced Segmentation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Behavioral clusters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Value-based segments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Journey-based cohorts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Risk profile groupings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Channel affinity segments</a:t>
            </a:r>
            <a:endParaRPr lang="en-US" sz="1200" i="0" dirty="0">
              <a:solidFill>
                <a:srgbClr val="03071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43067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4A873-3C0C-8A9D-2194-7A13E2AC7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A4B120-CC09-2DB4-FD47-D18CDD47F632}"/>
              </a:ext>
            </a:extLst>
          </p:cNvPr>
          <p:cNvSpPr/>
          <p:nvPr/>
        </p:nvSpPr>
        <p:spPr>
          <a:xfrm>
            <a:off x="-1" y="-101021"/>
            <a:ext cx="12192000" cy="1297112"/>
          </a:xfrm>
          <a:prstGeom prst="roundRect">
            <a:avLst>
              <a:gd name="adj" fmla="val 12085"/>
            </a:avLst>
          </a:prstGeom>
          <a:solidFill>
            <a:srgbClr val="ED88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94002-F851-5C8E-9A60-EF5854EE6907}"/>
              </a:ext>
            </a:extLst>
          </p:cNvPr>
          <p:cNvSpPr txBox="1"/>
          <p:nvPr/>
        </p:nvSpPr>
        <p:spPr>
          <a:xfrm>
            <a:off x="805098" y="6394270"/>
            <a:ext cx="10360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accent2"/>
                </a:solidFill>
              </a:rPr>
              <a:t>Assumption</a:t>
            </a:r>
            <a:r>
              <a:rPr lang="en-US" sz="1000" i="1" dirty="0">
                <a:solidFill>
                  <a:schemeClr val="accent2"/>
                </a:solidFill>
              </a:rPr>
              <a:t>: It is assumed that revenue is recognized when the customer signs the insurance contract, and the revenue-to-expenditure ratio is calculated at the final step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AC10595-D067-6943-F1A6-32081CA85EC8}"/>
              </a:ext>
            </a:extLst>
          </p:cNvPr>
          <p:cNvSpPr/>
          <p:nvPr/>
        </p:nvSpPr>
        <p:spPr>
          <a:xfrm>
            <a:off x="431989" y="1410186"/>
            <a:ext cx="3463736" cy="2018814"/>
          </a:xfrm>
          <a:prstGeom prst="roundRect">
            <a:avLst>
              <a:gd name="adj" fmla="val 4251"/>
            </a:avLst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712FAA-2B85-F624-A179-7EFEC16FA6AE}"/>
              </a:ext>
            </a:extLst>
          </p:cNvPr>
          <p:cNvSpPr txBox="1"/>
          <p:nvPr/>
        </p:nvSpPr>
        <p:spPr>
          <a:xfrm>
            <a:off x="533493" y="1542430"/>
            <a:ext cx="321935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ED8816"/>
                </a:solidFill>
              </a:rPr>
              <a:t>Initial Data Analysis</a:t>
            </a:r>
          </a:p>
          <a:p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Analyzed conversion funnel metrics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Identified major drop-off 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Examined cost &amp; revenue per 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Segmented performance by channels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Mapped key performance indicators</a:t>
            </a:r>
            <a:endParaRPr lang="en-US" sz="1200" i="0" dirty="0">
              <a:solidFill>
                <a:srgbClr val="030712"/>
              </a:solidFill>
              <a:effectLst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5899EF8-9622-A8D4-42A8-BA77E2D10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756" y="32119"/>
            <a:ext cx="6361611" cy="84316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/>
              </a:rPr>
              <a:t>Approach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56617F-0293-F4DE-B63E-21593319F5BE}"/>
              </a:ext>
            </a:extLst>
          </p:cNvPr>
          <p:cNvSpPr txBox="1"/>
          <p:nvPr/>
        </p:nvSpPr>
        <p:spPr>
          <a:xfrm>
            <a:off x="392756" y="739437"/>
            <a:ext cx="60938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>
                <a:solidFill>
                  <a:srgbClr val="FFFFFF"/>
                </a:solidFill>
                <a:effectLst/>
                <a:latin typeface="ui-sans-serif"/>
              </a:rPr>
              <a:t>Problem-Solving Approach Framework</a:t>
            </a:r>
            <a:endParaRPr lang="en-US" sz="1400" b="1" i="0" dirty="0">
              <a:solidFill>
                <a:srgbClr val="FFFFFF"/>
              </a:solidFill>
              <a:effectLst/>
              <a:latin typeface="ui-sans-serif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0B1A71-2530-D769-E324-0497F1A340C0}"/>
              </a:ext>
            </a:extLst>
          </p:cNvPr>
          <p:cNvSpPr/>
          <p:nvPr/>
        </p:nvSpPr>
        <p:spPr>
          <a:xfrm>
            <a:off x="4270852" y="1410186"/>
            <a:ext cx="3621722" cy="2018814"/>
          </a:xfrm>
          <a:prstGeom prst="roundRect">
            <a:avLst>
              <a:gd name="adj" fmla="val 4251"/>
            </a:avLst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C41C22F-F290-3F78-81B7-86032B09CA0D}"/>
              </a:ext>
            </a:extLst>
          </p:cNvPr>
          <p:cNvSpPr/>
          <p:nvPr/>
        </p:nvSpPr>
        <p:spPr>
          <a:xfrm>
            <a:off x="8267701" y="1410186"/>
            <a:ext cx="3621722" cy="2018814"/>
          </a:xfrm>
          <a:prstGeom prst="roundRect">
            <a:avLst>
              <a:gd name="adj" fmla="val 4251"/>
            </a:avLst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D4E95B-A853-8F28-8A90-65243CEA8EE3}"/>
              </a:ext>
            </a:extLst>
          </p:cNvPr>
          <p:cNvSpPr txBox="1"/>
          <p:nvPr/>
        </p:nvSpPr>
        <p:spPr>
          <a:xfrm>
            <a:off x="4410363" y="1542430"/>
            <a:ext cx="33426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ED8816"/>
                </a:solidFill>
              </a:rPr>
              <a:t>Key Issue Identification</a:t>
            </a:r>
          </a:p>
          <a:p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High CPA escalation ($275 → $3.5K)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Significant revenue gap ($1.72M vs $21.97M potential)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Channel efficiency variations (230% vs 59%)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Income-based conversion disparities (13% vs 7%)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Drop-off patterns (28% early-stage loss)</a:t>
            </a:r>
            <a:endParaRPr lang="en-US" sz="1200" i="0" dirty="0">
              <a:solidFill>
                <a:srgbClr val="030712"/>
              </a:solidFill>
              <a:effectLst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2798F3-63EB-C9A0-374D-C37A6193E7FC}"/>
              </a:ext>
            </a:extLst>
          </p:cNvPr>
          <p:cNvSpPr txBox="1"/>
          <p:nvPr/>
        </p:nvSpPr>
        <p:spPr>
          <a:xfrm>
            <a:off x="8468883" y="1542430"/>
            <a:ext cx="32193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ED8816"/>
                </a:solidFill>
              </a:rPr>
              <a:t>Hypothesis Development</a:t>
            </a:r>
          </a:p>
          <a:p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Premium-to-income ratio impacts conversion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Channel intent drives efficiency differences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Health conditions affect completion rates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Income levels correlate with conversion success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Price sensitivity varies by segment</a:t>
            </a:r>
            <a:endParaRPr lang="en-US" sz="1200" i="0" dirty="0">
              <a:solidFill>
                <a:srgbClr val="030712"/>
              </a:solidFill>
              <a:effectLst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7670210-674C-CB78-56EE-799B1D253E04}"/>
              </a:ext>
            </a:extLst>
          </p:cNvPr>
          <p:cNvSpPr/>
          <p:nvPr/>
        </p:nvSpPr>
        <p:spPr>
          <a:xfrm>
            <a:off x="392756" y="3645989"/>
            <a:ext cx="3463736" cy="2018814"/>
          </a:xfrm>
          <a:prstGeom prst="roundRect">
            <a:avLst>
              <a:gd name="adj" fmla="val 4251"/>
            </a:avLst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50E6EF-0142-548F-4F6C-2A7354E4929B}"/>
              </a:ext>
            </a:extLst>
          </p:cNvPr>
          <p:cNvSpPr txBox="1"/>
          <p:nvPr/>
        </p:nvSpPr>
        <p:spPr>
          <a:xfrm>
            <a:off x="494260" y="3778233"/>
            <a:ext cx="321935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ED8816"/>
                </a:solidFill>
              </a:rPr>
              <a:t>Solution Framework</a:t>
            </a:r>
          </a:p>
          <a:p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Data-backed recommendations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Channel-specific strategies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Segment-based targeting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Clear success metrics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Risk mitigation plans</a:t>
            </a:r>
            <a:endParaRPr lang="en-US" sz="1200" i="0" dirty="0">
              <a:solidFill>
                <a:srgbClr val="03071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25036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699E1-EC35-2790-B536-9B61048EE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4446A7-7D12-CE71-CE72-3F7C3FCB138A}"/>
              </a:ext>
            </a:extLst>
          </p:cNvPr>
          <p:cNvSpPr/>
          <p:nvPr/>
        </p:nvSpPr>
        <p:spPr>
          <a:xfrm>
            <a:off x="-1" y="-101021"/>
            <a:ext cx="12192000" cy="1297112"/>
          </a:xfrm>
          <a:prstGeom prst="roundRect">
            <a:avLst>
              <a:gd name="adj" fmla="val 12085"/>
            </a:avLst>
          </a:prstGeom>
          <a:solidFill>
            <a:srgbClr val="ED88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8DA2587-9F3D-E34B-D4E0-05E61AC39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756" y="32119"/>
            <a:ext cx="6361611" cy="84316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About Me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B76BA4-7A03-8E1B-EE8F-B1174FF1F849}"/>
              </a:ext>
            </a:extLst>
          </p:cNvPr>
          <p:cNvSpPr txBox="1"/>
          <p:nvPr/>
        </p:nvSpPr>
        <p:spPr>
          <a:xfrm>
            <a:off x="392756" y="739437"/>
            <a:ext cx="60938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FFFFFF"/>
                </a:solidFill>
                <a:effectLst/>
                <a:latin typeface="ui-sans-serif"/>
              </a:rPr>
              <a:t>Open For Questions and Discussion</a:t>
            </a:r>
          </a:p>
        </p:txBody>
      </p:sp>
      <p:pic>
        <p:nvPicPr>
          <p:cNvPr id="5" name="Picture 4" descr="A person standing in a room with a large screen behind him&#10;&#10;Description automatically generated">
            <a:extLst>
              <a:ext uri="{FF2B5EF4-FFF2-40B4-BE49-F238E27FC236}">
                <a16:creationId xmlns:a16="http://schemas.microsoft.com/office/drawing/2014/main" id="{A66BC3FC-144D-00E9-FD5A-2833F34D2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9" t="26695" r="33427" b="39723"/>
          <a:stretch/>
        </p:blipFill>
        <p:spPr>
          <a:xfrm>
            <a:off x="497839" y="1581498"/>
            <a:ext cx="2092960" cy="1984045"/>
          </a:xfrm>
          <a:prstGeom prst="ellipse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6B0986-F0DE-2C1C-9B93-971ADB12161A}"/>
              </a:ext>
            </a:extLst>
          </p:cNvPr>
          <p:cNvSpPr txBox="1"/>
          <p:nvPr/>
        </p:nvSpPr>
        <p:spPr>
          <a:xfrm>
            <a:off x="2763521" y="2642214"/>
            <a:ext cx="8930640" cy="923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dirty="0"/>
              <a:t>Senior Business Analyst with over 4 years of healthcare consulting experience, specializing in project management, stakeholder engagement, and high-performance analytics. 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CACF3B-440B-BED0-A1C3-60F1CEA4942F}"/>
              </a:ext>
            </a:extLst>
          </p:cNvPr>
          <p:cNvSpPr txBox="1"/>
          <p:nvPr/>
        </p:nvSpPr>
        <p:spPr>
          <a:xfrm>
            <a:off x="2763520" y="1582605"/>
            <a:ext cx="3053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Khushwant Arya</a:t>
            </a:r>
          </a:p>
          <a:p>
            <a:r>
              <a:rPr lang="en-US" dirty="0"/>
              <a:t>Email – </a:t>
            </a:r>
            <a:r>
              <a:rPr lang="en-US" dirty="0">
                <a:hlinkClick r:id="rId4"/>
              </a:rPr>
              <a:t>khusa71@gmail.com</a:t>
            </a:r>
            <a:endParaRPr lang="en-US" dirty="0"/>
          </a:p>
          <a:p>
            <a:r>
              <a:rPr lang="en-US" dirty="0"/>
              <a:t>Phone - +91-8764429258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5AFEA3-5D3D-8BE0-CCB3-A936DFD2E9EF}"/>
              </a:ext>
            </a:extLst>
          </p:cNvPr>
          <p:cNvSpPr txBox="1"/>
          <p:nvPr/>
        </p:nvSpPr>
        <p:spPr>
          <a:xfrm>
            <a:off x="2763520" y="3705734"/>
            <a:ext cx="86694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dirty="0"/>
              <a:t>Areas of Expertise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SQL, Python, Excel, Figma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BI, Tableau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 Services &amp; Database management 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B6C58B-0663-0EEB-47C2-5D3779FD4E7B}"/>
              </a:ext>
            </a:extLst>
          </p:cNvPr>
          <p:cNvSpPr txBox="1"/>
          <p:nvPr/>
        </p:nvSpPr>
        <p:spPr>
          <a:xfrm>
            <a:off x="2763520" y="5689600"/>
            <a:ext cx="1297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Thank You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C628EF-F0D6-E44C-AECB-017679A7F30D}"/>
              </a:ext>
            </a:extLst>
          </p:cNvPr>
          <p:cNvSpPr txBox="1"/>
          <p:nvPr/>
        </p:nvSpPr>
        <p:spPr>
          <a:xfrm>
            <a:off x="2382520" y="5672666"/>
            <a:ext cx="76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BFBFBF"/>
                </a:solidFill>
                <a:effectLst/>
                <a:latin typeface="Google Sans"/>
              </a:rPr>
              <a:t>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1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0DFEF-5ADA-B225-8A2B-97F81CA5E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0330D07-A8D3-475C-9F5E-7F1C1B858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40598"/>
              </p:ext>
            </p:extLst>
          </p:nvPr>
        </p:nvGraphicFramePr>
        <p:xfrm>
          <a:off x="787399" y="3932773"/>
          <a:ext cx="10617199" cy="2016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968">
                  <a:extLst>
                    <a:ext uri="{9D8B030D-6E8A-4147-A177-3AD203B41FA5}">
                      <a16:colId xmlns:a16="http://schemas.microsoft.com/office/drawing/2014/main" val="4180914335"/>
                    </a:ext>
                  </a:extLst>
                </a:gridCol>
                <a:gridCol w="828565">
                  <a:extLst>
                    <a:ext uri="{9D8B030D-6E8A-4147-A177-3AD203B41FA5}">
                      <a16:colId xmlns:a16="http://schemas.microsoft.com/office/drawing/2014/main" val="62855526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908532126"/>
                    </a:ext>
                  </a:extLst>
                </a:gridCol>
                <a:gridCol w="1278467">
                  <a:extLst>
                    <a:ext uri="{9D8B030D-6E8A-4147-A177-3AD203B41FA5}">
                      <a16:colId xmlns:a16="http://schemas.microsoft.com/office/drawing/2014/main" val="365171082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416575103"/>
                    </a:ext>
                  </a:extLst>
                </a:gridCol>
                <a:gridCol w="1701801">
                  <a:extLst>
                    <a:ext uri="{9D8B030D-6E8A-4147-A177-3AD203B41FA5}">
                      <a16:colId xmlns:a16="http://schemas.microsoft.com/office/drawing/2014/main" val="308698939"/>
                    </a:ext>
                  </a:extLst>
                </a:gridCol>
                <a:gridCol w="1711172">
                  <a:extLst>
                    <a:ext uri="{9D8B030D-6E8A-4147-A177-3AD203B41FA5}">
                      <a16:colId xmlns:a16="http://schemas.microsoft.com/office/drawing/2014/main" val="536780446"/>
                    </a:ext>
                  </a:extLst>
                </a:gridCol>
                <a:gridCol w="955826">
                  <a:extLst>
                    <a:ext uri="{9D8B030D-6E8A-4147-A177-3AD203B41FA5}">
                      <a16:colId xmlns:a16="http://schemas.microsoft.com/office/drawing/2014/main" val="3314844229"/>
                    </a:ext>
                  </a:extLst>
                </a:gridCol>
              </a:tblGrid>
              <a:tr h="193916">
                <a:tc>
                  <a:txBody>
                    <a:bodyPr/>
                    <a:lstStyle/>
                    <a:p>
                      <a:r>
                        <a:rPr lang="en-US" sz="1200" dirty="0"/>
                        <a:t>Step Name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Users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Conversion Rate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Drop Off Rate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CPA ($)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Potential Revenue ($M)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Actual Revenue ($M)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Efficiency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323463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r>
                        <a:rPr lang="en-US" sz="1200" dirty="0"/>
                        <a:t>Started Navigator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10,000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100%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0%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$275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$21.97M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$0.00M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800%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10971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r>
                        <a:rPr lang="en-US" sz="1200" dirty="0"/>
                        <a:t>Collect Contact Info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7,220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72%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28%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$380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$15.86M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$0.00M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577%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307962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r>
                        <a:rPr lang="en-US" sz="1200" dirty="0"/>
                        <a:t>Viewed Quotes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5,245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73%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27%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$524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$11.52M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$0.00M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419%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98194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Submit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2,855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54%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46%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$962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$6.27M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$0.00M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228%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836381"/>
                  </a:ext>
                </a:extLst>
              </a:tr>
              <a:tr h="211035">
                <a:tc>
                  <a:txBody>
                    <a:bodyPr/>
                    <a:lstStyle/>
                    <a:p>
                      <a:r>
                        <a:rPr lang="en-US" sz="1200" dirty="0"/>
                        <a:t>Phone Connect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1,525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53%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47%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$1,801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$3.35M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$0.00M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122%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839892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r>
                        <a:rPr lang="en-US" sz="1200"/>
                        <a:t>Sign And Exam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784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51%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49%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$3,504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$1.72M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$1.72M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63%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438500"/>
                  </a:ext>
                </a:extLst>
              </a:tr>
            </a:tbl>
          </a:graphicData>
        </a:graphic>
      </p:graphicFrame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748CF3-09B1-8161-FC67-1472F1E68762}"/>
              </a:ext>
            </a:extLst>
          </p:cNvPr>
          <p:cNvSpPr/>
          <p:nvPr/>
        </p:nvSpPr>
        <p:spPr>
          <a:xfrm>
            <a:off x="392756" y="1351935"/>
            <a:ext cx="4956484" cy="2305652"/>
          </a:xfrm>
          <a:prstGeom prst="roundRect">
            <a:avLst>
              <a:gd name="adj" fmla="val 4251"/>
            </a:avLst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1D2655-C4EA-9D9A-B05A-F621B5CAC035}"/>
              </a:ext>
            </a:extLst>
          </p:cNvPr>
          <p:cNvSpPr/>
          <p:nvPr/>
        </p:nvSpPr>
        <p:spPr>
          <a:xfrm>
            <a:off x="-1" y="-101021"/>
            <a:ext cx="12192000" cy="1297112"/>
          </a:xfrm>
          <a:prstGeom prst="roundRect">
            <a:avLst>
              <a:gd name="adj" fmla="val 12085"/>
            </a:avLst>
          </a:prstGeom>
          <a:solidFill>
            <a:srgbClr val="ED88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46F24-91D7-B300-C15A-8E2C68C4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756" y="32119"/>
            <a:ext cx="6361611" cy="84316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/>
              </a:rPr>
              <a:t>Insurance Funnel Optimization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D6106C-5717-0BF1-3CCD-F13F174BDBEF}"/>
              </a:ext>
            </a:extLst>
          </p:cNvPr>
          <p:cNvSpPr txBox="1"/>
          <p:nvPr/>
        </p:nvSpPr>
        <p:spPr>
          <a:xfrm>
            <a:off x="392756" y="739437"/>
            <a:ext cx="60938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FFFFFF"/>
                </a:solidFill>
                <a:effectLst/>
                <a:latin typeface="ui-sans-serif"/>
              </a:rPr>
              <a:t>General Overview of business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50EDE9-3CCE-F0BB-B390-1F71D3386575}"/>
              </a:ext>
            </a:extLst>
          </p:cNvPr>
          <p:cNvSpPr txBox="1"/>
          <p:nvPr/>
        </p:nvSpPr>
        <p:spPr>
          <a:xfrm>
            <a:off x="703461" y="1427995"/>
            <a:ext cx="428945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solidFill>
                  <a:srgbClr val="ED8816"/>
                </a:solidFill>
                <a:effectLst/>
              </a:rPr>
              <a:t>Key Metrics</a:t>
            </a:r>
            <a:endParaRPr lang="en-US" sz="1600" b="1" dirty="0">
              <a:solidFill>
                <a:srgbClr val="ED8816"/>
              </a:solidFill>
            </a:endParaRPr>
          </a:p>
          <a:p>
            <a:pPr algn="l"/>
            <a:endParaRPr lang="en-US" sz="1600" b="1" i="0" dirty="0">
              <a:solidFill>
                <a:srgbClr val="ED8816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30712"/>
                </a:solidFill>
                <a:effectLst/>
              </a:rPr>
              <a:t>Total Marketing Expenditure: $2.75M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30712"/>
                </a:solidFill>
                <a:effectLst/>
              </a:rPr>
              <a:t>Total Generated Revenue: $1.72M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30712"/>
                </a:solidFill>
                <a:effectLst/>
              </a:rPr>
              <a:t>Marketing Efficiency: 63%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30712"/>
                </a:solidFill>
                <a:effectLst/>
              </a:rPr>
              <a:t>Final Cost Per Acquisition (CPA): $3,504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30712"/>
                </a:solidFill>
                <a:effectLst/>
              </a:rPr>
              <a:t>Overall Conversion Rate: 7.84%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30712"/>
                </a:solidFill>
                <a:effectLst/>
              </a:rPr>
              <a:t>Revenue Earned per Conversion: $2,197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AE5C397-500C-834D-3611-8CE6A39CB727}"/>
              </a:ext>
            </a:extLst>
          </p:cNvPr>
          <p:cNvSpPr/>
          <p:nvPr/>
        </p:nvSpPr>
        <p:spPr>
          <a:xfrm>
            <a:off x="5892800" y="1363580"/>
            <a:ext cx="5906443" cy="2294008"/>
          </a:xfrm>
          <a:prstGeom prst="roundRect">
            <a:avLst>
              <a:gd name="adj" fmla="val 4251"/>
            </a:avLst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5CA32F-6B46-8A0F-4349-436BE3F118C2}"/>
              </a:ext>
            </a:extLst>
          </p:cNvPr>
          <p:cNvSpPr txBox="1"/>
          <p:nvPr/>
        </p:nvSpPr>
        <p:spPr>
          <a:xfrm>
            <a:off x="5994437" y="1424548"/>
            <a:ext cx="570316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solidFill>
                  <a:srgbClr val="ED8816"/>
                </a:solidFill>
                <a:effectLst/>
              </a:rPr>
              <a:t>Insights</a:t>
            </a:r>
            <a:endParaRPr lang="en-US" sz="1600" b="1" dirty="0">
              <a:solidFill>
                <a:srgbClr val="ED8816"/>
              </a:solidFill>
            </a:endParaRPr>
          </a:p>
          <a:p>
            <a:pPr algn="l"/>
            <a:endParaRPr lang="en-US" sz="1600" b="1" i="0" dirty="0">
              <a:solidFill>
                <a:srgbClr val="ED8816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30712"/>
                </a:solidFill>
                <a:effectLst/>
              </a:rPr>
              <a:t>$20M+ Revenue Gap Only $1.72M realized vs $21.97M potential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30712"/>
                </a:solidFill>
                <a:effectLst/>
              </a:rPr>
              <a:t>Early Drop-off Problem 28% lost at first contact stage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30712"/>
                </a:solidFill>
                <a:effectLst/>
              </a:rPr>
              <a:t>8x Cost Increase CPA jumps from $275 to $3.5K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30712"/>
                </a:solidFill>
                <a:effectLst/>
              </a:rPr>
              <a:t>Low Completion Rate Only 8% convert fully (784/10K)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30712"/>
                </a:solidFill>
                <a:effectLst/>
              </a:rPr>
              <a:t>Phone Stage Critical of 47% drop at phone connection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392A8C-7C9E-CE00-829C-A6510EA9F634}"/>
              </a:ext>
            </a:extLst>
          </p:cNvPr>
          <p:cNvSpPr txBox="1"/>
          <p:nvPr/>
        </p:nvSpPr>
        <p:spPr>
          <a:xfrm>
            <a:off x="805098" y="6394270"/>
            <a:ext cx="10360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accent2"/>
                </a:solidFill>
              </a:rPr>
              <a:t>Assumption</a:t>
            </a:r>
            <a:r>
              <a:rPr lang="en-US" sz="1000" i="1" dirty="0">
                <a:solidFill>
                  <a:schemeClr val="accent2"/>
                </a:solidFill>
              </a:rPr>
              <a:t>: It is assumed that revenue is recognized when the customer signs the insurance contract, and the revenue-to-expenditure ratio is calculated at the final step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0F2BA7-622B-CA47-588C-18EBEFFB9433}"/>
              </a:ext>
            </a:extLst>
          </p:cNvPr>
          <p:cNvGrpSpPr/>
          <p:nvPr/>
        </p:nvGrpSpPr>
        <p:grpSpPr>
          <a:xfrm>
            <a:off x="2769364" y="5137087"/>
            <a:ext cx="3595536" cy="828464"/>
            <a:chOff x="3260431" y="5163864"/>
            <a:chExt cx="3595536" cy="82846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492F18C-0028-0340-E620-71CF6C1BB193}"/>
                    </a:ext>
                  </a:extLst>
                </p14:cNvPr>
                <p14:cNvContentPartPr/>
                <p14:nvPr/>
              </p14:nvContentPartPr>
              <p14:xfrm>
                <a:off x="3321755" y="5863795"/>
                <a:ext cx="427726" cy="20556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492F18C-0028-0340-E620-71CF6C1BB19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67795" y="5755606"/>
                  <a:ext cx="535287" cy="236574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235503C-CA4E-4825-9F96-2C2A3A1BDAE6}"/>
                </a:ext>
              </a:extLst>
            </p:cNvPr>
            <p:cNvSpPr/>
            <p:nvPr/>
          </p:nvSpPr>
          <p:spPr>
            <a:xfrm>
              <a:off x="3260431" y="5700186"/>
              <a:ext cx="489050" cy="29214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allout: Double Bent Line 3">
              <a:extLst>
                <a:ext uri="{FF2B5EF4-FFF2-40B4-BE49-F238E27FC236}">
                  <a16:creationId xmlns:a16="http://schemas.microsoft.com/office/drawing/2014/main" id="{15FF8DB4-DE73-BA45-B20D-41553F3FB599}"/>
                </a:ext>
              </a:extLst>
            </p:cNvPr>
            <p:cNvSpPr/>
            <p:nvPr/>
          </p:nvSpPr>
          <p:spPr>
            <a:xfrm>
              <a:off x="4333967" y="5163864"/>
              <a:ext cx="2522000" cy="532281"/>
            </a:xfrm>
            <a:prstGeom prst="borderCallout3">
              <a:avLst>
                <a:gd name="adj1" fmla="val 20480"/>
                <a:gd name="adj2" fmla="val 457"/>
                <a:gd name="adj3" fmla="val 20480"/>
                <a:gd name="adj4" fmla="val -16667"/>
                <a:gd name="adj5" fmla="val 94809"/>
                <a:gd name="adj6" fmla="val -16301"/>
                <a:gd name="adj7" fmla="val 112963"/>
                <a:gd name="adj8" fmla="val -21761"/>
              </a:avLst>
            </a:prstGeom>
            <a:solidFill>
              <a:srgbClr val="F6F9C2"/>
            </a:soli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Total Customer Signed Insurance Contract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AE14A3B-13F9-9C49-8452-CFB49FD22F71}"/>
              </a:ext>
            </a:extLst>
          </p:cNvPr>
          <p:cNvGrpSpPr/>
          <p:nvPr/>
        </p:nvGrpSpPr>
        <p:grpSpPr>
          <a:xfrm>
            <a:off x="9467084" y="4780940"/>
            <a:ext cx="2522000" cy="1176648"/>
            <a:chOff x="8821225" y="4828865"/>
            <a:chExt cx="2522000" cy="117664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515DB4F-39A2-2A6E-BC66-A64018DC6F42}"/>
                    </a:ext>
                  </a:extLst>
                </p14:cNvPr>
                <p14:cNvContentPartPr/>
                <p14:nvPr/>
              </p14:nvContentPartPr>
              <p14:xfrm>
                <a:off x="10350782" y="5849609"/>
                <a:ext cx="489050" cy="24293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515DB4F-39A2-2A6E-BC66-A64018DC6F4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296763" y="5742434"/>
                  <a:ext cx="596727" cy="23828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93FB884-F577-5F38-C927-BA8F6D8CBA89}"/>
                </a:ext>
              </a:extLst>
            </p:cNvPr>
            <p:cNvSpPr/>
            <p:nvPr/>
          </p:nvSpPr>
          <p:spPr>
            <a:xfrm>
              <a:off x="10323570" y="5713371"/>
              <a:ext cx="489050" cy="29214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allout: Double Bent Line 4">
              <a:extLst>
                <a:ext uri="{FF2B5EF4-FFF2-40B4-BE49-F238E27FC236}">
                  <a16:creationId xmlns:a16="http://schemas.microsoft.com/office/drawing/2014/main" id="{27D98EC2-EED4-F06F-6CFA-02DE62FED723}"/>
                </a:ext>
              </a:extLst>
            </p:cNvPr>
            <p:cNvSpPr/>
            <p:nvPr/>
          </p:nvSpPr>
          <p:spPr>
            <a:xfrm>
              <a:off x="8821225" y="4828865"/>
              <a:ext cx="2522000" cy="532281"/>
            </a:xfrm>
            <a:prstGeom prst="borderCallout3">
              <a:avLst>
                <a:gd name="adj1" fmla="val 20480"/>
                <a:gd name="adj2" fmla="val 457"/>
                <a:gd name="adj3" fmla="val 20480"/>
                <a:gd name="adj4" fmla="val -16667"/>
                <a:gd name="adj5" fmla="val 190247"/>
                <a:gd name="adj6" fmla="val -16301"/>
                <a:gd name="adj7" fmla="val 194086"/>
                <a:gd name="adj8" fmla="val 57467"/>
              </a:avLst>
            </a:prstGeom>
            <a:solidFill>
              <a:srgbClr val="F6F9C2"/>
            </a:soli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Efficiency = Revenue/Marketing Cost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1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E6973-BF84-25CE-2D69-D9FF6AD08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7A91B0-7FD5-84D7-F8B2-550CE4B88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339076"/>
              </p:ext>
            </p:extLst>
          </p:nvPr>
        </p:nvGraphicFramePr>
        <p:xfrm>
          <a:off x="787399" y="3932773"/>
          <a:ext cx="10617199" cy="2016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968">
                  <a:extLst>
                    <a:ext uri="{9D8B030D-6E8A-4147-A177-3AD203B41FA5}">
                      <a16:colId xmlns:a16="http://schemas.microsoft.com/office/drawing/2014/main" val="4180914335"/>
                    </a:ext>
                  </a:extLst>
                </a:gridCol>
                <a:gridCol w="828565">
                  <a:extLst>
                    <a:ext uri="{9D8B030D-6E8A-4147-A177-3AD203B41FA5}">
                      <a16:colId xmlns:a16="http://schemas.microsoft.com/office/drawing/2014/main" val="62855526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908532126"/>
                    </a:ext>
                  </a:extLst>
                </a:gridCol>
                <a:gridCol w="1278467">
                  <a:extLst>
                    <a:ext uri="{9D8B030D-6E8A-4147-A177-3AD203B41FA5}">
                      <a16:colId xmlns:a16="http://schemas.microsoft.com/office/drawing/2014/main" val="365171082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416575103"/>
                    </a:ext>
                  </a:extLst>
                </a:gridCol>
                <a:gridCol w="1701801">
                  <a:extLst>
                    <a:ext uri="{9D8B030D-6E8A-4147-A177-3AD203B41FA5}">
                      <a16:colId xmlns:a16="http://schemas.microsoft.com/office/drawing/2014/main" val="308698939"/>
                    </a:ext>
                  </a:extLst>
                </a:gridCol>
                <a:gridCol w="1711172">
                  <a:extLst>
                    <a:ext uri="{9D8B030D-6E8A-4147-A177-3AD203B41FA5}">
                      <a16:colId xmlns:a16="http://schemas.microsoft.com/office/drawing/2014/main" val="536780446"/>
                    </a:ext>
                  </a:extLst>
                </a:gridCol>
                <a:gridCol w="955826">
                  <a:extLst>
                    <a:ext uri="{9D8B030D-6E8A-4147-A177-3AD203B41FA5}">
                      <a16:colId xmlns:a16="http://schemas.microsoft.com/office/drawing/2014/main" val="3314844229"/>
                    </a:ext>
                  </a:extLst>
                </a:gridCol>
              </a:tblGrid>
              <a:tr h="193916">
                <a:tc>
                  <a:txBody>
                    <a:bodyPr/>
                    <a:lstStyle/>
                    <a:p>
                      <a:r>
                        <a:rPr lang="en-US" sz="1200" dirty="0"/>
                        <a:t>Step Name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Users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Conversion Rate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Drop Off Rate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CPA ($)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Potential Revenue ($M)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Actual Revenue ($M)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Efficiency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323463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r>
                        <a:rPr lang="en-US" sz="1200" dirty="0"/>
                        <a:t>Started Navigator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10,000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100%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0%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$275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$21.97M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$0.00M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800%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10971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r>
                        <a:rPr lang="en-US" sz="1200" dirty="0"/>
                        <a:t>Collect Contact Info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7,220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72%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28%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$380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$15.86M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$0.00M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577%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307962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r>
                        <a:rPr lang="en-US" sz="1200" dirty="0"/>
                        <a:t>Viewed Quotes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5,245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73%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27%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$524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$11.52M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$0.00M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419%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98194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Submit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2,855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54%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46%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$962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$6.27M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$0.00M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228%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836381"/>
                  </a:ext>
                </a:extLst>
              </a:tr>
              <a:tr h="211035">
                <a:tc>
                  <a:txBody>
                    <a:bodyPr/>
                    <a:lstStyle/>
                    <a:p>
                      <a:r>
                        <a:rPr lang="en-US" sz="1200" dirty="0"/>
                        <a:t>Phone Connect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1,525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53%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47%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$1,801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$3.35M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$0.00M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122%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839892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r>
                        <a:rPr lang="en-US" sz="1200"/>
                        <a:t>Sign And Exam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784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51%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49%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$3,504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$1.72M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$1.72M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63%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438500"/>
                  </a:ext>
                </a:extLst>
              </a:tr>
            </a:tbl>
          </a:graphicData>
        </a:graphic>
      </p:graphicFrame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5940A86-F63F-A41F-B5D9-4704E37446EC}"/>
              </a:ext>
            </a:extLst>
          </p:cNvPr>
          <p:cNvSpPr/>
          <p:nvPr/>
        </p:nvSpPr>
        <p:spPr>
          <a:xfrm>
            <a:off x="392756" y="1351935"/>
            <a:ext cx="4956484" cy="2305652"/>
          </a:xfrm>
          <a:prstGeom prst="roundRect">
            <a:avLst>
              <a:gd name="adj" fmla="val 4251"/>
            </a:avLst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EDA212-ED6B-9385-16A2-4BBBC79879DB}"/>
              </a:ext>
            </a:extLst>
          </p:cNvPr>
          <p:cNvSpPr/>
          <p:nvPr/>
        </p:nvSpPr>
        <p:spPr>
          <a:xfrm>
            <a:off x="-1" y="-101021"/>
            <a:ext cx="12192000" cy="1297112"/>
          </a:xfrm>
          <a:prstGeom prst="roundRect">
            <a:avLst>
              <a:gd name="adj" fmla="val 12085"/>
            </a:avLst>
          </a:prstGeom>
          <a:solidFill>
            <a:srgbClr val="ED88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CD4DD5-4F8F-0250-F68C-6388D75D6D00}"/>
              </a:ext>
            </a:extLst>
          </p:cNvPr>
          <p:cNvSpPr txBox="1"/>
          <p:nvPr/>
        </p:nvSpPr>
        <p:spPr>
          <a:xfrm>
            <a:off x="703461" y="1427995"/>
            <a:ext cx="428945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solidFill>
                  <a:srgbClr val="ED8816"/>
                </a:solidFill>
                <a:effectLst/>
              </a:rPr>
              <a:t>Key Metrics</a:t>
            </a:r>
            <a:endParaRPr lang="en-US" sz="1600" b="1" dirty="0">
              <a:solidFill>
                <a:srgbClr val="ED8816"/>
              </a:solidFill>
            </a:endParaRPr>
          </a:p>
          <a:p>
            <a:pPr algn="l"/>
            <a:endParaRPr lang="en-US" sz="1600" b="1" i="0" dirty="0">
              <a:solidFill>
                <a:srgbClr val="ED8816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30712"/>
                </a:solidFill>
                <a:effectLst/>
              </a:rPr>
              <a:t>Total Marketing Expenditure: $2.75M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30712"/>
                </a:solidFill>
                <a:effectLst/>
              </a:rPr>
              <a:t>Total Generated Revenue: $1.72M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30712"/>
                </a:solidFill>
                <a:effectLst/>
              </a:rPr>
              <a:t>Marketing Efficiency: 63%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30712"/>
                </a:solidFill>
                <a:effectLst/>
              </a:rPr>
              <a:t>Final Cost Per Acquisition (CPA): $3,504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30712"/>
                </a:solidFill>
                <a:effectLst/>
              </a:rPr>
              <a:t>Overall Conversion Rate: 7.84%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30712"/>
                </a:solidFill>
                <a:effectLst/>
              </a:rPr>
              <a:t>Revenue Earned per Conversion: $2,197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7F3D9D6-3F41-9D2D-0D7F-54CF811789F3}"/>
              </a:ext>
            </a:extLst>
          </p:cNvPr>
          <p:cNvSpPr/>
          <p:nvPr/>
        </p:nvSpPr>
        <p:spPr>
          <a:xfrm>
            <a:off x="5892800" y="1363580"/>
            <a:ext cx="5906443" cy="2294008"/>
          </a:xfrm>
          <a:prstGeom prst="roundRect">
            <a:avLst>
              <a:gd name="adj" fmla="val 4251"/>
            </a:avLst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861ECE-8B7C-0CE4-80FB-10FD24EFF4B0}"/>
              </a:ext>
            </a:extLst>
          </p:cNvPr>
          <p:cNvSpPr txBox="1"/>
          <p:nvPr/>
        </p:nvSpPr>
        <p:spPr>
          <a:xfrm>
            <a:off x="5994437" y="1424548"/>
            <a:ext cx="570316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solidFill>
                  <a:srgbClr val="ED8816"/>
                </a:solidFill>
                <a:effectLst/>
              </a:rPr>
              <a:t>Insights</a:t>
            </a:r>
            <a:endParaRPr lang="en-US" sz="1600" b="1" dirty="0">
              <a:solidFill>
                <a:srgbClr val="ED8816"/>
              </a:solidFill>
            </a:endParaRPr>
          </a:p>
          <a:p>
            <a:pPr algn="l"/>
            <a:endParaRPr lang="en-US" sz="1600" b="1" i="0" dirty="0">
              <a:solidFill>
                <a:srgbClr val="ED8816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highlight>
                  <a:srgbClr val="FFFF00"/>
                </a:highlight>
              </a:rPr>
              <a:t>$20M+ Revenue Gap Only $1.72M realized vs $21.97M potential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30712"/>
                </a:solidFill>
                <a:effectLst/>
              </a:rPr>
              <a:t>Early Drop-off Problem 28% lost at first contact stage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30712"/>
                </a:solidFill>
                <a:effectLst/>
              </a:rPr>
              <a:t>8x Cost Increase CPA jumps from $275 to $3.5K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30712"/>
                </a:solidFill>
                <a:effectLst/>
              </a:rPr>
              <a:t>Low Completion Rate Only 8% convert fully (784/10K)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30712"/>
                </a:solidFill>
                <a:effectLst/>
              </a:rPr>
              <a:t>Phone Stage Critical of 47% drop at phone connection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BEC60F7-914B-3BFD-1F68-046B1181A9FD}"/>
              </a:ext>
            </a:extLst>
          </p:cNvPr>
          <p:cNvGrpSpPr/>
          <p:nvPr/>
        </p:nvGrpSpPr>
        <p:grpSpPr>
          <a:xfrm>
            <a:off x="5349240" y="3825076"/>
            <a:ext cx="3404438" cy="1874084"/>
            <a:chOff x="5763422" y="3825077"/>
            <a:chExt cx="3404438" cy="187408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2DA1A0B-693C-8EC2-AF7A-8216F59B6DC6}"/>
                </a:ext>
              </a:extLst>
            </p:cNvPr>
            <p:cNvSpPr/>
            <p:nvPr/>
          </p:nvSpPr>
          <p:spPr>
            <a:xfrm>
              <a:off x="5763422" y="5407019"/>
              <a:ext cx="489050" cy="29214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FB5594B-A776-300B-8670-852EB4A4351B}"/>
                    </a:ext>
                  </a:extLst>
                </p14:cNvPr>
                <p14:cNvContentPartPr/>
                <p14:nvPr/>
              </p14:nvContentPartPr>
              <p14:xfrm>
                <a:off x="5818767" y="5227287"/>
                <a:ext cx="378360" cy="37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FB5594B-A776-300B-8670-852EB4A4351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64767" y="5119287"/>
                  <a:ext cx="4860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D9442EE-464B-C588-0296-7DF0398BAD87}"/>
                    </a:ext>
                  </a:extLst>
                </p14:cNvPr>
                <p14:cNvContentPartPr/>
                <p14:nvPr/>
              </p14:nvContentPartPr>
              <p14:xfrm>
                <a:off x="5883567" y="5495847"/>
                <a:ext cx="351000" cy="27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D9442EE-464B-C588-0296-7DF0398BAD8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29567" y="5389232"/>
                  <a:ext cx="458640" cy="24059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449116A-F3DD-5871-274F-47993FE29B9E}"/>
                </a:ext>
              </a:extLst>
            </p:cNvPr>
            <p:cNvSpPr/>
            <p:nvPr/>
          </p:nvSpPr>
          <p:spPr>
            <a:xfrm>
              <a:off x="5763422" y="5152819"/>
              <a:ext cx="489050" cy="29214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Callout: Double Bent Line 35">
              <a:extLst>
                <a:ext uri="{FF2B5EF4-FFF2-40B4-BE49-F238E27FC236}">
                  <a16:creationId xmlns:a16="http://schemas.microsoft.com/office/drawing/2014/main" id="{72CE1A2D-8B88-EC10-7DDF-80179A314A8B}"/>
                </a:ext>
              </a:extLst>
            </p:cNvPr>
            <p:cNvSpPr/>
            <p:nvPr/>
          </p:nvSpPr>
          <p:spPr>
            <a:xfrm>
              <a:off x="6645860" y="3825077"/>
              <a:ext cx="2522000" cy="1067537"/>
            </a:xfrm>
            <a:prstGeom prst="borderCallout3">
              <a:avLst>
                <a:gd name="adj1" fmla="val 20480"/>
                <a:gd name="adj2" fmla="val 457"/>
                <a:gd name="adj3" fmla="val 20480"/>
                <a:gd name="adj4" fmla="val -16667"/>
                <a:gd name="adj5" fmla="val 94809"/>
                <a:gd name="adj6" fmla="val -16301"/>
                <a:gd name="adj7" fmla="val 112963"/>
                <a:gd name="adj8" fmla="val -21761"/>
              </a:avLst>
            </a:prstGeom>
            <a:solidFill>
              <a:srgbClr val="F6F9C2"/>
            </a:soli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Bridge $20M revenue gap through optimized pricing tiers, streamlined quote-to-application process, and proactive customer support interventions at key drop-off points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303AD75-5C44-11D6-847D-72548F12C462}"/>
              </a:ext>
            </a:extLst>
          </p:cNvPr>
          <p:cNvSpPr txBox="1"/>
          <p:nvPr/>
        </p:nvSpPr>
        <p:spPr>
          <a:xfrm>
            <a:off x="805098" y="6394270"/>
            <a:ext cx="10360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accent2"/>
                </a:solidFill>
              </a:rPr>
              <a:t>Assumption</a:t>
            </a:r>
            <a:r>
              <a:rPr lang="en-US" sz="1000" i="1" dirty="0">
                <a:solidFill>
                  <a:schemeClr val="accent2"/>
                </a:solidFill>
              </a:rPr>
              <a:t>: It is assumed that revenue is recognized when the customer signs the insurance contract, and the revenue-to-expenditure ratio is calculated at the final step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D711C9C7-017C-CEF5-5761-8C87F740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756" y="32119"/>
            <a:ext cx="6361611" cy="84316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/>
              </a:rPr>
              <a:t>Insurance Funnel Optimization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E6EFCC-50B4-7D2B-B406-746BCEF53413}"/>
              </a:ext>
            </a:extLst>
          </p:cNvPr>
          <p:cNvSpPr txBox="1"/>
          <p:nvPr/>
        </p:nvSpPr>
        <p:spPr>
          <a:xfrm>
            <a:off x="392756" y="739437"/>
            <a:ext cx="60938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FFFFFF"/>
                </a:solidFill>
                <a:effectLst/>
                <a:latin typeface="ui-sans-serif"/>
              </a:rPr>
              <a:t>Revenue Gap Realization </a:t>
            </a:r>
          </a:p>
        </p:txBody>
      </p:sp>
    </p:spTree>
    <p:extLst>
      <p:ext uri="{BB962C8B-B14F-4D97-AF65-F5344CB8AC3E}">
        <p14:creationId xmlns:p14="http://schemas.microsoft.com/office/powerpoint/2010/main" val="310111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81113-3222-D22B-989A-66E5C3D70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A2CCB4-BE90-EF6F-DBEB-3003A3A5B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862047"/>
              </p:ext>
            </p:extLst>
          </p:nvPr>
        </p:nvGraphicFramePr>
        <p:xfrm>
          <a:off x="787399" y="3932773"/>
          <a:ext cx="10617199" cy="2016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968">
                  <a:extLst>
                    <a:ext uri="{9D8B030D-6E8A-4147-A177-3AD203B41FA5}">
                      <a16:colId xmlns:a16="http://schemas.microsoft.com/office/drawing/2014/main" val="4180914335"/>
                    </a:ext>
                  </a:extLst>
                </a:gridCol>
                <a:gridCol w="828565">
                  <a:extLst>
                    <a:ext uri="{9D8B030D-6E8A-4147-A177-3AD203B41FA5}">
                      <a16:colId xmlns:a16="http://schemas.microsoft.com/office/drawing/2014/main" val="62855526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908532126"/>
                    </a:ext>
                  </a:extLst>
                </a:gridCol>
                <a:gridCol w="1278467">
                  <a:extLst>
                    <a:ext uri="{9D8B030D-6E8A-4147-A177-3AD203B41FA5}">
                      <a16:colId xmlns:a16="http://schemas.microsoft.com/office/drawing/2014/main" val="365171082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416575103"/>
                    </a:ext>
                  </a:extLst>
                </a:gridCol>
                <a:gridCol w="1701801">
                  <a:extLst>
                    <a:ext uri="{9D8B030D-6E8A-4147-A177-3AD203B41FA5}">
                      <a16:colId xmlns:a16="http://schemas.microsoft.com/office/drawing/2014/main" val="308698939"/>
                    </a:ext>
                  </a:extLst>
                </a:gridCol>
                <a:gridCol w="1711172">
                  <a:extLst>
                    <a:ext uri="{9D8B030D-6E8A-4147-A177-3AD203B41FA5}">
                      <a16:colId xmlns:a16="http://schemas.microsoft.com/office/drawing/2014/main" val="536780446"/>
                    </a:ext>
                  </a:extLst>
                </a:gridCol>
                <a:gridCol w="955826">
                  <a:extLst>
                    <a:ext uri="{9D8B030D-6E8A-4147-A177-3AD203B41FA5}">
                      <a16:colId xmlns:a16="http://schemas.microsoft.com/office/drawing/2014/main" val="3314844229"/>
                    </a:ext>
                  </a:extLst>
                </a:gridCol>
              </a:tblGrid>
              <a:tr h="193916">
                <a:tc>
                  <a:txBody>
                    <a:bodyPr/>
                    <a:lstStyle/>
                    <a:p>
                      <a:r>
                        <a:rPr lang="en-US" sz="1200" dirty="0"/>
                        <a:t>Step Name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Users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Conversion Rate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Drop Off Rate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CPA ($)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Potential Revenue ($M)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Actual Revenue ($M)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Efficiency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323463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r>
                        <a:rPr lang="en-US" sz="1200" dirty="0"/>
                        <a:t>Started Navigator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10,000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100%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0%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$275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$21.97M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$0.00M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800%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10971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r>
                        <a:rPr lang="en-US" sz="1200" dirty="0"/>
                        <a:t>Collect Contact Info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7,220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72%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28%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$380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$15.86M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$0.00M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577%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307962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r>
                        <a:rPr lang="en-US" sz="1200" dirty="0"/>
                        <a:t>Viewed Quotes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5,245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73%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27%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$524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$11.52M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$0.00M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419%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98194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Submit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2,855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54%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46%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$962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$6.27M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$0.00M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228%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836381"/>
                  </a:ext>
                </a:extLst>
              </a:tr>
              <a:tr h="211035">
                <a:tc>
                  <a:txBody>
                    <a:bodyPr/>
                    <a:lstStyle/>
                    <a:p>
                      <a:r>
                        <a:rPr lang="en-US" sz="1200" dirty="0"/>
                        <a:t>Phone Connect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1,525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53%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47%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$1,801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$3.35M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$0.00M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122%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839892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r>
                        <a:rPr lang="en-US" sz="1200"/>
                        <a:t>Sign And Exam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784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51%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49%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$3,504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$1.72M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$1.72M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63%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438500"/>
                  </a:ext>
                </a:extLst>
              </a:tr>
            </a:tbl>
          </a:graphicData>
        </a:graphic>
      </p:graphicFrame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55AABF8-3252-BE43-76C9-0FC144825612}"/>
              </a:ext>
            </a:extLst>
          </p:cNvPr>
          <p:cNvSpPr/>
          <p:nvPr/>
        </p:nvSpPr>
        <p:spPr>
          <a:xfrm>
            <a:off x="392756" y="1351935"/>
            <a:ext cx="4956484" cy="2305652"/>
          </a:xfrm>
          <a:prstGeom prst="roundRect">
            <a:avLst>
              <a:gd name="adj" fmla="val 4251"/>
            </a:avLst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284633-01A3-2007-C82F-CF061980DD19}"/>
              </a:ext>
            </a:extLst>
          </p:cNvPr>
          <p:cNvSpPr/>
          <p:nvPr/>
        </p:nvSpPr>
        <p:spPr>
          <a:xfrm>
            <a:off x="-1" y="-101021"/>
            <a:ext cx="12192000" cy="1297112"/>
          </a:xfrm>
          <a:prstGeom prst="roundRect">
            <a:avLst>
              <a:gd name="adj" fmla="val 12085"/>
            </a:avLst>
          </a:prstGeom>
          <a:solidFill>
            <a:srgbClr val="ED88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6B04C2-BDF4-A4AD-9F28-576D1F691C43}"/>
              </a:ext>
            </a:extLst>
          </p:cNvPr>
          <p:cNvSpPr txBox="1"/>
          <p:nvPr/>
        </p:nvSpPr>
        <p:spPr>
          <a:xfrm>
            <a:off x="703461" y="1427995"/>
            <a:ext cx="428945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solidFill>
                  <a:srgbClr val="ED8816"/>
                </a:solidFill>
                <a:effectLst/>
              </a:rPr>
              <a:t>Key Metrics</a:t>
            </a:r>
            <a:endParaRPr lang="en-US" sz="1600" b="1" dirty="0">
              <a:solidFill>
                <a:srgbClr val="ED8816"/>
              </a:solidFill>
            </a:endParaRPr>
          </a:p>
          <a:p>
            <a:pPr algn="l"/>
            <a:endParaRPr lang="en-US" sz="1600" b="1" i="0" dirty="0">
              <a:solidFill>
                <a:srgbClr val="ED8816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30712"/>
                </a:solidFill>
                <a:effectLst/>
              </a:rPr>
              <a:t>Total Marketing Expenditure: $2.75M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30712"/>
                </a:solidFill>
                <a:effectLst/>
              </a:rPr>
              <a:t>Total Generated Revenue: $1.72M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30712"/>
                </a:solidFill>
                <a:effectLst/>
              </a:rPr>
              <a:t>Marketing Efficiency: 63%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30712"/>
                </a:solidFill>
                <a:effectLst/>
              </a:rPr>
              <a:t>Final Cost Per Acquisition (CPA): $3,504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30712"/>
                </a:solidFill>
                <a:effectLst/>
              </a:rPr>
              <a:t>Overall Conversion Rate: 7.84%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30712"/>
                </a:solidFill>
                <a:effectLst/>
              </a:rPr>
              <a:t>Revenue Earned per Conversion: $2,197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2803B18-AF6D-E8AD-FCF7-AE209DFB8D08}"/>
              </a:ext>
            </a:extLst>
          </p:cNvPr>
          <p:cNvSpPr/>
          <p:nvPr/>
        </p:nvSpPr>
        <p:spPr>
          <a:xfrm>
            <a:off x="5892800" y="1363580"/>
            <a:ext cx="5906443" cy="2294008"/>
          </a:xfrm>
          <a:prstGeom prst="roundRect">
            <a:avLst>
              <a:gd name="adj" fmla="val 4251"/>
            </a:avLst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1899B4-7C1C-4F80-3236-3615937A8C9F}"/>
              </a:ext>
            </a:extLst>
          </p:cNvPr>
          <p:cNvSpPr txBox="1"/>
          <p:nvPr/>
        </p:nvSpPr>
        <p:spPr>
          <a:xfrm>
            <a:off x="5994437" y="1424548"/>
            <a:ext cx="570316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solidFill>
                  <a:srgbClr val="ED8816"/>
                </a:solidFill>
                <a:effectLst/>
              </a:rPr>
              <a:t>Insights</a:t>
            </a:r>
            <a:endParaRPr lang="en-US" sz="1600" b="1" dirty="0">
              <a:solidFill>
                <a:srgbClr val="ED8816"/>
              </a:solidFill>
            </a:endParaRPr>
          </a:p>
          <a:p>
            <a:pPr algn="l"/>
            <a:endParaRPr lang="en-US" sz="1600" b="1" i="0" dirty="0">
              <a:solidFill>
                <a:srgbClr val="ED8816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30712"/>
                </a:solidFill>
                <a:effectLst/>
              </a:rPr>
              <a:t>$20M+ Revenue Gap Only $1.72M realized vs $21.97M potential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30712"/>
                </a:solidFill>
                <a:effectLst/>
              </a:rPr>
              <a:t>Early Drop-off Problem 28% lost at first contact stage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highlight>
                  <a:srgbClr val="FFFF00"/>
                </a:highlight>
              </a:rPr>
              <a:t>8x Cost Increase CPA jumps from $275 to $3.5K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30712"/>
                </a:solidFill>
                <a:effectLst/>
              </a:rPr>
              <a:t>Low Completion Rate Only 8% convert fully (784/10K)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30712"/>
                </a:solidFill>
                <a:effectLst/>
              </a:rPr>
              <a:t>Phone Stage Critical of 47% drop at phone connection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BA857-2B87-D589-EFBC-4B2B751F249E}"/>
              </a:ext>
            </a:extLst>
          </p:cNvPr>
          <p:cNvSpPr txBox="1"/>
          <p:nvPr/>
        </p:nvSpPr>
        <p:spPr>
          <a:xfrm>
            <a:off x="805098" y="6394270"/>
            <a:ext cx="10360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accent2"/>
                </a:solidFill>
              </a:rPr>
              <a:t>Assumption</a:t>
            </a:r>
            <a:r>
              <a:rPr lang="en-US" sz="1000" i="1" dirty="0">
                <a:solidFill>
                  <a:schemeClr val="accent2"/>
                </a:solidFill>
              </a:rPr>
              <a:t>: It is assumed that revenue is recognized when the customer signs the insurance contract, and the revenue-to-expenditure ratio is calculated at the final step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C648AB9-696C-4FBE-030B-1D920BE4F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756" y="32119"/>
            <a:ext cx="6361611" cy="84316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/>
              </a:rPr>
              <a:t>Insurance Funnel Optimization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D9E00B-3751-3D30-5E00-1EA4C197FE03}"/>
              </a:ext>
            </a:extLst>
          </p:cNvPr>
          <p:cNvSpPr txBox="1"/>
          <p:nvPr/>
        </p:nvSpPr>
        <p:spPr>
          <a:xfrm>
            <a:off x="392756" y="739437"/>
            <a:ext cx="60938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rgbClr val="FFFFFF"/>
                </a:solidFill>
                <a:latin typeface="ui-sans-serif"/>
              </a:rPr>
              <a:t>Optimizing Marketing Cost &amp; CPA </a:t>
            </a:r>
            <a:endParaRPr lang="en-US" sz="1400" b="1" i="0" dirty="0">
              <a:solidFill>
                <a:srgbClr val="FFFFFF"/>
              </a:solidFill>
              <a:effectLst/>
              <a:latin typeface="ui-sans-serif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6D6D45-39C9-26D7-B7DC-B41B97349CB0}"/>
              </a:ext>
            </a:extLst>
          </p:cNvPr>
          <p:cNvGrpSpPr/>
          <p:nvPr/>
        </p:nvGrpSpPr>
        <p:grpSpPr>
          <a:xfrm>
            <a:off x="6415316" y="4500038"/>
            <a:ext cx="3848978" cy="1449587"/>
            <a:chOff x="6660849" y="4555928"/>
            <a:chExt cx="3848978" cy="144958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25A001C-78D6-F5D7-DCAE-DBA14149F8E1}"/>
                </a:ext>
              </a:extLst>
            </p:cNvPr>
            <p:cNvSpPr/>
            <p:nvPr/>
          </p:nvSpPr>
          <p:spPr>
            <a:xfrm>
              <a:off x="6660849" y="5703540"/>
              <a:ext cx="641170" cy="301975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allout: Double Bent Line 2">
              <a:extLst>
                <a:ext uri="{FF2B5EF4-FFF2-40B4-BE49-F238E27FC236}">
                  <a16:creationId xmlns:a16="http://schemas.microsoft.com/office/drawing/2014/main" id="{81B0144C-5C96-2EB1-EDD4-522F503325FB}"/>
                </a:ext>
              </a:extLst>
            </p:cNvPr>
            <p:cNvSpPr/>
            <p:nvPr/>
          </p:nvSpPr>
          <p:spPr>
            <a:xfrm>
              <a:off x="7987827" y="4555928"/>
              <a:ext cx="2522000" cy="1067537"/>
            </a:xfrm>
            <a:prstGeom prst="borderCallout3">
              <a:avLst>
                <a:gd name="adj1" fmla="val 20480"/>
                <a:gd name="adj2" fmla="val 457"/>
                <a:gd name="adj3" fmla="val 20480"/>
                <a:gd name="adj4" fmla="val -16667"/>
                <a:gd name="adj5" fmla="val 94809"/>
                <a:gd name="adj6" fmla="val -16301"/>
                <a:gd name="adj7" fmla="val 114747"/>
                <a:gd name="adj8" fmla="val -25706"/>
              </a:avLst>
            </a:prstGeom>
            <a:solidFill>
              <a:srgbClr val="F6F9C2"/>
            </a:soli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Target high-intent prospects through predictive lead scoring to reduce the CPA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722B201-E7F1-5662-871E-8BE142006C0A}"/>
                    </a:ext>
                  </a:extLst>
                </p14:cNvPr>
                <p14:cNvContentPartPr/>
                <p14:nvPr/>
              </p14:nvContentPartPr>
              <p14:xfrm>
                <a:off x="6756280" y="5850240"/>
                <a:ext cx="507600" cy="9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722B201-E7F1-5662-871E-8BE142006C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02242" y="5742240"/>
                  <a:ext cx="615316" cy="22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2772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D198E-73EE-A0B8-D99F-3F7FE1DF8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89B8038-7AA1-8DB0-1FC9-286EAD9F81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9811016"/>
              </p:ext>
            </p:extLst>
          </p:nvPr>
        </p:nvGraphicFramePr>
        <p:xfrm>
          <a:off x="306476" y="1269650"/>
          <a:ext cx="4533379" cy="5124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3DFA36-D1ED-D29B-5BA9-67FE4C453FC9}"/>
              </a:ext>
            </a:extLst>
          </p:cNvPr>
          <p:cNvSpPr/>
          <p:nvPr/>
        </p:nvSpPr>
        <p:spPr>
          <a:xfrm>
            <a:off x="-1" y="-101021"/>
            <a:ext cx="12192000" cy="1297112"/>
          </a:xfrm>
          <a:prstGeom prst="roundRect">
            <a:avLst>
              <a:gd name="adj" fmla="val 12085"/>
            </a:avLst>
          </a:prstGeom>
          <a:solidFill>
            <a:srgbClr val="ED88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62086-D45A-687F-A96F-0B0043A17CDF}"/>
              </a:ext>
            </a:extLst>
          </p:cNvPr>
          <p:cNvSpPr txBox="1"/>
          <p:nvPr/>
        </p:nvSpPr>
        <p:spPr>
          <a:xfrm>
            <a:off x="805098" y="6394270"/>
            <a:ext cx="10360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accent2"/>
                </a:solidFill>
              </a:rPr>
              <a:t>Assumption</a:t>
            </a:r>
            <a:r>
              <a:rPr lang="en-US" sz="1000" i="1" dirty="0">
                <a:solidFill>
                  <a:schemeClr val="accent2"/>
                </a:solidFill>
              </a:rPr>
              <a:t>: It is assumed that revenue is recognized when the customer signs the insurance contract, and the revenue-to-expenditure ratio is calculated at the final step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DEC710C-9857-C2BF-461C-E847A607F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386390"/>
              </p:ext>
            </p:extLst>
          </p:nvPr>
        </p:nvGraphicFramePr>
        <p:xfrm>
          <a:off x="5075770" y="3244080"/>
          <a:ext cx="6563883" cy="2064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401">
                  <a:extLst>
                    <a:ext uri="{9D8B030D-6E8A-4147-A177-3AD203B41FA5}">
                      <a16:colId xmlns:a16="http://schemas.microsoft.com/office/drawing/2014/main" val="4180914335"/>
                    </a:ext>
                  </a:extLst>
                </a:gridCol>
                <a:gridCol w="2512291">
                  <a:extLst>
                    <a:ext uri="{9D8B030D-6E8A-4147-A177-3AD203B41FA5}">
                      <a16:colId xmlns:a16="http://schemas.microsoft.com/office/drawing/2014/main" val="3908532126"/>
                    </a:ext>
                  </a:extLst>
                </a:gridCol>
                <a:gridCol w="2353191">
                  <a:extLst>
                    <a:ext uri="{9D8B030D-6E8A-4147-A177-3AD203B41FA5}">
                      <a16:colId xmlns:a16="http://schemas.microsoft.com/office/drawing/2014/main" val="3651710820"/>
                    </a:ext>
                  </a:extLst>
                </a:gridCol>
              </a:tblGrid>
              <a:tr h="451102">
                <a:tc>
                  <a:txBody>
                    <a:bodyPr/>
                    <a:lstStyle/>
                    <a:p>
                      <a:r>
                        <a:rPr lang="en-US" sz="1200" dirty="0"/>
                        <a:t>Feature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Targeting Converted (Significance)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Targeting Efficiency (Significance)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323463"/>
                  </a:ext>
                </a:extLst>
              </a:tr>
              <a:tr h="300558">
                <a:tc>
                  <a:txBody>
                    <a:bodyPr/>
                    <a:lstStyle/>
                    <a:p>
                      <a:r>
                        <a:rPr lang="en-US" sz="1200" dirty="0"/>
                        <a:t>Age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Significance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Significance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10971"/>
                  </a:ext>
                </a:extLst>
              </a:tr>
              <a:tr h="326738">
                <a:tc>
                  <a:txBody>
                    <a:bodyPr/>
                    <a:lstStyle/>
                    <a:p>
                      <a:r>
                        <a:rPr lang="en-US" sz="1200" dirty="0"/>
                        <a:t>Income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Significance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Significance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307962"/>
                  </a:ext>
                </a:extLst>
              </a:tr>
              <a:tr h="306736">
                <a:tc>
                  <a:txBody>
                    <a:bodyPr/>
                    <a:lstStyle/>
                    <a:p>
                      <a:r>
                        <a:rPr lang="en-US" sz="1200" dirty="0"/>
                        <a:t>Premium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Significance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Significance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98194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r>
                        <a:rPr lang="en-US" sz="1200" dirty="0"/>
                        <a:t>Marketing Channels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Significance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Significance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836381"/>
                  </a:ext>
                </a:extLst>
              </a:tr>
              <a:tr h="398693">
                <a:tc>
                  <a:txBody>
                    <a:bodyPr/>
                    <a:lstStyle/>
                    <a:p>
                      <a:r>
                        <a:rPr lang="en-US" sz="1200" dirty="0"/>
                        <a:t>Num Conditions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Significance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Significance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839892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E925D343-9EF7-93E7-BCE7-A8DAF74A1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756" y="32119"/>
            <a:ext cx="6361611" cy="84316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/>
              </a:rPr>
              <a:t>Features and Segment Analysis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AA8B9D-6035-5AD6-3DB5-5EE132DAA41C}"/>
              </a:ext>
            </a:extLst>
          </p:cNvPr>
          <p:cNvSpPr txBox="1"/>
          <p:nvPr/>
        </p:nvSpPr>
        <p:spPr>
          <a:xfrm>
            <a:off x="392756" y="739437"/>
            <a:ext cx="60938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FFFFFF"/>
                </a:solidFill>
                <a:effectLst/>
                <a:latin typeface="ui-sans-serif"/>
              </a:rPr>
              <a:t>Key Drivers for Customer Conversion </a:t>
            </a:r>
          </a:p>
        </p:txBody>
      </p:sp>
      <p:sp>
        <p:nvSpPr>
          <p:cNvPr id="21" name="Callout: Double Bent Line 20">
            <a:extLst>
              <a:ext uri="{FF2B5EF4-FFF2-40B4-BE49-F238E27FC236}">
                <a16:creationId xmlns:a16="http://schemas.microsoft.com/office/drawing/2014/main" id="{B59A011D-8553-19D6-E94C-2EFF3F445827}"/>
              </a:ext>
            </a:extLst>
          </p:cNvPr>
          <p:cNvSpPr/>
          <p:nvPr/>
        </p:nvSpPr>
        <p:spPr>
          <a:xfrm>
            <a:off x="5075770" y="1957840"/>
            <a:ext cx="4297464" cy="1067537"/>
          </a:xfrm>
          <a:prstGeom prst="borderCallout3">
            <a:avLst>
              <a:gd name="adj1" fmla="val 20480"/>
              <a:gd name="adj2" fmla="val 457"/>
              <a:gd name="adj3" fmla="val 20480"/>
              <a:gd name="adj4" fmla="val -9574"/>
              <a:gd name="adj5" fmla="val -3950"/>
              <a:gd name="adj6" fmla="val -57446"/>
              <a:gd name="adj7" fmla="val 2225"/>
              <a:gd name="adj8" fmla="val -86163"/>
            </a:avLst>
          </a:prstGeom>
          <a:solidFill>
            <a:srgbClr val="F6F9C2"/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 identified key conversion drivers with 37% importance weight on income and 35% on premium variables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0F0015-2E6F-342F-45BE-48D4467F2732}"/>
              </a:ext>
            </a:extLst>
          </p:cNvPr>
          <p:cNvGrpSpPr/>
          <p:nvPr/>
        </p:nvGrpSpPr>
        <p:grpSpPr>
          <a:xfrm>
            <a:off x="621602" y="1885532"/>
            <a:ext cx="364786" cy="457200"/>
            <a:chOff x="7864815" y="1778000"/>
            <a:chExt cx="364786" cy="45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B8D03CC-345C-2CA6-CD02-F613356F35ED}"/>
                    </a:ext>
                  </a:extLst>
                </p14:cNvPr>
                <p14:cNvContentPartPr/>
                <p14:nvPr/>
              </p14:nvContentPartPr>
              <p14:xfrm>
                <a:off x="7864815" y="1945788"/>
                <a:ext cx="281160" cy="171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B8D03CC-345C-2CA6-CD02-F613356F35E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10815" y="1837788"/>
                  <a:ext cx="388800" cy="38736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244D905-E424-0B61-A6D5-5832D44A54FC}"/>
                </a:ext>
              </a:extLst>
            </p:cNvPr>
            <p:cNvSpPr/>
            <p:nvPr/>
          </p:nvSpPr>
          <p:spPr>
            <a:xfrm>
              <a:off x="7872641" y="1778000"/>
              <a:ext cx="356960" cy="4572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8B884AE-BCA5-3E5B-2851-70F0484A8DD8}"/>
              </a:ext>
            </a:extLst>
          </p:cNvPr>
          <p:cNvGrpSpPr/>
          <p:nvPr/>
        </p:nvGrpSpPr>
        <p:grpSpPr>
          <a:xfrm>
            <a:off x="1062268" y="2034409"/>
            <a:ext cx="356960" cy="457200"/>
            <a:chOff x="8915640" y="1837684"/>
            <a:chExt cx="356960" cy="45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0A9A294-B515-6D83-6F36-2481ECC45B93}"/>
                    </a:ext>
                  </a:extLst>
                </p14:cNvPr>
                <p14:cNvContentPartPr/>
                <p14:nvPr/>
              </p14:nvContentPartPr>
              <p14:xfrm>
                <a:off x="8991520" y="2006160"/>
                <a:ext cx="205200" cy="161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0A9A294-B515-6D83-6F36-2481ECC45B9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937425" y="1898160"/>
                  <a:ext cx="313029" cy="3769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9A65D9C-F2F1-D497-0BF9-E5C56DA0346A}"/>
                </a:ext>
              </a:extLst>
            </p:cNvPr>
            <p:cNvSpPr/>
            <p:nvPr/>
          </p:nvSpPr>
          <p:spPr>
            <a:xfrm>
              <a:off x="8915640" y="1837684"/>
              <a:ext cx="356960" cy="4572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696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2E463-E586-5C25-AD8B-26370EA6E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FE21DA6-8042-70FC-4E87-C4F4FD0E8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143917"/>
              </p:ext>
            </p:extLst>
          </p:nvPr>
        </p:nvGraphicFramePr>
        <p:xfrm>
          <a:off x="805098" y="3963055"/>
          <a:ext cx="10617198" cy="2282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673">
                  <a:extLst>
                    <a:ext uri="{9D8B030D-6E8A-4147-A177-3AD203B41FA5}">
                      <a16:colId xmlns:a16="http://schemas.microsoft.com/office/drawing/2014/main" val="4180914335"/>
                    </a:ext>
                  </a:extLst>
                </a:gridCol>
                <a:gridCol w="1787029">
                  <a:extLst>
                    <a:ext uri="{9D8B030D-6E8A-4147-A177-3AD203B41FA5}">
                      <a16:colId xmlns:a16="http://schemas.microsoft.com/office/drawing/2014/main" val="3908532126"/>
                    </a:ext>
                  </a:extLst>
                </a:gridCol>
                <a:gridCol w="1693854">
                  <a:extLst>
                    <a:ext uri="{9D8B030D-6E8A-4147-A177-3AD203B41FA5}">
                      <a16:colId xmlns:a16="http://schemas.microsoft.com/office/drawing/2014/main" val="3651710820"/>
                    </a:ext>
                  </a:extLst>
                </a:gridCol>
                <a:gridCol w="1637733">
                  <a:extLst>
                    <a:ext uri="{9D8B030D-6E8A-4147-A177-3AD203B41FA5}">
                      <a16:colId xmlns:a16="http://schemas.microsoft.com/office/drawing/2014/main" val="2416575103"/>
                    </a:ext>
                  </a:extLst>
                </a:gridCol>
                <a:gridCol w="1438755">
                  <a:extLst>
                    <a:ext uri="{9D8B030D-6E8A-4147-A177-3AD203B41FA5}">
                      <a16:colId xmlns:a16="http://schemas.microsoft.com/office/drawing/2014/main" val="308698939"/>
                    </a:ext>
                  </a:extLst>
                </a:gridCol>
                <a:gridCol w="1086719">
                  <a:extLst>
                    <a:ext uri="{9D8B030D-6E8A-4147-A177-3AD203B41FA5}">
                      <a16:colId xmlns:a16="http://schemas.microsoft.com/office/drawing/2014/main" val="536780446"/>
                    </a:ext>
                  </a:extLst>
                </a:gridCol>
                <a:gridCol w="1122435">
                  <a:extLst>
                    <a:ext uri="{9D8B030D-6E8A-4147-A177-3AD203B41FA5}">
                      <a16:colId xmlns:a16="http://schemas.microsoft.com/office/drawing/2014/main" val="3314844229"/>
                    </a:ext>
                  </a:extLst>
                </a:gridCol>
              </a:tblGrid>
              <a:tr h="283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Segment Type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Segment Value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Conversion Rate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Efficiency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Revenue/User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Cost/User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Users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323463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Marketing Channels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Paid Search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nb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230%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218.77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95.00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3,002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10971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Marketing Channels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Instagram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176%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149.70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85.00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1,520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307962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Income Group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171050-297935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13%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116%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322.99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279.08 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2,500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98194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Num Conditions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108%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274.53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253.62 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1,039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836381"/>
                  </a:ext>
                </a:extLst>
              </a:tr>
              <a:tr h="211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Num Conditions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81%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224.23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277.83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2,802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839892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Age Group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35-41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70%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190.48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274.04 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2,626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438500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Premium Group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315-1451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11%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69%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184.80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269.75 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2,500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284420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Age Group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29-34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8%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61%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171.47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279.97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2,467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666512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Premium Group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1966-3267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6%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61%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169.49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277.21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2,500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252358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Income Group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138684-171049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7%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59%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158.42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267.49 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2,500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538613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693AED-CA69-7E1C-9C89-F74750AF9DF9}"/>
              </a:ext>
            </a:extLst>
          </p:cNvPr>
          <p:cNvSpPr/>
          <p:nvPr/>
        </p:nvSpPr>
        <p:spPr>
          <a:xfrm>
            <a:off x="-1" y="-101021"/>
            <a:ext cx="12192000" cy="1297112"/>
          </a:xfrm>
          <a:prstGeom prst="roundRect">
            <a:avLst>
              <a:gd name="adj" fmla="val 12085"/>
            </a:avLst>
          </a:prstGeom>
          <a:solidFill>
            <a:srgbClr val="ED88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B91950-A1E8-EADF-9536-C2236F2E3DF0}"/>
              </a:ext>
            </a:extLst>
          </p:cNvPr>
          <p:cNvSpPr txBox="1"/>
          <p:nvPr/>
        </p:nvSpPr>
        <p:spPr>
          <a:xfrm>
            <a:off x="805098" y="6394270"/>
            <a:ext cx="10360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accent2"/>
                </a:solidFill>
              </a:rPr>
              <a:t>Assumption</a:t>
            </a:r>
            <a:r>
              <a:rPr lang="en-US" sz="1000" i="1" dirty="0">
                <a:solidFill>
                  <a:schemeClr val="accent2"/>
                </a:solidFill>
              </a:rPr>
              <a:t>: It is assumed that revenue is recognized when the customer signs the insurance contract, and the revenue-to-expenditure ratio is calculated at the final step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0FFF438-870D-F276-2079-1FEA05D09A0E}"/>
              </a:ext>
            </a:extLst>
          </p:cNvPr>
          <p:cNvSpPr/>
          <p:nvPr/>
        </p:nvSpPr>
        <p:spPr>
          <a:xfrm>
            <a:off x="431988" y="1410186"/>
            <a:ext cx="6849345" cy="2294008"/>
          </a:xfrm>
          <a:prstGeom prst="roundRect">
            <a:avLst>
              <a:gd name="adj" fmla="val 4251"/>
            </a:avLst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ADFB89-9E87-01BA-7014-40D2D4B53E2F}"/>
              </a:ext>
            </a:extLst>
          </p:cNvPr>
          <p:cNvSpPr txBox="1"/>
          <p:nvPr/>
        </p:nvSpPr>
        <p:spPr>
          <a:xfrm>
            <a:off x="533493" y="1544998"/>
            <a:ext cx="674784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solidFill>
                  <a:srgbClr val="ED8816"/>
                </a:solidFill>
                <a:effectLst/>
              </a:rPr>
              <a:t>Insights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50" i="0" dirty="0">
                <a:solidFill>
                  <a:srgbClr val="030712"/>
                </a:solidFill>
                <a:effectLst/>
              </a:rPr>
              <a:t>Paid Search dominates: 10% conversion, 230% efficiency, $218/user revenue at $95 cost (Facebook has 9.5% conversion rate with 139% efficiency)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50" dirty="0"/>
              <a:t>Income + Premium = 72% of conversion drivers</a:t>
            </a:r>
            <a:r>
              <a:rPr lang="en-US" sz="1450" dirty="0">
                <a:solidFill>
                  <a:srgbClr val="030712"/>
                </a:solidFill>
              </a:rPr>
              <a:t>; other factors &lt; 5% each</a:t>
            </a:r>
            <a:endParaRPr lang="en-US" sz="1450" i="0" dirty="0">
              <a:solidFill>
                <a:srgbClr val="030712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50" i="0" dirty="0">
                <a:solidFill>
                  <a:srgbClr val="030712"/>
                </a:solidFill>
                <a:effectLst/>
              </a:rPr>
              <a:t>High income ($171K+) leads segments: 13% conversion with $322/user revenue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50" i="0" dirty="0">
                <a:solidFill>
                  <a:srgbClr val="030712"/>
                </a:solidFill>
                <a:effectLst/>
              </a:rPr>
              <a:t>Single health condition = highest conversion (15%) with positive efficiency (108%)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50" i="0" dirty="0">
                <a:solidFill>
                  <a:srgbClr val="030712"/>
                </a:solidFill>
                <a:effectLst/>
              </a:rPr>
              <a:t>Channel costs vary slightly ($85-95) but revenue spread is significant ($149-218)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3F00996-6E5C-33A3-4310-C69F3D567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756" y="32119"/>
            <a:ext cx="6361611" cy="84316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/>
              </a:rPr>
              <a:t>Features and Segment Analysis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EA97BA-42AD-9664-C7F1-819A784E014D}"/>
              </a:ext>
            </a:extLst>
          </p:cNvPr>
          <p:cNvSpPr txBox="1"/>
          <p:nvPr/>
        </p:nvSpPr>
        <p:spPr>
          <a:xfrm>
            <a:off x="392756" y="739437"/>
            <a:ext cx="60938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FFFFFF"/>
                </a:solidFill>
                <a:effectLst/>
                <a:latin typeface="ui-sans-serif"/>
              </a:rPr>
              <a:t>Key Segment Contributor to Conversion and Efficiency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DF7A639-D75C-EBD1-AFE7-56103D99188D}"/>
                  </a:ext>
                </a:extLst>
              </p14:cNvPr>
              <p14:cNvContentPartPr/>
              <p14:nvPr/>
            </p14:nvContentPartPr>
            <p14:xfrm>
              <a:off x="829600" y="4395120"/>
              <a:ext cx="1083600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DF7A639-D75C-EBD1-AFE7-56103D9918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5600" y="4287120"/>
                <a:ext cx="10943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A1DC0F2-D652-0BF5-71C9-F02869CBB645}"/>
                  </a:ext>
                </a:extLst>
              </p14:cNvPr>
              <p14:cNvContentPartPr/>
              <p14:nvPr/>
            </p14:nvContentPartPr>
            <p14:xfrm>
              <a:off x="770334" y="4555990"/>
              <a:ext cx="1083600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A1DC0F2-D652-0BF5-71C9-F02869CBB6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6334" y="4447990"/>
                <a:ext cx="1094364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Callout: Double Bent Line 18">
            <a:extLst>
              <a:ext uri="{FF2B5EF4-FFF2-40B4-BE49-F238E27FC236}">
                <a16:creationId xmlns:a16="http://schemas.microsoft.com/office/drawing/2014/main" id="{7E4D8BE4-71B6-7F1F-7E85-0EF4B4E0A197}"/>
              </a:ext>
            </a:extLst>
          </p:cNvPr>
          <p:cNvSpPr/>
          <p:nvPr/>
        </p:nvSpPr>
        <p:spPr>
          <a:xfrm>
            <a:off x="2563983" y="5110769"/>
            <a:ext cx="7138817" cy="1208429"/>
          </a:xfrm>
          <a:prstGeom prst="borderCallout3">
            <a:avLst>
              <a:gd name="adj1" fmla="val 35894"/>
              <a:gd name="adj2" fmla="val 346"/>
              <a:gd name="adj3" fmla="val 22582"/>
              <a:gd name="adj4" fmla="val -5756"/>
              <a:gd name="adj5" fmla="val -44587"/>
              <a:gd name="adj6" fmla="val -5698"/>
              <a:gd name="adj7" fmla="val -51232"/>
              <a:gd name="adj8" fmla="val 10070"/>
            </a:avLst>
          </a:prstGeom>
          <a:solidFill>
            <a:srgbClr val="F6F9C2"/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Intent-based targeting drives </a:t>
            </a:r>
            <a:r>
              <a:rPr lang="en-US" sz="1200" b="1" dirty="0">
                <a:solidFill>
                  <a:schemeClr val="tx1"/>
                </a:solidFill>
              </a:rPr>
              <a:t>Paid Search </a:t>
            </a:r>
            <a:r>
              <a:rPr lang="en-US" sz="1200" dirty="0">
                <a:solidFill>
                  <a:schemeClr val="tx1"/>
                </a:solidFill>
              </a:rPr>
              <a:t>success: 10% conversion rate &amp; $218/user revenue vs. </a:t>
            </a:r>
            <a:r>
              <a:rPr lang="en-US" sz="1200" b="1" dirty="0">
                <a:solidFill>
                  <a:schemeClr val="tx1"/>
                </a:solidFill>
              </a:rPr>
              <a:t>Instagram's</a:t>
            </a:r>
            <a:r>
              <a:rPr lang="en-US" sz="1200" dirty="0">
                <a:solidFill>
                  <a:schemeClr val="tx1"/>
                </a:solidFill>
              </a:rPr>
              <a:t> 7% &amp; $149, proving active searchers convert better than passive audiences at similar costs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BB2D608-3093-0420-C026-69D0CF948C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9831" y="1401305"/>
            <a:ext cx="3825938" cy="238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1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7C6A4-2BE1-1DF1-A83E-56B10C9CF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55F3EA1-B30C-C422-6A1C-96E0E9E773A1}"/>
              </a:ext>
            </a:extLst>
          </p:cNvPr>
          <p:cNvGraphicFramePr>
            <a:graphicFrameLocks noGrp="1"/>
          </p:cNvGraphicFramePr>
          <p:nvPr/>
        </p:nvGraphicFramePr>
        <p:xfrm>
          <a:off x="805098" y="3963055"/>
          <a:ext cx="10617198" cy="2282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673">
                  <a:extLst>
                    <a:ext uri="{9D8B030D-6E8A-4147-A177-3AD203B41FA5}">
                      <a16:colId xmlns:a16="http://schemas.microsoft.com/office/drawing/2014/main" val="4180914335"/>
                    </a:ext>
                  </a:extLst>
                </a:gridCol>
                <a:gridCol w="1787029">
                  <a:extLst>
                    <a:ext uri="{9D8B030D-6E8A-4147-A177-3AD203B41FA5}">
                      <a16:colId xmlns:a16="http://schemas.microsoft.com/office/drawing/2014/main" val="3908532126"/>
                    </a:ext>
                  </a:extLst>
                </a:gridCol>
                <a:gridCol w="1693854">
                  <a:extLst>
                    <a:ext uri="{9D8B030D-6E8A-4147-A177-3AD203B41FA5}">
                      <a16:colId xmlns:a16="http://schemas.microsoft.com/office/drawing/2014/main" val="3651710820"/>
                    </a:ext>
                  </a:extLst>
                </a:gridCol>
                <a:gridCol w="1637733">
                  <a:extLst>
                    <a:ext uri="{9D8B030D-6E8A-4147-A177-3AD203B41FA5}">
                      <a16:colId xmlns:a16="http://schemas.microsoft.com/office/drawing/2014/main" val="2416575103"/>
                    </a:ext>
                  </a:extLst>
                </a:gridCol>
                <a:gridCol w="1438755">
                  <a:extLst>
                    <a:ext uri="{9D8B030D-6E8A-4147-A177-3AD203B41FA5}">
                      <a16:colId xmlns:a16="http://schemas.microsoft.com/office/drawing/2014/main" val="308698939"/>
                    </a:ext>
                  </a:extLst>
                </a:gridCol>
                <a:gridCol w="1086719">
                  <a:extLst>
                    <a:ext uri="{9D8B030D-6E8A-4147-A177-3AD203B41FA5}">
                      <a16:colId xmlns:a16="http://schemas.microsoft.com/office/drawing/2014/main" val="536780446"/>
                    </a:ext>
                  </a:extLst>
                </a:gridCol>
                <a:gridCol w="1122435">
                  <a:extLst>
                    <a:ext uri="{9D8B030D-6E8A-4147-A177-3AD203B41FA5}">
                      <a16:colId xmlns:a16="http://schemas.microsoft.com/office/drawing/2014/main" val="3314844229"/>
                    </a:ext>
                  </a:extLst>
                </a:gridCol>
              </a:tblGrid>
              <a:tr h="283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Segment Type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Segment Value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Conversion Rate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Efficiency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Revenue/User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Cost/User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Users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323463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Marketing Channels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Paid Search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nb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230%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218.77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95.00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3,002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10971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Marketing Channels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Instagram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176%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149.70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85.00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1,520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307962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Income Group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171050-297935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13%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116%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322.99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279.08 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2,500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98194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Num Conditions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108%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274.53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253.62 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1,039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836381"/>
                  </a:ext>
                </a:extLst>
              </a:tr>
              <a:tr h="211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Num Conditions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81%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224.23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277.83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2,802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839892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Age Group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35-41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70%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190.48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274.04 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2,626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438500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Premium Group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315-1451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11%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69%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184.80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269.75 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2,500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284420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Age Group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29-34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8%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61%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171.47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279.97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2,467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666512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Premium Group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1966-3267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6%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61%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169.49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277.21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2,500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252358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Income Group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138684-171049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7%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59%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158.42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267.49 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2,500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538613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560BC9-2C50-3EA3-0384-786CA601FAEB}"/>
              </a:ext>
            </a:extLst>
          </p:cNvPr>
          <p:cNvSpPr/>
          <p:nvPr/>
        </p:nvSpPr>
        <p:spPr>
          <a:xfrm>
            <a:off x="-1" y="-101021"/>
            <a:ext cx="12192000" cy="1297112"/>
          </a:xfrm>
          <a:prstGeom prst="roundRect">
            <a:avLst>
              <a:gd name="adj" fmla="val 12085"/>
            </a:avLst>
          </a:prstGeom>
          <a:solidFill>
            <a:srgbClr val="ED88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78B67-489E-DDF3-436C-7FF5E1F5E6E2}"/>
              </a:ext>
            </a:extLst>
          </p:cNvPr>
          <p:cNvSpPr txBox="1"/>
          <p:nvPr/>
        </p:nvSpPr>
        <p:spPr>
          <a:xfrm>
            <a:off x="805098" y="6394270"/>
            <a:ext cx="10360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accent2"/>
                </a:solidFill>
              </a:rPr>
              <a:t>Assumption</a:t>
            </a:r>
            <a:r>
              <a:rPr lang="en-US" sz="1000" i="1" dirty="0">
                <a:solidFill>
                  <a:schemeClr val="accent2"/>
                </a:solidFill>
              </a:rPr>
              <a:t>: It is assumed that revenue is recognized when the customer signs the insurance contract, and the revenue-to-expenditure ratio is calculated at the final step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7830432-5889-AADB-3C37-A24293AA4D58}"/>
              </a:ext>
            </a:extLst>
          </p:cNvPr>
          <p:cNvSpPr/>
          <p:nvPr/>
        </p:nvSpPr>
        <p:spPr>
          <a:xfrm>
            <a:off x="431988" y="1410186"/>
            <a:ext cx="6849345" cy="2294008"/>
          </a:xfrm>
          <a:prstGeom prst="roundRect">
            <a:avLst>
              <a:gd name="adj" fmla="val 4251"/>
            </a:avLst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6102AD-92E3-DBC6-599C-D6370B0303D7}"/>
              </a:ext>
            </a:extLst>
          </p:cNvPr>
          <p:cNvSpPr txBox="1"/>
          <p:nvPr/>
        </p:nvSpPr>
        <p:spPr>
          <a:xfrm>
            <a:off x="533493" y="1544998"/>
            <a:ext cx="674784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solidFill>
                  <a:srgbClr val="ED8816"/>
                </a:solidFill>
                <a:effectLst/>
              </a:rPr>
              <a:t>Insights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50" i="0" dirty="0">
                <a:effectLst/>
              </a:rPr>
              <a:t>Income + Premium = 72% of conversion drivers</a:t>
            </a:r>
            <a:r>
              <a:rPr lang="en-US" sz="1450" i="0" dirty="0">
                <a:solidFill>
                  <a:srgbClr val="030712"/>
                </a:solidFill>
                <a:effectLst/>
              </a:rPr>
              <a:t>; other factors &lt; 5% each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50" i="0" dirty="0">
                <a:solidFill>
                  <a:srgbClr val="030712"/>
                </a:solidFill>
                <a:effectLst/>
              </a:rPr>
              <a:t>Paid Search dominates: 10% conversion, 230% efficiency, $218/user revenue at $95 cost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50" i="0" dirty="0">
                <a:solidFill>
                  <a:srgbClr val="030712"/>
                </a:solidFill>
                <a:effectLst/>
              </a:rPr>
              <a:t>High income ($171K+) leads segments: 13% conversion with $322/user revenue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50" i="0" dirty="0">
                <a:solidFill>
                  <a:srgbClr val="030712"/>
                </a:solidFill>
                <a:effectLst/>
              </a:rPr>
              <a:t>Single health condition = highest conversion (15%) with positive efficiency (108%)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50" i="0" dirty="0">
                <a:solidFill>
                  <a:srgbClr val="030712"/>
                </a:solidFill>
                <a:effectLst/>
              </a:rPr>
              <a:t>Channel costs vary slightly ($85-95) but revenue spread is significant ($149-218)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F2605D2-F334-3C3C-21B5-891C9DD1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756" y="32119"/>
            <a:ext cx="6361611" cy="84316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/>
              </a:rPr>
              <a:t>Features and Segment Analysis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63C7F0-78F6-1FE6-016E-9E5B9B4041FF}"/>
              </a:ext>
            </a:extLst>
          </p:cNvPr>
          <p:cNvSpPr txBox="1"/>
          <p:nvPr/>
        </p:nvSpPr>
        <p:spPr>
          <a:xfrm>
            <a:off x="392756" y="739437"/>
            <a:ext cx="60938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  <a:latin typeface="ui-sans-serif"/>
              </a:rPr>
              <a:t>Key Segment Contributor to Conversion and Efficiency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DF44918-FF82-DC89-4327-CA27B83ABBEC}"/>
                  </a:ext>
                </a:extLst>
              </p14:cNvPr>
              <p14:cNvContentPartPr/>
              <p14:nvPr/>
            </p14:nvContentPartPr>
            <p14:xfrm>
              <a:off x="770334" y="4555990"/>
              <a:ext cx="1083600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DF44918-FF82-DC89-4327-CA27B83ABB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334" y="4447990"/>
                <a:ext cx="1094364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Callout: Double Bent Line 18">
            <a:extLst>
              <a:ext uri="{FF2B5EF4-FFF2-40B4-BE49-F238E27FC236}">
                <a16:creationId xmlns:a16="http://schemas.microsoft.com/office/drawing/2014/main" id="{AB1CFCD7-BCFC-5E9A-15E0-1E23C0999995}"/>
              </a:ext>
            </a:extLst>
          </p:cNvPr>
          <p:cNvSpPr/>
          <p:nvPr/>
        </p:nvSpPr>
        <p:spPr>
          <a:xfrm>
            <a:off x="2563983" y="5110769"/>
            <a:ext cx="7138817" cy="1208429"/>
          </a:xfrm>
          <a:prstGeom prst="borderCallout3">
            <a:avLst>
              <a:gd name="adj1" fmla="val 35894"/>
              <a:gd name="adj2" fmla="val 346"/>
              <a:gd name="adj3" fmla="val 22582"/>
              <a:gd name="adj4" fmla="val -5756"/>
              <a:gd name="adj5" fmla="val -44587"/>
              <a:gd name="adj6" fmla="val -5698"/>
              <a:gd name="adj7" fmla="val -40561"/>
              <a:gd name="adj8" fmla="val 12862"/>
            </a:avLst>
          </a:prstGeom>
          <a:solidFill>
            <a:srgbClr val="F6F9C2"/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Instagram</a:t>
            </a:r>
            <a:r>
              <a:rPr lang="en-US" sz="1200" dirty="0">
                <a:solidFill>
                  <a:schemeClr val="tx1"/>
                </a:solidFill>
              </a:rPr>
              <a:t> show high efficiency despite lower conversion rates, suggesting potential for optimization and growth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714027-39B0-E21A-4298-2D243A319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831" y="1401305"/>
            <a:ext cx="3825938" cy="238673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D2F0E3A-E53F-56B1-EF45-299E6F4F1228}"/>
              </a:ext>
            </a:extLst>
          </p:cNvPr>
          <p:cNvGrpSpPr/>
          <p:nvPr/>
        </p:nvGrpSpPr>
        <p:grpSpPr>
          <a:xfrm>
            <a:off x="10354050" y="2851357"/>
            <a:ext cx="406314" cy="381370"/>
            <a:chOff x="8915640" y="1837684"/>
            <a:chExt cx="356960" cy="45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DC8CD1C-8B85-1914-53E4-B18C4CEA406D}"/>
                    </a:ext>
                  </a:extLst>
                </p14:cNvPr>
                <p14:cNvContentPartPr/>
                <p14:nvPr/>
              </p14:nvContentPartPr>
              <p14:xfrm>
                <a:off x="8991520" y="2006160"/>
                <a:ext cx="205200" cy="161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DC8CD1C-8B85-1914-53E4-B18C4CEA406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944020" y="1876791"/>
                  <a:ext cx="299883" cy="41958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22DD381-0FDC-E373-00E3-003C4FD1FE38}"/>
                </a:ext>
              </a:extLst>
            </p:cNvPr>
            <p:cNvSpPr/>
            <p:nvPr/>
          </p:nvSpPr>
          <p:spPr>
            <a:xfrm>
              <a:off x="8915640" y="1837684"/>
              <a:ext cx="356960" cy="4572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176449A-8AEF-3612-06BA-331EFDA6A9A4}"/>
              </a:ext>
            </a:extLst>
          </p:cNvPr>
          <p:cNvSpPr txBox="1"/>
          <p:nvPr/>
        </p:nvSpPr>
        <p:spPr>
          <a:xfrm>
            <a:off x="10634544" y="2715761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Instagram</a:t>
            </a:r>
          </a:p>
        </p:txBody>
      </p:sp>
    </p:spTree>
    <p:extLst>
      <p:ext uri="{BB962C8B-B14F-4D97-AF65-F5344CB8AC3E}">
        <p14:creationId xmlns:p14="http://schemas.microsoft.com/office/powerpoint/2010/main" val="353149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2E4DF-41EE-D463-5371-28142EF17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7FAE716-9625-01EB-E704-EBD24665F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2838" y="1583537"/>
            <a:ext cx="4367548" cy="2035927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C128B9B-2CE2-B4C5-4EE7-47231FD408CE}"/>
              </a:ext>
            </a:extLst>
          </p:cNvPr>
          <p:cNvGraphicFramePr>
            <a:graphicFrameLocks noGrp="1"/>
          </p:cNvGraphicFramePr>
          <p:nvPr/>
        </p:nvGraphicFramePr>
        <p:xfrm>
          <a:off x="805098" y="3963055"/>
          <a:ext cx="10617198" cy="2282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673">
                  <a:extLst>
                    <a:ext uri="{9D8B030D-6E8A-4147-A177-3AD203B41FA5}">
                      <a16:colId xmlns:a16="http://schemas.microsoft.com/office/drawing/2014/main" val="4180914335"/>
                    </a:ext>
                  </a:extLst>
                </a:gridCol>
                <a:gridCol w="1787029">
                  <a:extLst>
                    <a:ext uri="{9D8B030D-6E8A-4147-A177-3AD203B41FA5}">
                      <a16:colId xmlns:a16="http://schemas.microsoft.com/office/drawing/2014/main" val="3908532126"/>
                    </a:ext>
                  </a:extLst>
                </a:gridCol>
                <a:gridCol w="1693854">
                  <a:extLst>
                    <a:ext uri="{9D8B030D-6E8A-4147-A177-3AD203B41FA5}">
                      <a16:colId xmlns:a16="http://schemas.microsoft.com/office/drawing/2014/main" val="3651710820"/>
                    </a:ext>
                  </a:extLst>
                </a:gridCol>
                <a:gridCol w="1637733">
                  <a:extLst>
                    <a:ext uri="{9D8B030D-6E8A-4147-A177-3AD203B41FA5}">
                      <a16:colId xmlns:a16="http://schemas.microsoft.com/office/drawing/2014/main" val="2416575103"/>
                    </a:ext>
                  </a:extLst>
                </a:gridCol>
                <a:gridCol w="1438755">
                  <a:extLst>
                    <a:ext uri="{9D8B030D-6E8A-4147-A177-3AD203B41FA5}">
                      <a16:colId xmlns:a16="http://schemas.microsoft.com/office/drawing/2014/main" val="308698939"/>
                    </a:ext>
                  </a:extLst>
                </a:gridCol>
                <a:gridCol w="1086719">
                  <a:extLst>
                    <a:ext uri="{9D8B030D-6E8A-4147-A177-3AD203B41FA5}">
                      <a16:colId xmlns:a16="http://schemas.microsoft.com/office/drawing/2014/main" val="536780446"/>
                    </a:ext>
                  </a:extLst>
                </a:gridCol>
                <a:gridCol w="1122435">
                  <a:extLst>
                    <a:ext uri="{9D8B030D-6E8A-4147-A177-3AD203B41FA5}">
                      <a16:colId xmlns:a16="http://schemas.microsoft.com/office/drawing/2014/main" val="3314844229"/>
                    </a:ext>
                  </a:extLst>
                </a:gridCol>
              </a:tblGrid>
              <a:tr h="283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Segment Type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Segment Value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Conversion Rate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Efficiency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Revenue/User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Cost/User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Users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323463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Marketing Channels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Paid Search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nb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230%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218.77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95.00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3,002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10971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Marketing Channels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Instagram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176%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149.70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85.00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1,520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307962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Income Group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171050-297935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13%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116%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322.99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279.08 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2,500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98194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Num Conditions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108%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274.53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253.62 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1,039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836381"/>
                  </a:ext>
                </a:extLst>
              </a:tr>
              <a:tr h="211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Num Conditions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81%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224.23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277.83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2,802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839892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Age Group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35-41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70%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190.48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274.04 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2,626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438500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Premium Group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315-1451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11%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69%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184.80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269.75 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2,500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284420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Age Group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29-34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8%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61%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171.47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279.97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2,467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666512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Premium Group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1966-3267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6%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61%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169.49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277.21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2,500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252358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Income Group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138684-171049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7%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59%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158.42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267.49 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2,500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538613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A0D657-E684-45F0-0653-101D3ECEEC03}"/>
              </a:ext>
            </a:extLst>
          </p:cNvPr>
          <p:cNvSpPr/>
          <p:nvPr/>
        </p:nvSpPr>
        <p:spPr>
          <a:xfrm>
            <a:off x="-1" y="-101021"/>
            <a:ext cx="12192000" cy="1297112"/>
          </a:xfrm>
          <a:prstGeom prst="roundRect">
            <a:avLst>
              <a:gd name="adj" fmla="val 12085"/>
            </a:avLst>
          </a:prstGeom>
          <a:solidFill>
            <a:srgbClr val="ED88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F54C6-822A-7920-4A6F-ED9C79DC8C75}"/>
              </a:ext>
            </a:extLst>
          </p:cNvPr>
          <p:cNvSpPr txBox="1"/>
          <p:nvPr/>
        </p:nvSpPr>
        <p:spPr>
          <a:xfrm>
            <a:off x="805098" y="6394270"/>
            <a:ext cx="10360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accent2"/>
                </a:solidFill>
              </a:rPr>
              <a:t>Assumption</a:t>
            </a:r>
            <a:r>
              <a:rPr lang="en-US" sz="1000" i="1" dirty="0">
                <a:solidFill>
                  <a:schemeClr val="accent2"/>
                </a:solidFill>
              </a:rPr>
              <a:t>: It is assumed that revenue is recognized when the customer signs the insurance contract, and the revenue-to-expenditure ratio is calculated at the final step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01EE325-C06C-1D7A-19EA-8AD819DC6620}"/>
              </a:ext>
            </a:extLst>
          </p:cNvPr>
          <p:cNvSpPr/>
          <p:nvPr/>
        </p:nvSpPr>
        <p:spPr>
          <a:xfrm>
            <a:off x="431988" y="1410186"/>
            <a:ext cx="6849345" cy="2294008"/>
          </a:xfrm>
          <a:prstGeom prst="roundRect">
            <a:avLst>
              <a:gd name="adj" fmla="val 4251"/>
            </a:avLst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8FAEE6-6D0D-06AA-E4B0-D331BBD48E00}"/>
              </a:ext>
            </a:extLst>
          </p:cNvPr>
          <p:cNvSpPr txBox="1"/>
          <p:nvPr/>
        </p:nvSpPr>
        <p:spPr>
          <a:xfrm>
            <a:off x="533493" y="1544998"/>
            <a:ext cx="674784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solidFill>
                  <a:srgbClr val="ED8816"/>
                </a:solidFill>
                <a:effectLst/>
              </a:rPr>
              <a:t>Insights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50" i="0" dirty="0">
                <a:effectLst/>
              </a:rPr>
              <a:t>Income + Premium = 72% of conversion drivers</a:t>
            </a:r>
            <a:r>
              <a:rPr lang="en-US" sz="1450" i="0" dirty="0">
                <a:solidFill>
                  <a:srgbClr val="030712"/>
                </a:solidFill>
                <a:effectLst/>
              </a:rPr>
              <a:t>; other factors &lt; 5% each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50" i="0" dirty="0">
                <a:solidFill>
                  <a:srgbClr val="030712"/>
                </a:solidFill>
                <a:effectLst/>
              </a:rPr>
              <a:t>Paid Search dominates: 10% conversion, 230% efficiency, $218/user revenue at $95 cost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50" i="0" dirty="0">
                <a:solidFill>
                  <a:srgbClr val="030712"/>
                </a:solidFill>
                <a:effectLst/>
              </a:rPr>
              <a:t>High income ($171K+) leads segments: 13% conversion with $322/user revenue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50" i="0" dirty="0">
                <a:solidFill>
                  <a:srgbClr val="030712"/>
                </a:solidFill>
                <a:effectLst/>
              </a:rPr>
              <a:t>Single health condition = highest conversion (15%) with positive efficiency (108%)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50" i="0" dirty="0">
                <a:solidFill>
                  <a:srgbClr val="030712"/>
                </a:solidFill>
                <a:effectLst/>
              </a:rPr>
              <a:t>Channel costs vary slightly ($85-95) but revenue spread is significant ($149-218)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7D1C3C3-63AB-42F2-0A26-55B98ABF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756" y="32119"/>
            <a:ext cx="6361611" cy="84316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/>
              </a:rPr>
              <a:t>Features and Segment Analysis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22250C-651B-7D3A-E6A1-F00750086774}"/>
              </a:ext>
            </a:extLst>
          </p:cNvPr>
          <p:cNvSpPr txBox="1"/>
          <p:nvPr/>
        </p:nvSpPr>
        <p:spPr>
          <a:xfrm>
            <a:off x="392756" y="739437"/>
            <a:ext cx="60938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  <a:latin typeface="ui-sans-serif"/>
              </a:rPr>
              <a:t>Key Segment Contributor to Conversion and Efficiency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966A0DE-347A-C770-F772-B18CCA1753E3}"/>
                  </a:ext>
                </a:extLst>
              </p14:cNvPr>
              <p14:cNvContentPartPr/>
              <p14:nvPr/>
            </p14:nvContentPartPr>
            <p14:xfrm>
              <a:off x="750014" y="4772078"/>
              <a:ext cx="1083600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966A0DE-347A-C770-F772-B18CCA1753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6014" y="4664078"/>
                <a:ext cx="1094364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Callout: Double Bent Line 18">
            <a:extLst>
              <a:ext uri="{FF2B5EF4-FFF2-40B4-BE49-F238E27FC236}">
                <a16:creationId xmlns:a16="http://schemas.microsoft.com/office/drawing/2014/main" id="{783D5104-8043-3323-8148-BDF4D5FC96A4}"/>
              </a:ext>
            </a:extLst>
          </p:cNvPr>
          <p:cNvSpPr/>
          <p:nvPr/>
        </p:nvSpPr>
        <p:spPr>
          <a:xfrm>
            <a:off x="7196317" y="3552743"/>
            <a:ext cx="4069763" cy="819903"/>
          </a:xfrm>
          <a:prstGeom prst="borderCallout3">
            <a:avLst>
              <a:gd name="adj1" fmla="val 35894"/>
              <a:gd name="adj2" fmla="val 346"/>
              <a:gd name="adj3" fmla="val 22582"/>
              <a:gd name="adj4" fmla="val -5756"/>
              <a:gd name="adj5" fmla="val -25436"/>
              <a:gd name="adj6" fmla="val -5980"/>
              <a:gd name="adj7" fmla="val -64218"/>
              <a:gd name="adj8" fmla="val 6767"/>
            </a:avLst>
          </a:prstGeom>
          <a:solidFill>
            <a:srgbClr val="F6F9C2"/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Lower premium-to-income ratio (≤1%) correlates with higher conversion rates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E828B0-85D4-2042-D610-D072AE8C2242}"/>
                  </a:ext>
                </a:extLst>
              </p14:cNvPr>
              <p14:cNvContentPartPr/>
              <p14:nvPr/>
            </p14:nvContentPartPr>
            <p14:xfrm>
              <a:off x="764458" y="5571897"/>
              <a:ext cx="1083600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E828B0-85D4-2042-D610-D072AE8C22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0458" y="5463897"/>
                <a:ext cx="1094364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E64214-FCD0-31AA-72E9-8D466D2C4E9E}"/>
              </a:ext>
            </a:extLst>
          </p:cNvPr>
          <p:cNvCxnSpPr/>
          <p:nvPr/>
        </p:nvCxnSpPr>
        <p:spPr>
          <a:xfrm>
            <a:off x="7693891" y="2974110"/>
            <a:ext cx="3947207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F54BA23-9C6B-210A-90D1-539995F8DC78}"/>
                  </a:ext>
                </a:extLst>
              </p14:cNvPr>
              <p14:cNvContentPartPr/>
              <p14:nvPr/>
            </p14:nvContentPartPr>
            <p14:xfrm>
              <a:off x="754298" y="5937657"/>
              <a:ext cx="1083600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F54BA23-9C6B-210A-90D1-539995F8DC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0298" y="5829657"/>
                <a:ext cx="109436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108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6E676-30E7-2BD3-5A2F-5668AD210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17A283D-6F49-F313-30F0-2F8F89C36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19270" y="1490490"/>
            <a:ext cx="3806330" cy="229328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795EEA0-326A-EB9C-075A-14E7F0F6BA99}"/>
              </a:ext>
            </a:extLst>
          </p:cNvPr>
          <p:cNvGraphicFramePr>
            <a:graphicFrameLocks noGrp="1"/>
          </p:cNvGraphicFramePr>
          <p:nvPr/>
        </p:nvGraphicFramePr>
        <p:xfrm>
          <a:off x="805098" y="3963055"/>
          <a:ext cx="10617198" cy="2282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673">
                  <a:extLst>
                    <a:ext uri="{9D8B030D-6E8A-4147-A177-3AD203B41FA5}">
                      <a16:colId xmlns:a16="http://schemas.microsoft.com/office/drawing/2014/main" val="4180914335"/>
                    </a:ext>
                  </a:extLst>
                </a:gridCol>
                <a:gridCol w="1787029">
                  <a:extLst>
                    <a:ext uri="{9D8B030D-6E8A-4147-A177-3AD203B41FA5}">
                      <a16:colId xmlns:a16="http://schemas.microsoft.com/office/drawing/2014/main" val="3908532126"/>
                    </a:ext>
                  </a:extLst>
                </a:gridCol>
                <a:gridCol w="1693854">
                  <a:extLst>
                    <a:ext uri="{9D8B030D-6E8A-4147-A177-3AD203B41FA5}">
                      <a16:colId xmlns:a16="http://schemas.microsoft.com/office/drawing/2014/main" val="3651710820"/>
                    </a:ext>
                  </a:extLst>
                </a:gridCol>
                <a:gridCol w="1637733">
                  <a:extLst>
                    <a:ext uri="{9D8B030D-6E8A-4147-A177-3AD203B41FA5}">
                      <a16:colId xmlns:a16="http://schemas.microsoft.com/office/drawing/2014/main" val="2416575103"/>
                    </a:ext>
                  </a:extLst>
                </a:gridCol>
                <a:gridCol w="1438755">
                  <a:extLst>
                    <a:ext uri="{9D8B030D-6E8A-4147-A177-3AD203B41FA5}">
                      <a16:colId xmlns:a16="http://schemas.microsoft.com/office/drawing/2014/main" val="308698939"/>
                    </a:ext>
                  </a:extLst>
                </a:gridCol>
                <a:gridCol w="1086719">
                  <a:extLst>
                    <a:ext uri="{9D8B030D-6E8A-4147-A177-3AD203B41FA5}">
                      <a16:colId xmlns:a16="http://schemas.microsoft.com/office/drawing/2014/main" val="536780446"/>
                    </a:ext>
                  </a:extLst>
                </a:gridCol>
                <a:gridCol w="1122435">
                  <a:extLst>
                    <a:ext uri="{9D8B030D-6E8A-4147-A177-3AD203B41FA5}">
                      <a16:colId xmlns:a16="http://schemas.microsoft.com/office/drawing/2014/main" val="3314844229"/>
                    </a:ext>
                  </a:extLst>
                </a:gridCol>
              </a:tblGrid>
              <a:tr h="283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Segment Type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Segment Value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Conversion Rate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Efficiency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Revenue/User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Cost/User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Users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88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323463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Marketing Channels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Paid Search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nb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230%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218.77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95.00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3,002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10971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Marketing Channels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Instagram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176%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149.70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85.00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1,520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307962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Income Group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171050-297935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13%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116%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322.99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279.08 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2,500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98194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Num Conditions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108%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274.53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253.62 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1,039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836381"/>
                  </a:ext>
                </a:extLst>
              </a:tr>
              <a:tr h="211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Num Conditions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81%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224.23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277.83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2,802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839892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Age Group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35-41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70%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190.48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274.04 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2,626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438500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Premium Group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315-1451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11%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69%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184.80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269.75 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2,500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284420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Age Group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29-34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8%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61%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171.47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279.97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2,467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666512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Premium Group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1966-3267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6%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61%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169.49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277.21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2,500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252358"/>
                  </a:ext>
                </a:extLst>
              </a:tr>
              <a:tr h="193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Income Group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138684-171049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7%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59%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       158.42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$   267.49 </a:t>
                      </a:r>
                      <a:endParaRPr lang="en-US" sz="1200" b="0" i="0" u="none" strike="noStrike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2,500 </a:t>
                      </a:r>
                      <a:endParaRPr lang="en-US" sz="1200" b="0" i="0" u="none" strike="noStrike" dirty="0">
                        <a:solidFill>
                          <a:srgbClr val="00224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538613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0E051E-9463-2532-7E51-129E4ABB05E8}"/>
              </a:ext>
            </a:extLst>
          </p:cNvPr>
          <p:cNvSpPr/>
          <p:nvPr/>
        </p:nvSpPr>
        <p:spPr>
          <a:xfrm>
            <a:off x="-1" y="-101021"/>
            <a:ext cx="12192000" cy="1297112"/>
          </a:xfrm>
          <a:prstGeom prst="roundRect">
            <a:avLst>
              <a:gd name="adj" fmla="val 12085"/>
            </a:avLst>
          </a:prstGeom>
          <a:solidFill>
            <a:srgbClr val="ED88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ABE34A-C630-8DC4-5EAB-F0D8E4A419F9}"/>
              </a:ext>
            </a:extLst>
          </p:cNvPr>
          <p:cNvSpPr txBox="1"/>
          <p:nvPr/>
        </p:nvSpPr>
        <p:spPr>
          <a:xfrm>
            <a:off x="805098" y="6394270"/>
            <a:ext cx="10360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accent2"/>
                </a:solidFill>
              </a:rPr>
              <a:t>Assumption</a:t>
            </a:r>
            <a:r>
              <a:rPr lang="en-US" sz="1000" i="1" dirty="0">
                <a:solidFill>
                  <a:schemeClr val="accent2"/>
                </a:solidFill>
              </a:rPr>
              <a:t>: It is assumed that revenue is recognized when the customer signs the insurance contract, and the revenue-to-expenditure ratio is calculated at the final step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65E2F90-9081-2260-4CD2-3E89DE755785}"/>
              </a:ext>
            </a:extLst>
          </p:cNvPr>
          <p:cNvSpPr/>
          <p:nvPr/>
        </p:nvSpPr>
        <p:spPr>
          <a:xfrm>
            <a:off x="431988" y="1410186"/>
            <a:ext cx="6849345" cy="2294008"/>
          </a:xfrm>
          <a:prstGeom prst="roundRect">
            <a:avLst>
              <a:gd name="adj" fmla="val 4251"/>
            </a:avLst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320EE0-467C-6CE9-59E0-2CEF1F77874F}"/>
              </a:ext>
            </a:extLst>
          </p:cNvPr>
          <p:cNvSpPr txBox="1"/>
          <p:nvPr/>
        </p:nvSpPr>
        <p:spPr>
          <a:xfrm>
            <a:off x="533493" y="1544998"/>
            <a:ext cx="674784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solidFill>
                  <a:srgbClr val="ED8816"/>
                </a:solidFill>
                <a:effectLst/>
              </a:rPr>
              <a:t>Insights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50" i="0" dirty="0">
                <a:effectLst/>
              </a:rPr>
              <a:t>Income + Premium = 72% of conversion drivers</a:t>
            </a:r>
            <a:r>
              <a:rPr lang="en-US" sz="1450" i="0" dirty="0">
                <a:solidFill>
                  <a:srgbClr val="030712"/>
                </a:solidFill>
                <a:effectLst/>
              </a:rPr>
              <a:t>; other factors &lt; 5% each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50" i="0" dirty="0">
                <a:solidFill>
                  <a:srgbClr val="030712"/>
                </a:solidFill>
                <a:effectLst/>
              </a:rPr>
              <a:t>Paid Search dominates: 10% conversion, 230% efficiency, $218/user revenue at $95 cost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50" i="0" dirty="0">
                <a:solidFill>
                  <a:srgbClr val="030712"/>
                </a:solidFill>
                <a:effectLst/>
              </a:rPr>
              <a:t>High income ($171K+) leads segments: 13% conversion with $322/user revenue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50" i="0" dirty="0">
                <a:solidFill>
                  <a:srgbClr val="030712"/>
                </a:solidFill>
                <a:effectLst/>
              </a:rPr>
              <a:t>Single health condition = highest conversion (15%) with positive efficiency (108%)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50" i="0" dirty="0">
                <a:solidFill>
                  <a:srgbClr val="030712"/>
                </a:solidFill>
                <a:effectLst/>
              </a:rPr>
              <a:t>Channel costs vary slightly ($85-95) but revenue spread is significant ($149-218)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373A763-BAFB-2B74-4917-45F608615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756" y="32119"/>
            <a:ext cx="6361611" cy="84316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/>
              </a:rPr>
              <a:t>Features and Segment Analysis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25F449-C012-24BF-3CBB-A0056172E73A}"/>
              </a:ext>
            </a:extLst>
          </p:cNvPr>
          <p:cNvSpPr txBox="1"/>
          <p:nvPr/>
        </p:nvSpPr>
        <p:spPr>
          <a:xfrm>
            <a:off x="392756" y="739437"/>
            <a:ext cx="60938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  <a:latin typeface="ui-sans-serif"/>
              </a:rPr>
              <a:t>Key Segment Contributor to Conversion and Efficiency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3A20AB3-EFE6-7E1D-285E-AEDB9E65B242}"/>
                  </a:ext>
                </a:extLst>
              </p14:cNvPr>
              <p14:cNvContentPartPr/>
              <p14:nvPr/>
            </p14:nvContentPartPr>
            <p14:xfrm>
              <a:off x="770334" y="4782238"/>
              <a:ext cx="1083600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3A20AB3-EFE6-7E1D-285E-AEDB9E65B2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6334" y="4674238"/>
                <a:ext cx="1094364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Callout: Double Bent Line 18">
            <a:extLst>
              <a:ext uri="{FF2B5EF4-FFF2-40B4-BE49-F238E27FC236}">
                <a16:creationId xmlns:a16="http://schemas.microsoft.com/office/drawing/2014/main" id="{5A568D6E-C3D7-212D-CB41-70DD03DD2053}"/>
              </a:ext>
            </a:extLst>
          </p:cNvPr>
          <p:cNvSpPr/>
          <p:nvPr/>
        </p:nvSpPr>
        <p:spPr>
          <a:xfrm>
            <a:off x="7588744" y="3632687"/>
            <a:ext cx="4069763" cy="819903"/>
          </a:xfrm>
          <a:prstGeom prst="borderCallout3">
            <a:avLst>
              <a:gd name="adj1" fmla="val 35894"/>
              <a:gd name="adj2" fmla="val 346"/>
              <a:gd name="adj3" fmla="val 22582"/>
              <a:gd name="adj4" fmla="val -5756"/>
              <a:gd name="adj5" fmla="val -25436"/>
              <a:gd name="adj6" fmla="val -5980"/>
              <a:gd name="adj7" fmla="val -64218"/>
              <a:gd name="adj8" fmla="val 6767"/>
            </a:avLst>
          </a:prstGeom>
          <a:solidFill>
            <a:srgbClr val="F6F9C2"/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1. Conversions can improve when premiums are moderately discounted relative to income level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AB62A8-1ABB-181B-DBC3-3F33482439B5}"/>
                  </a:ext>
                </a:extLst>
              </p14:cNvPr>
              <p14:cNvContentPartPr/>
              <p14:nvPr/>
            </p14:nvContentPartPr>
            <p14:xfrm>
              <a:off x="805098" y="5582057"/>
              <a:ext cx="1083600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AB62A8-1ABB-181B-DBC3-3F33482439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1098" y="5474057"/>
                <a:ext cx="1094364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allout: Double Bent Line 2">
            <a:extLst>
              <a:ext uri="{FF2B5EF4-FFF2-40B4-BE49-F238E27FC236}">
                <a16:creationId xmlns:a16="http://schemas.microsoft.com/office/drawing/2014/main" id="{364F1104-F919-B61A-8184-01E150004F60}"/>
              </a:ext>
            </a:extLst>
          </p:cNvPr>
          <p:cNvSpPr/>
          <p:nvPr/>
        </p:nvSpPr>
        <p:spPr>
          <a:xfrm>
            <a:off x="725236" y="3334148"/>
            <a:ext cx="4856414" cy="593370"/>
          </a:xfrm>
          <a:prstGeom prst="borderCallout3">
            <a:avLst>
              <a:gd name="adj1" fmla="val 35894"/>
              <a:gd name="adj2" fmla="val 346"/>
              <a:gd name="adj3" fmla="val 40008"/>
              <a:gd name="adj4" fmla="val -6692"/>
              <a:gd name="adj5" fmla="val 204837"/>
              <a:gd name="adj6" fmla="val -6682"/>
              <a:gd name="adj7" fmla="val 235652"/>
              <a:gd name="adj8" fmla="val -2127"/>
            </a:avLst>
          </a:prstGeom>
          <a:solidFill>
            <a:srgbClr val="F6F9C2"/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3. High Income Group conversions largely unaffected when premiums are discounted relative to income</a:t>
            </a:r>
          </a:p>
        </p:txBody>
      </p:sp>
      <p:sp>
        <p:nvSpPr>
          <p:cNvPr id="5" name="Callout: Double Bent Line 4">
            <a:extLst>
              <a:ext uri="{FF2B5EF4-FFF2-40B4-BE49-F238E27FC236}">
                <a16:creationId xmlns:a16="http://schemas.microsoft.com/office/drawing/2014/main" id="{F3957933-3680-C060-A749-583EF78B93A9}"/>
              </a:ext>
            </a:extLst>
          </p:cNvPr>
          <p:cNvSpPr/>
          <p:nvPr/>
        </p:nvSpPr>
        <p:spPr>
          <a:xfrm>
            <a:off x="392756" y="5971924"/>
            <a:ext cx="4245919" cy="743201"/>
          </a:xfrm>
          <a:prstGeom prst="borderCallout3">
            <a:avLst>
              <a:gd name="adj1" fmla="val 35894"/>
              <a:gd name="adj2" fmla="val 346"/>
              <a:gd name="adj3" fmla="val 22582"/>
              <a:gd name="adj4" fmla="val -5756"/>
              <a:gd name="adj5" fmla="val -25436"/>
              <a:gd name="adj6" fmla="val -5980"/>
              <a:gd name="adj7" fmla="val -39822"/>
              <a:gd name="adj8" fmla="val 6533"/>
            </a:avLst>
          </a:prstGeom>
          <a:solidFill>
            <a:srgbClr val="F6F9C2"/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2. Conversions can improve when premiums are moderately discounted relative to income level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F36B337-0A17-956D-3795-7F1015699C2F}"/>
              </a:ext>
            </a:extLst>
          </p:cNvPr>
          <p:cNvGrpSpPr/>
          <p:nvPr/>
        </p:nvGrpSpPr>
        <p:grpSpPr>
          <a:xfrm>
            <a:off x="8705850" y="1749329"/>
            <a:ext cx="2950277" cy="1243783"/>
            <a:chOff x="8705850" y="1749329"/>
            <a:chExt cx="2950277" cy="12437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A909ED7-E1A5-F53F-D65F-1247A4F57715}"/>
                </a:ext>
              </a:extLst>
            </p:cNvPr>
            <p:cNvCxnSpPr>
              <a:cxnSpLocks/>
            </p:cNvCxnSpPr>
            <p:nvPr/>
          </p:nvCxnSpPr>
          <p:spPr>
            <a:xfrm>
              <a:off x="8705850" y="2533650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AA2ABD1-F8C8-FF4B-24D7-A676F92E1EAD}"/>
                </a:ext>
              </a:extLst>
            </p:cNvPr>
            <p:cNvCxnSpPr>
              <a:cxnSpLocks/>
            </p:cNvCxnSpPr>
            <p:nvPr/>
          </p:nvCxnSpPr>
          <p:spPr>
            <a:xfrm>
              <a:off x="9191625" y="2333625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98A113-AF80-F7D0-7857-E0441814176A}"/>
                </a:ext>
              </a:extLst>
            </p:cNvPr>
            <p:cNvSpPr txBox="1"/>
            <p:nvPr/>
          </p:nvSpPr>
          <p:spPr>
            <a:xfrm>
              <a:off x="10787963" y="1749329"/>
              <a:ext cx="868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Unaffected by premium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44BA86E-5502-75CA-DAFC-89E7DF50124C}"/>
                </a:ext>
              </a:extLst>
            </p:cNvPr>
            <p:cNvGrpSpPr/>
            <p:nvPr/>
          </p:nvGrpSpPr>
          <p:grpSpPr>
            <a:xfrm>
              <a:off x="10517970" y="1850334"/>
              <a:ext cx="333375" cy="324493"/>
              <a:chOff x="8915640" y="1837684"/>
              <a:chExt cx="356960" cy="4572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0B38021F-D5FA-8E1C-E85B-ABDB81061B99}"/>
                      </a:ext>
                    </a:extLst>
                  </p14:cNvPr>
                  <p14:cNvContentPartPr/>
                  <p14:nvPr/>
                </p14:nvContentPartPr>
                <p14:xfrm>
                  <a:off x="8991520" y="2006160"/>
                  <a:ext cx="205200" cy="161280"/>
                </p14:xfrm>
              </p:contentPart>
            </mc:Choice>
            <mc:Fallback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0B38021F-D5FA-8E1C-E85B-ABDB81061B99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8933554" y="1854009"/>
                    <a:ext cx="320746" cy="465075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C9BE5BE-022D-E666-F6CB-0231B61C9C7B}"/>
                  </a:ext>
                </a:extLst>
              </p:cNvPr>
              <p:cNvSpPr/>
              <p:nvPr/>
            </p:nvSpPr>
            <p:spPr>
              <a:xfrm>
                <a:off x="8915640" y="1837684"/>
                <a:ext cx="356960" cy="45720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92048B3-2E59-05FB-BC3B-33DC2FAEF62B}"/>
                </a:ext>
              </a:extLst>
            </p:cNvPr>
            <p:cNvSpPr txBox="1"/>
            <p:nvPr/>
          </p:nvSpPr>
          <p:spPr>
            <a:xfrm>
              <a:off x="8921062" y="2746891"/>
              <a:ext cx="14707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Downwards Discount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432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2519</TotalTime>
  <Words>3301</Words>
  <Application>Microsoft Office PowerPoint</Application>
  <PresentationFormat>Widescreen</PresentationFormat>
  <Paragraphs>849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Google Sans</vt:lpstr>
      <vt:lpstr>Segoe UI</vt:lpstr>
      <vt:lpstr>ui-sans-serif</vt:lpstr>
      <vt:lpstr>Office Theme</vt:lpstr>
      <vt:lpstr>PowerPoint Presentation</vt:lpstr>
      <vt:lpstr>Insurance Funnel Optimization</vt:lpstr>
      <vt:lpstr>Insurance Funnel Optimization</vt:lpstr>
      <vt:lpstr>Insurance Funnel Optimization</vt:lpstr>
      <vt:lpstr>Features and Segment Analysis</vt:lpstr>
      <vt:lpstr>Features and Segment Analysis</vt:lpstr>
      <vt:lpstr>Features and Segment Analysis</vt:lpstr>
      <vt:lpstr>Features and Segment Analysis</vt:lpstr>
      <vt:lpstr>Features and Segment Analysis</vt:lpstr>
      <vt:lpstr>Features and Segment Analysis</vt:lpstr>
      <vt:lpstr>Hypotheses and Recommendations</vt:lpstr>
      <vt:lpstr>Hypotheses and Recommendations</vt:lpstr>
      <vt:lpstr>User Insight</vt:lpstr>
      <vt:lpstr>Approach </vt:lpstr>
      <vt:lpstr>About Me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Khushwant Arya</dc:creator>
  <cp:lastModifiedBy>Khushwant Arya</cp:lastModifiedBy>
  <cp:revision>5</cp:revision>
  <dcterms:created xsi:type="dcterms:W3CDTF">2024-11-11T17:29:50Z</dcterms:created>
  <dcterms:modified xsi:type="dcterms:W3CDTF">2024-11-13T11:30:07Z</dcterms:modified>
</cp:coreProperties>
</file>