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18D4278-26E5-4EB9-A3EB-3C235569CE07}">
  <a:tblStyle styleId="{518D4278-26E5-4EB9-A3EB-3C235569CE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48c4b3a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48c4b3a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4b3b3bf7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4b3b3bf7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48c4b3a8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48c4b3a8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2e07257c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2e07257c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48c4b3a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48c4b3a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4dbc9f27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4dbc9f27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4dbc9f27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4dbc9f27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4dbc9f27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4dbc9f27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48c4b3a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48c4b3a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4bb2e48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4bb2e48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48c4b3a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48c4b3a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553000" y="1586850"/>
            <a:ext cx="6199500" cy="19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Advance Streetlight System using IoT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3443050" y="407550"/>
            <a:ext cx="23751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RESULTS</a:t>
            </a:r>
            <a:endParaRPr sz="3600"/>
          </a:p>
        </p:txBody>
      </p:sp>
      <p:pic>
        <p:nvPicPr>
          <p:cNvPr id="182" name="Google Shape;182;p22"/>
          <p:cNvPicPr preferRelativeResize="0"/>
          <p:nvPr/>
        </p:nvPicPr>
        <p:blipFill rotWithShape="1">
          <a:blip r:embed="rId3">
            <a:alphaModFix/>
          </a:blip>
          <a:srcRect b="0" l="0" r="0" t="0"/>
          <a:stretch/>
        </p:blipFill>
        <p:spPr>
          <a:xfrm>
            <a:off x="477800" y="604300"/>
            <a:ext cx="1854700" cy="3569524"/>
          </a:xfrm>
          <a:prstGeom prst="rect">
            <a:avLst/>
          </a:prstGeom>
          <a:noFill/>
          <a:ln>
            <a:noFill/>
          </a:ln>
        </p:spPr>
      </p:pic>
      <p:pic>
        <p:nvPicPr>
          <p:cNvPr id="183" name="Google Shape;183;p22"/>
          <p:cNvPicPr preferRelativeResize="0"/>
          <p:nvPr/>
        </p:nvPicPr>
        <p:blipFill>
          <a:blip r:embed="rId4">
            <a:alphaModFix/>
          </a:blip>
          <a:stretch>
            <a:fillRect/>
          </a:stretch>
        </p:blipFill>
        <p:spPr>
          <a:xfrm>
            <a:off x="6610875" y="520000"/>
            <a:ext cx="1854700" cy="3653825"/>
          </a:xfrm>
          <a:prstGeom prst="rect">
            <a:avLst/>
          </a:prstGeom>
          <a:noFill/>
          <a:ln>
            <a:noFill/>
          </a:ln>
        </p:spPr>
      </p:pic>
      <p:pic>
        <p:nvPicPr>
          <p:cNvPr id="184" name="Google Shape;184;p22"/>
          <p:cNvPicPr preferRelativeResize="0"/>
          <p:nvPr/>
        </p:nvPicPr>
        <p:blipFill>
          <a:blip r:embed="rId5">
            <a:alphaModFix/>
          </a:blip>
          <a:stretch>
            <a:fillRect/>
          </a:stretch>
        </p:blipFill>
        <p:spPr>
          <a:xfrm>
            <a:off x="3537425" y="1391275"/>
            <a:ext cx="1962750" cy="2782550"/>
          </a:xfrm>
          <a:prstGeom prst="rect">
            <a:avLst/>
          </a:prstGeom>
          <a:noFill/>
          <a:ln>
            <a:noFill/>
          </a:ln>
        </p:spPr>
      </p:pic>
      <p:sp>
        <p:nvSpPr>
          <p:cNvPr id="185" name="Google Shape;185;p22"/>
          <p:cNvSpPr txBox="1"/>
          <p:nvPr/>
        </p:nvSpPr>
        <p:spPr>
          <a:xfrm>
            <a:off x="562150" y="4258150"/>
            <a:ext cx="1545900" cy="3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Figure 1  </a:t>
            </a:r>
            <a:endParaRPr>
              <a:latin typeface="Calibri"/>
              <a:ea typeface="Calibri"/>
              <a:cs typeface="Calibri"/>
              <a:sym typeface="Calibri"/>
            </a:endParaRPr>
          </a:p>
        </p:txBody>
      </p:sp>
      <p:sp>
        <p:nvSpPr>
          <p:cNvPr id="186" name="Google Shape;186;p22"/>
          <p:cNvSpPr txBox="1"/>
          <p:nvPr/>
        </p:nvSpPr>
        <p:spPr>
          <a:xfrm>
            <a:off x="3663713" y="4258150"/>
            <a:ext cx="1545900" cy="3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Figure 2 </a:t>
            </a:r>
            <a:endParaRPr>
              <a:latin typeface="Calibri"/>
              <a:ea typeface="Calibri"/>
              <a:cs typeface="Calibri"/>
              <a:sym typeface="Calibri"/>
            </a:endParaRPr>
          </a:p>
        </p:txBody>
      </p:sp>
      <p:sp>
        <p:nvSpPr>
          <p:cNvPr id="187" name="Google Shape;187;p22"/>
          <p:cNvSpPr txBox="1"/>
          <p:nvPr/>
        </p:nvSpPr>
        <p:spPr>
          <a:xfrm>
            <a:off x="6765300" y="4258150"/>
            <a:ext cx="1545900" cy="35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Figure 3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23"/>
          <p:cNvPicPr preferRelativeResize="0"/>
          <p:nvPr/>
        </p:nvPicPr>
        <p:blipFill rotWithShape="1">
          <a:blip r:embed="rId3">
            <a:alphaModFix/>
          </a:blip>
          <a:srcRect b="21984" l="0" r="0" t="0"/>
          <a:stretch/>
        </p:blipFill>
        <p:spPr>
          <a:xfrm>
            <a:off x="6516650" y="590250"/>
            <a:ext cx="2095100" cy="3541426"/>
          </a:xfrm>
          <a:prstGeom prst="rect">
            <a:avLst/>
          </a:prstGeom>
          <a:noFill/>
          <a:ln>
            <a:noFill/>
          </a:ln>
        </p:spPr>
      </p:pic>
      <p:pic>
        <p:nvPicPr>
          <p:cNvPr id="193" name="Google Shape;193;p23"/>
          <p:cNvPicPr preferRelativeResize="0"/>
          <p:nvPr/>
        </p:nvPicPr>
        <p:blipFill>
          <a:blip r:embed="rId4">
            <a:alphaModFix/>
          </a:blip>
          <a:stretch>
            <a:fillRect/>
          </a:stretch>
        </p:blipFill>
        <p:spPr>
          <a:xfrm>
            <a:off x="243825" y="2571750"/>
            <a:ext cx="3196300" cy="1914875"/>
          </a:xfrm>
          <a:prstGeom prst="rect">
            <a:avLst/>
          </a:prstGeom>
          <a:noFill/>
          <a:ln>
            <a:noFill/>
          </a:ln>
        </p:spPr>
      </p:pic>
      <p:pic>
        <p:nvPicPr>
          <p:cNvPr id="194" name="Google Shape;194;p23"/>
          <p:cNvPicPr preferRelativeResize="0"/>
          <p:nvPr/>
        </p:nvPicPr>
        <p:blipFill>
          <a:blip r:embed="rId5">
            <a:alphaModFix/>
          </a:blip>
          <a:stretch>
            <a:fillRect/>
          </a:stretch>
        </p:blipFill>
        <p:spPr>
          <a:xfrm>
            <a:off x="3208575" y="374050"/>
            <a:ext cx="3027700" cy="2111757"/>
          </a:xfrm>
          <a:prstGeom prst="rect">
            <a:avLst/>
          </a:prstGeom>
          <a:noFill/>
          <a:ln>
            <a:noFill/>
          </a:ln>
        </p:spPr>
      </p:pic>
      <p:sp>
        <p:nvSpPr>
          <p:cNvPr id="195" name="Google Shape;195;p23"/>
          <p:cNvSpPr txBox="1"/>
          <p:nvPr/>
        </p:nvSpPr>
        <p:spPr>
          <a:xfrm>
            <a:off x="1152650" y="4486625"/>
            <a:ext cx="11775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Figure 4</a:t>
            </a:r>
            <a:endParaRPr>
              <a:latin typeface="Calibri"/>
              <a:ea typeface="Calibri"/>
              <a:cs typeface="Calibri"/>
              <a:sym typeface="Calibri"/>
            </a:endParaRPr>
          </a:p>
        </p:txBody>
      </p:sp>
      <p:sp>
        <p:nvSpPr>
          <p:cNvPr id="196" name="Google Shape;196;p23"/>
          <p:cNvSpPr txBox="1"/>
          <p:nvPr/>
        </p:nvSpPr>
        <p:spPr>
          <a:xfrm>
            <a:off x="6975450" y="4189025"/>
            <a:ext cx="11775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Figure 6</a:t>
            </a:r>
            <a:endParaRPr>
              <a:latin typeface="Calibri"/>
              <a:ea typeface="Calibri"/>
              <a:cs typeface="Calibri"/>
              <a:sym typeface="Calibri"/>
            </a:endParaRPr>
          </a:p>
        </p:txBody>
      </p:sp>
      <p:sp>
        <p:nvSpPr>
          <p:cNvPr id="197" name="Google Shape;197;p23"/>
          <p:cNvSpPr txBox="1"/>
          <p:nvPr/>
        </p:nvSpPr>
        <p:spPr>
          <a:xfrm>
            <a:off x="4133675" y="2485800"/>
            <a:ext cx="11775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Figure 5</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2922750" y="494275"/>
            <a:ext cx="3298500" cy="6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600"/>
              <a:t>CONCLUSION</a:t>
            </a:r>
            <a:endParaRPr sz="3600"/>
          </a:p>
        </p:txBody>
      </p:sp>
      <p:sp>
        <p:nvSpPr>
          <p:cNvPr id="203" name="Google Shape;203;p2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solidFill>
                  <a:srgbClr val="000000"/>
                </a:solidFill>
                <a:latin typeface="Times New Roman"/>
                <a:ea typeface="Times New Roman"/>
                <a:cs typeface="Times New Roman"/>
                <a:sym typeface="Times New Roman"/>
              </a:rPr>
              <a:t>The main benefit of our project is power saving.This project incorporates NodeMCU with built-in Wi-Fi module, which is easy to maintain and cost-efficient too. Due to the automatic message sent to the authorities, maintenance becomes easier. The system is versatile and adjustable according to the needs of the user.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2070150" y="410500"/>
            <a:ext cx="5003700" cy="126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4800"/>
              <a:t>INTRODUCTION</a:t>
            </a:r>
            <a:endParaRPr sz="4800"/>
          </a:p>
        </p:txBody>
      </p:sp>
      <p:sp>
        <p:nvSpPr>
          <p:cNvPr id="134" name="Google Shape;134;p14"/>
          <p:cNvSpPr txBox="1"/>
          <p:nvPr>
            <p:ph idx="1" type="body"/>
          </p:nvPr>
        </p:nvSpPr>
        <p:spPr>
          <a:xfrm>
            <a:off x="819150" y="1869425"/>
            <a:ext cx="7505700" cy="24684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GB" sz="2700"/>
              <a:t>Street Light necessity and importance.</a:t>
            </a:r>
            <a:endParaRPr sz="2700"/>
          </a:p>
          <a:p>
            <a:pPr indent="-400050" lvl="0" marL="457200" rtl="0" algn="l">
              <a:spcBef>
                <a:spcPts val="0"/>
              </a:spcBef>
              <a:spcAft>
                <a:spcPts val="0"/>
              </a:spcAft>
              <a:buSzPts val="2700"/>
              <a:buChar char="●"/>
            </a:pPr>
            <a:r>
              <a:rPr lang="en-GB" sz="2700"/>
              <a:t>Different types of street lights used.</a:t>
            </a:r>
            <a:endParaRPr sz="2700"/>
          </a:p>
          <a:p>
            <a:pPr indent="-400050" lvl="0" marL="457200" rtl="0" algn="l">
              <a:spcBef>
                <a:spcPts val="0"/>
              </a:spcBef>
              <a:spcAft>
                <a:spcPts val="0"/>
              </a:spcAft>
              <a:buSzPts val="2700"/>
              <a:buChar char="●"/>
            </a:pPr>
            <a:r>
              <a:rPr lang="en-GB" sz="2700"/>
              <a:t>Working of current system.</a:t>
            </a:r>
            <a:endParaRPr sz="2700"/>
          </a:p>
          <a:p>
            <a:pPr indent="-400050" lvl="0" marL="457200" rtl="0" algn="l">
              <a:spcBef>
                <a:spcPts val="0"/>
              </a:spcBef>
              <a:spcAft>
                <a:spcPts val="0"/>
              </a:spcAft>
              <a:buSzPts val="2700"/>
              <a:buChar char="●"/>
            </a:pPr>
            <a:r>
              <a:rPr lang="en-GB" sz="2700"/>
              <a:t>Overview of Proposed system.</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1083600" y="312625"/>
            <a:ext cx="6976800" cy="8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LITERATURE SURVEY</a:t>
            </a:r>
            <a:endParaRPr sz="4800"/>
          </a:p>
        </p:txBody>
      </p:sp>
      <p:graphicFrame>
        <p:nvGraphicFramePr>
          <p:cNvPr id="140" name="Google Shape;140;p15"/>
          <p:cNvGraphicFramePr/>
          <p:nvPr/>
        </p:nvGraphicFramePr>
        <p:xfrm>
          <a:off x="540413" y="1341595"/>
          <a:ext cx="3000000" cy="3000000"/>
        </p:xfrm>
        <a:graphic>
          <a:graphicData uri="http://schemas.openxmlformats.org/drawingml/2006/table">
            <a:tbl>
              <a:tblPr>
                <a:noFill/>
                <a:tableStyleId>{518D4278-26E5-4EB9-A3EB-3C235569CE07}</a:tableStyleId>
              </a:tblPr>
              <a:tblGrid>
                <a:gridCol w="2861225"/>
                <a:gridCol w="2130000"/>
                <a:gridCol w="3071950"/>
              </a:tblGrid>
              <a:tr h="629175">
                <a:tc>
                  <a:txBody>
                    <a:bodyPr/>
                    <a:lstStyle/>
                    <a:p>
                      <a:pPr indent="0" lvl="0" marL="0" rtl="0" algn="ctr">
                        <a:spcBef>
                          <a:spcPts val="0"/>
                        </a:spcBef>
                        <a:spcAft>
                          <a:spcPts val="0"/>
                        </a:spcAft>
                        <a:buNone/>
                      </a:pPr>
                      <a:r>
                        <a:rPr lang="en-GB" sz="1800"/>
                        <a:t>Title</a:t>
                      </a:r>
                      <a:endParaRPr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800"/>
                        <a:t>Authors</a:t>
                      </a:r>
                      <a:endParaRPr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800"/>
                        <a:t>Description</a:t>
                      </a:r>
                      <a:endParaRPr sz="1800"/>
                    </a:p>
                  </a:txBody>
                  <a:tcPr marT="91425" marB="91425" marR="91425" marL="91425">
                    <a:lnB cap="flat" cmpd="sng" w="9525">
                      <a:solidFill>
                        <a:srgbClr val="9E9E9E"/>
                      </a:solidFill>
                      <a:prstDash val="solid"/>
                      <a:round/>
                      <a:headEnd len="sm" w="sm" type="none"/>
                      <a:tailEnd len="sm" w="sm" type="none"/>
                    </a:lnB>
                  </a:tcPr>
                </a:tc>
              </a:tr>
              <a:tr h="1449375">
                <a:tc>
                  <a:txBody>
                    <a:bodyPr/>
                    <a:lstStyle/>
                    <a:p>
                      <a:pPr indent="0" lvl="0" marL="0" rtl="0" algn="l">
                        <a:spcBef>
                          <a:spcPts val="0"/>
                        </a:spcBef>
                        <a:spcAft>
                          <a:spcPts val="0"/>
                        </a:spcAft>
                        <a:buNone/>
                      </a:pPr>
                      <a:r>
                        <a:rPr lang="en-GB" sz="1500"/>
                        <a:t>Review on Intelligent Street Lightening System</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GB" sz="1800">
                          <a:latin typeface="Times New Roman"/>
                          <a:ea typeface="Times New Roman"/>
                          <a:cs typeface="Times New Roman"/>
                          <a:sym typeface="Times New Roman"/>
                        </a:rPr>
                        <a:t>Kavita A. Bajaj, Tushar S. Mote</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latin typeface="Times New Roman"/>
                          <a:ea typeface="Times New Roman"/>
                          <a:cs typeface="Times New Roman"/>
                          <a:sym typeface="Times New Roman"/>
                        </a:rPr>
                        <a:t>Proposed a centralized street light system which are switched ON/OFF automatically with the help of LDR status and the value of the PIR sensor, based on  solar system.</a:t>
                      </a:r>
                      <a:endParaRPr sz="13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18375">
                <a:tc>
                  <a:txBody>
                    <a:bodyPr/>
                    <a:lstStyle/>
                    <a:p>
                      <a:pPr indent="0" lvl="0" marL="0" rtl="0" algn="l">
                        <a:spcBef>
                          <a:spcPts val="0"/>
                        </a:spcBef>
                        <a:spcAft>
                          <a:spcPts val="0"/>
                        </a:spcAft>
                        <a:buNone/>
                      </a:pPr>
                      <a:r>
                        <a:rPr lang="en-GB" sz="1100"/>
                        <a:t>Automatic Street Lights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GB" sz="1800">
                          <a:latin typeface="Times New Roman"/>
                          <a:ea typeface="Times New Roman"/>
                          <a:cs typeface="Times New Roman"/>
                          <a:sym typeface="Times New Roman"/>
                        </a:rPr>
                        <a:t>Aman Singhal</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300"/>
                        <a:t>Proposed a system in which </a:t>
                      </a:r>
                      <a:r>
                        <a:rPr lang="en-GB" sz="1300">
                          <a:latin typeface="Times New Roman"/>
                          <a:ea typeface="Times New Roman"/>
                          <a:cs typeface="Times New Roman"/>
                          <a:sym typeface="Times New Roman"/>
                        </a:rPr>
                        <a:t>PIR sensor detects any movements the intensity of the lights is maximized and once the vehicle moves ahead of that region the lights automatically go back to the dim mode, hence reduced power consumption.</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1083600" y="312625"/>
            <a:ext cx="6976800" cy="8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LITERATURE SURVEY</a:t>
            </a:r>
            <a:endParaRPr sz="4800"/>
          </a:p>
        </p:txBody>
      </p:sp>
      <p:graphicFrame>
        <p:nvGraphicFramePr>
          <p:cNvPr id="146" name="Google Shape;146;p16"/>
          <p:cNvGraphicFramePr/>
          <p:nvPr/>
        </p:nvGraphicFramePr>
        <p:xfrm>
          <a:off x="540413" y="1341595"/>
          <a:ext cx="3000000" cy="3000000"/>
        </p:xfrm>
        <a:graphic>
          <a:graphicData uri="http://schemas.openxmlformats.org/drawingml/2006/table">
            <a:tbl>
              <a:tblPr>
                <a:noFill/>
                <a:tableStyleId>{518D4278-26E5-4EB9-A3EB-3C235569CE07}</a:tableStyleId>
              </a:tblPr>
              <a:tblGrid>
                <a:gridCol w="2861225"/>
                <a:gridCol w="2130000"/>
                <a:gridCol w="3071950"/>
              </a:tblGrid>
              <a:tr h="629175">
                <a:tc>
                  <a:txBody>
                    <a:bodyPr/>
                    <a:lstStyle/>
                    <a:p>
                      <a:pPr indent="0" lvl="0" marL="0" rtl="0" algn="ctr">
                        <a:spcBef>
                          <a:spcPts val="0"/>
                        </a:spcBef>
                        <a:spcAft>
                          <a:spcPts val="0"/>
                        </a:spcAft>
                        <a:buNone/>
                      </a:pPr>
                      <a:r>
                        <a:rPr lang="en-GB" sz="1800"/>
                        <a:t>Title</a:t>
                      </a:r>
                      <a:endParaRPr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800"/>
                        <a:t>Authors</a:t>
                      </a:r>
                      <a:endParaRPr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800"/>
                        <a:t>Description</a:t>
                      </a:r>
                      <a:endParaRPr sz="1800"/>
                    </a:p>
                  </a:txBody>
                  <a:tcPr marT="91425" marB="91425" marR="91425" marL="91425">
                    <a:lnB cap="flat" cmpd="sng" w="9525">
                      <a:solidFill>
                        <a:srgbClr val="9E9E9E"/>
                      </a:solidFill>
                      <a:prstDash val="solid"/>
                      <a:round/>
                      <a:headEnd len="sm" w="sm" type="none"/>
                      <a:tailEnd len="sm" w="sm" type="none"/>
                    </a:lnB>
                  </a:tcPr>
                </a:tc>
              </a:tr>
              <a:tr h="1449375">
                <a:tc>
                  <a:txBody>
                    <a:bodyPr/>
                    <a:lstStyle/>
                    <a:p>
                      <a:pPr indent="0" lvl="0" marL="0" rtl="0" algn="l">
                        <a:spcBef>
                          <a:spcPts val="0"/>
                        </a:spcBef>
                        <a:spcAft>
                          <a:spcPts val="0"/>
                        </a:spcAft>
                        <a:buNone/>
                      </a:pPr>
                      <a:r>
                        <a:rPr lang="en-GB"/>
                        <a:t>A Survey on Automatic Street Lightning</a:t>
                      </a:r>
                      <a:endParaRPr/>
                    </a:p>
                    <a:p>
                      <a:pPr indent="0" lvl="0" marL="0" rtl="0" algn="l">
                        <a:spcBef>
                          <a:spcPts val="0"/>
                        </a:spcBef>
                        <a:spcAft>
                          <a:spcPts val="0"/>
                        </a:spcAft>
                        <a:buNone/>
                      </a:pPr>
                      <a:r>
                        <a:rPr lang="en-GB"/>
                        <a:t>System on Indian Streets Using Arduino</a:t>
                      </a:r>
                      <a:endParaRPr/>
                    </a:p>
                    <a:p>
                      <a:pPr indent="0" lvl="0" marL="0" rtl="0" algn="l">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GB" sz="2100">
                          <a:latin typeface="Times New Roman"/>
                          <a:ea typeface="Times New Roman"/>
                          <a:cs typeface="Times New Roman"/>
                          <a:sym typeface="Times New Roman"/>
                        </a:rPr>
                        <a:t>Amul Shravankumar Jalan</a:t>
                      </a:r>
                      <a:endParaRPr sz="2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600">
                          <a:latin typeface="Times New Roman"/>
                          <a:ea typeface="Times New Roman"/>
                          <a:cs typeface="Times New Roman"/>
                          <a:sym typeface="Times New Roman"/>
                        </a:rPr>
                        <a:t>Proposed a street light system which are switched ON/OFF automatically, using ARDUINO UNO R3, LDRs, LEDs.</a:t>
                      </a:r>
                      <a:endParaRPr sz="16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18375">
                <a:tc>
                  <a:txBody>
                    <a:bodyPr/>
                    <a:lstStyle/>
                    <a:p>
                      <a:pPr indent="0" lvl="0" marL="0" rtl="0" algn="l">
                        <a:spcBef>
                          <a:spcPts val="0"/>
                        </a:spcBef>
                        <a:spcAft>
                          <a:spcPts val="0"/>
                        </a:spcAft>
                        <a:buNone/>
                      </a:pPr>
                      <a:r>
                        <a:rPr lang="en-GB" sz="1600"/>
                        <a:t>Smart street light system with energy saving function based</a:t>
                      </a:r>
                      <a:endParaRPr sz="1600"/>
                    </a:p>
                    <a:p>
                      <a:pPr indent="0" lvl="0" marL="0" rtl="0" algn="l">
                        <a:spcBef>
                          <a:spcPts val="0"/>
                        </a:spcBef>
                        <a:spcAft>
                          <a:spcPts val="0"/>
                        </a:spcAft>
                        <a:buNone/>
                      </a:pPr>
                      <a:r>
                        <a:rPr lang="en-GB" sz="1600"/>
                        <a:t>on the sensor network.</a:t>
                      </a:r>
                      <a:endParaRPr sz="1600"/>
                    </a:p>
                    <a:p>
                      <a:pPr indent="0" lvl="0" marL="0" rtl="0" algn="l">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600"/>
                        <a:t>Yusaku Fujii, Noriaki</a:t>
                      </a:r>
                      <a:endParaRPr sz="1600"/>
                    </a:p>
                    <a:p>
                      <a:pPr indent="0" lvl="0" marL="0" rtl="0" algn="l">
                        <a:spcBef>
                          <a:spcPts val="0"/>
                        </a:spcBef>
                        <a:spcAft>
                          <a:spcPts val="0"/>
                        </a:spcAft>
                        <a:buNone/>
                      </a:pPr>
                      <a:r>
                        <a:rPr lang="en-GB" sz="1600"/>
                        <a:t>Yoshiura, Akihiro</a:t>
                      </a:r>
                      <a:endParaRPr sz="1600"/>
                    </a:p>
                    <a:p>
                      <a:pPr indent="0" lvl="0" marL="0" rtl="0" algn="l">
                        <a:spcBef>
                          <a:spcPts val="0"/>
                        </a:spcBef>
                        <a:spcAft>
                          <a:spcPts val="0"/>
                        </a:spcAft>
                        <a:buNone/>
                      </a:pPr>
                      <a:r>
                        <a:rPr lang="en-GB" sz="1600"/>
                        <a:t>Takita, Naoya Ohta</a:t>
                      </a:r>
                      <a:endParaRPr sz="1600"/>
                    </a:p>
                    <a:p>
                      <a:pPr indent="0" lvl="0" marL="0" rtl="0" algn="l">
                        <a:spcBef>
                          <a:spcPts val="0"/>
                        </a:spcBef>
                        <a:spcAft>
                          <a:spcPts val="0"/>
                        </a:spcAft>
                        <a:buNone/>
                      </a:pPr>
                      <a:r>
                        <a:t/>
                      </a:r>
                      <a:endParaRPr i="1" sz="21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600"/>
                        <a:t>Lights gets completely on and off. There is no automatic controlling of lights, So there is unnecessary wastage of power</a:t>
                      </a:r>
                      <a:r>
                        <a:rPr lang="en-GB"/>
                        <a:t>.</a:t>
                      </a:r>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1083600" y="312625"/>
            <a:ext cx="6976800" cy="8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LITERATURE SURVEY</a:t>
            </a:r>
            <a:endParaRPr sz="4800"/>
          </a:p>
        </p:txBody>
      </p:sp>
      <p:graphicFrame>
        <p:nvGraphicFramePr>
          <p:cNvPr id="152" name="Google Shape;152;p17"/>
          <p:cNvGraphicFramePr/>
          <p:nvPr/>
        </p:nvGraphicFramePr>
        <p:xfrm>
          <a:off x="540413" y="1341595"/>
          <a:ext cx="3000000" cy="3000000"/>
        </p:xfrm>
        <a:graphic>
          <a:graphicData uri="http://schemas.openxmlformats.org/drawingml/2006/table">
            <a:tbl>
              <a:tblPr>
                <a:noFill/>
                <a:tableStyleId>{518D4278-26E5-4EB9-A3EB-3C235569CE07}</a:tableStyleId>
              </a:tblPr>
              <a:tblGrid>
                <a:gridCol w="2861225"/>
                <a:gridCol w="2130000"/>
                <a:gridCol w="3071950"/>
              </a:tblGrid>
              <a:tr h="629175">
                <a:tc>
                  <a:txBody>
                    <a:bodyPr/>
                    <a:lstStyle/>
                    <a:p>
                      <a:pPr indent="0" lvl="0" marL="0" rtl="0" algn="ctr">
                        <a:spcBef>
                          <a:spcPts val="0"/>
                        </a:spcBef>
                        <a:spcAft>
                          <a:spcPts val="0"/>
                        </a:spcAft>
                        <a:buNone/>
                      </a:pPr>
                      <a:r>
                        <a:rPr lang="en-GB" sz="1800"/>
                        <a:t>Title</a:t>
                      </a:r>
                      <a:endParaRPr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800"/>
                        <a:t>Authors</a:t>
                      </a:r>
                      <a:endParaRPr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800"/>
                        <a:t>Description</a:t>
                      </a:r>
                      <a:endParaRPr sz="1800"/>
                    </a:p>
                  </a:txBody>
                  <a:tcPr marT="91425" marB="91425" marR="91425" marL="91425">
                    <a:lnB cap="flat" cmpd="sng" w="9525">
                      <a:solidFill>
                        <a:srgbClr val="9E9E9E"/>
                      </a:solidFill>
                      <a:prstDash val="solid"/>
                      <a:round/>
                      <a:headEnd len="sm" w="sm" type="none"/>
                      <a:tailEnd len="sm" w="sm" type="none"/>
                    </a:lnB>
                  </a:tcPr>
                </a:tc>
              </a:tr>
              <a:tr h="1449375">
                <a:tc>
                  <a:txBody>
                    <a:bodyPr/>
                    <a:lstStyle/>
                    <a:p>
                      <a:pPr indent="0" lvl="0" marL="0" rtl="0" algn="l">
                        <a:spcBef>
                          <a:spcPts val="0"/>
                        </a:spcBef>
                        <a:spcAft>
                          <a:spcPts val="0"/>
                        </a:spcAft>
                        <a:buNone/>
                      </a:pPr>
                      <a:r>
                        <a:rPr lang="en-GB" sz="1600"/>
                        <a:t>Movement Sensing Street Lighting</a:t>
                      </a:r>
                      <a:endParaRPr sz="1600"/>
                    </a:p>
                    <a:p>
                      <a:pPr indent="0" lvl="0" marL="0" rtl="0" algn="l">
                        <a:spcBef>
                          <a:spcPts val="0"/>
                        </a:spcBef>
                        <a:spcAft>
                          <a:spcPts val="0"/>
                        </a:spcAft>
                        <a:buNone/>
                      </a:pPr>
                      <a:r>
                        <a:rPr lang="en-GB" sz="1600"/>
                        <a:t>(April 18)</a:t>
                      </a:r>
                      <a:endParaRPr sz="1600"/>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600"/>
                        <a:t>Surabhi Gurav, Hardik</a:t>
                      </a:r>
                      <a:endParaRPr sz="1600"/>
                    </a:p>
                    <a:p>
                      <a:pPr indent="0" lvl="0" marL="0" rtl="0" algn="l">
                        <a:spcBef>
                          <a:spcPts val="0"/>
                        </a:spcBef>
                        <a:spcAft>
                          <a:spcPts val="0"/>
                        </a:spcAft>
                        <a:buNone/>
                      </a:pPr>
                      <a:r>
                        <a:rPr lang="en-GB" sz="1600"/>
                        <a:t>Rathod, Heta Shah</a:t>
                      </a:r>
                      <a:endParaRPr sz="1600"/>
                    </a:p>
                    <a:p>
                      <a:pPr indent="0" lvl="0" marL="0" rtl="0" algn="l">
                        <a:spcBef>
                          <a:spcPts val="0"/>
                        </a:spcBef>
                        <a:spcAft>
                          <a:spcPts val="0"/>
                        </a:spcAft>
                        <a:buNone/>
                      </a:pPr>
                      <a:r>
                        <a:rPr lang="en-GB" sz="1600"/>
                        <a:t>and Nilesh Rathod</a:t>
                      </a:r>
                      <a:endParaRPr sz="1600"/>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600"/>
                        <a:t>Automatic switching of lights,using LDRs,Leds,microcontroller.</a:t>
                      </a:r>
                      <a:endParaRPr sz="1600"/>
                    </a:p>
                    <a:p>
                      <a:pPr indent="0" lvl="0" marL="0" rtl="0" algn="l">
                        <a:spcBef>
                          <a:spcPts val="0"/>
                        </a:spcBef>
                        <a:spcAft>
                          <a:spcPts val="0"/>
                        </a:spcAft>
                        <a:buNone/>
                      </a:pPr>
                      <a:r>
                        <a:rPr lang="en-GB" sz="1600"/>
                        <a:t>No system for detection of faulty street lights.</a:t>
                      </a:r>
                      <a:endParaRPr sz="1600"/>
                    </a:p>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nvSpPr>
        <p:spPr>
          <a:xfrm>
            <a:off x="1276950" y="573300"/>
            <a:ext cx="6590100" cy="3996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500"/>
              </a:spcBef>
              <a:spcAft>
                <a:spcPts val="0"/>
              </a:spcAft>
              <a:buNone/>
            </a:pPr>
            <a:r>
              <a:rPr b="1" lang="en-GB" sz="3800">
                <a:solidFill>
                  <a:schemeClr val="lt1"/>
                </a:solidFill>
                <a:highlight>
                  <a:schemeClr val="dk1"/>
                </a:highlight>
              </a:rPr>
              <a:t>Existing System</a:t>
            </a:r>
            <a:endParaRPr b="1" sz="3800">
              <a:solidFill>
                <a:schemeClr val="lt1"/>
              </a:solidFill>
              <a:highlight>
                <a:schemeClr val="dk1"/>
              </a:highlight>
            </a:endParaRPr>
          </a:p>
          <a:p>
            <a:pPr indent="0" lvl="0" marL="0" rtl="0" algn="ctr">
              <a:lnSpc>
                <a:spcPct val="115000"/>
              </a:lnSpc>
              <a:spcBef>
                <a:spcPts val="1500"/>
              </a:spcBef>
              <a:spcAft>
                <a:spcPts val="0"/>
              </a:spcAft>
              <a:buNone/>
            </a:pPr>
            <a:r>
              <a:t/>
            </a:r>
            <a:endParaRPr b="1" sz="1100">
              <a:solidFill>
                <a:schemeClr val="lt1"/>
              </a:solidFill>
              <a:highlight>
                <a:schemeClr val="dk1"/>
              </a:highlight>
            </a:endParaRPr>
          </a:p>
          <a:p>
            <a:pPr indent="-330200" lvl="0" marL="457200" rtl="0" algn="just">
              <a:lnSpc>
                <a:spcPct val="115000"/>
              </a:lnSpc>
              <a:spcBef>
                <a:spcPts val="1500"/>
              </a:spcBef>
              <a:spcAft>
                <a:spcPts val="0"/>
              </a:spcAft>
              <a:buClr>
                <a:srgbClr val="222222"/>
              </a:buClr>
              <a:buSzPts val="1600"/>
              <a:buChar char="●"/>
            </a:pPr>
            <a:r>
              <a:rPr lang="en-GB" sz="1600">
                <a:solidFill>
                  <a:srgbClr val="222222"/>
                </a:solidFill>
                <a:highlight>
                  <a:schemeClr val="dk1"/>
                </a:highlight>
              </a:rPr>
              <a:t>Lights gets completely on and off .So there is unnecessary wastage of power.</a:t>
            </a:r>
            <a:endParaRPr sz="1600">
              <a:solidFill>
                <a:srgbClr val="222222"/>
              </a:solidFill>
              <a:highlight>
                <a:schemeClr val="dk1"/>
              </a:highlight>
            </a:endParaRPr>
          </a:p>
          <a:p>
            <a:pPr indent="-330200" lvl="0" marL="457200" rtl="0" algn="just">
              <a:lnSpc>
                <a:spcPct val="115000"/>
              </a:lnSpc>
              <a:spcBef>
                <a:spcPts val="0"/>
              </a:spcBef>
              <a:spcAft>
                <a:spcPts val="0"/>
              </a:spcAft>
              <a:buClr>
                <a:srgbClr val="222222"/>
              </a:buClr>
              <a:buSzPts val="1600"/>
              <a:buChar char="●"/>
            </a:pPr>
            <a:r>
              <a:rPr lang="en-GB" sz="1600">
                <a:solidFill>
                  <a:srgbClr val="222222"/>
                </a:solidFill>
                <a:highlight>
                  <a:schemeClr val="dk1"/>
                </a:highlight>
              </a:rPr>
              <a:t>Conventional street lights uses high intensity discharge lamps (HID).</a:t>
            </a:r>
            <a:endParaRPr sz="1600">
              <a:solidFill>
                <a:srgbClr val="222222"/>
              </a:solidFill>
              <a:highlight>
                <a:schemeClr val="dk1"/>
              </a:highlight>
            </a:endParaRPr>
          </a:p>
          <a:p>
            <a:pPr indent="-330200" lvl="0" marL="457200" rtl="0" algn="just">
              <a:lnSpc>
                <a:spcPct val="115000"/>
              </a:lnSpc>
              <a:spcBef>
                <a:spcPts val="0"/>
              </a:spcBef>
              <a:spcAft>
                <a:spcPts val="0"/>
              </a:spcAft>
              <a:buClr>
                <a:srgbClr val="222222"/>
              </a:buClr>
              <a:buSzPts val="1600"/>
              <a:buChar char="●"/>
            </a:pPr>
            <a:r>
              <a:rPr lang="en-GB" sz="1600">
                <a:solidFill>
                  <a:srgbClr val="222222"/>
                </a:solidFill>
                <a:highlight>
                  <a:schemeClr val="dk1"/>
                </a:highlight>
              </a:rPr>
              <a:t>High carbon emissions, climate changes occur.</a:t>
            </a:r>
            <a:endParaRPr sz="1600">
              <a:solidFill>
                <a:srgbClr val="222222"/>
              </a:solidFill>
              <a:highlight>
                <a:schemeClr val="dk1"/>
              </a:highlight>
            </a:endParaRPr>
          </a:p>
          <a:p>
            <a:pPr indent="-330200" lvl="0" marL="457200" rtl="0" algn="just">
              <a:lnSpc>
                <a:spcPct val="115000"/>
              </a:lnSpc>
              <a:spcBef>
                <a:spcPts val="0"/>
              </a:spcBef>
              <a:spcAft>
                <a:spcPts val="0"/>
              </a:spcAft>
              <a:buClr>
                <a:srgbClr val="222222"/>
              </a:buClr>
              <a:buSzPts val="1600"/>
              <a:buChar char="●"/>
            </a:pPr>
            <a:r>
              <a:rPr lang="en-GB" sz="1600">
                <a:solidFill>
                  <a:srgbClr val="222222"/>
                </a:solidFill>
                <a:highlight>
                  <a:schemeClr val="dk1"/>
                </a:highlight>
              </a:rPr>
              <a:t>No system for detection of faulty street lights.</a:t>
            </a:r>
            <a:endParaRPr sz="1600">
              <a:solidFill>
                <a:srgbClr val="222222"/>
              </a:solidFill>
              <a:highlight>
                <a:schemeClr val="dk1"/>
              </a:highlight>
            </a:endParaRPr>
          </a:p>
          <a:p>
            <a:pPr indent="-330200" lvl="0" marL="457200" rtl="0" algn="just">
              <a:lnSpc>
                <a:spcPct val="115000"/>
              </a:lnSpc>
              <a:spcBef>
                <a:spcPts val="0"/>
              </a:spcBef>
              <a:spcAft>
                <a:spcPts val="0"/>
              </a:spcAft>
              <a:buClr>
                <a:srgbClr val="222222"/>
              </a:buClr>
              <a:buSzPts val="1600"/>
              <a:buChar char="●"/>
            </a:pPr>
            <a:r>
              <a:rPr lang="en-GB" sz="1600">
                <a:solidFill>
                  <a:srgbClr val="222222"/>
                </a:solidFill>
                <a:highlight>
                  <a:schemeClr val="dk1"/>
                </a:highlight>
              </a:rPr>
              <a:t>Existing system requires high maintenance</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1624750" y="436600"/>
            <a:ext cx="6443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PROPOSED SYSTEM</a:t>
            </a:r>
            <a:endParaRPr sz="4800"/>
          </a:p>
        </p:txBody>
      </p:sp>
      <p:sp>
        <p:nvSpPr>
          <p:cNvPr id="163" name="Google Shape;163;p19"/>
          <p:cNvSpPr txBox="1"/>
          <p:nvPr>
            <p:ph idx="1" type="body"/>
          </p:nvPr>
        </p:nvSpPr>
        <p:spPr>
          <a:xfrm>
            <a:off x="582525" y="1391200"/>
            <a:ext cx="7742400" cy="30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Aim of the proposed system aims at reducing the carbon emission and overall cost by integrating LED’s and wireless communication.</a:t>
            </a:r>
            <a:endParaRPr sz="1800"/>
          </a:p>
          <a:p>
            <a:pPr indent="0" lvl="0" marL="0" rtl="0" algn="l">
              <a:spcBef>
                <a:spcPts val="1600"/>
              </a:spcBef>
              <a:spcAft>
                <a:spcPts val="0"/>
              </a:spcAft>
              <a:buNone/>
            </a:pPr>
            <a:r>
              <a:rPr lang="en-GB" sz="1800"/>
              <a:t>Features of the this system are:</a:t>
            </a:r>
            <a:endParaRPr sz="1800"/>
          </a:p>
          <a:p>
            <a:pPr indent="-342900" lvl="0" marL="457200" rtl="0" algn="l">
              <a:spcBef>
                <a:spcPts val="1600"/>
              </a:spcBef>
              <a:spcAft>
                <a:spcPts val="0"/>
              </a:spcAft>
              <a:buSzPts val="1800"/>
              <a:buChar char="●"/>
            </a:pPr>
            <a:r>
              <a:rPr lang="en-GB" sz="1800"/>
              <a:t>Automatic switching off lights as per requirement.</a:t>
            </a:r>
            <a:endParaRPr sz="1800"/>
          </a:p>
          <a:p>
            <a:pPr indent="-342900" lvl="0" marL="457200" rtl="0" algn="l">
              <a:spcBef>
                <a:spcPts val="0"/>
              </a:spcBef>
              <a:spcAft>
                <a:spcPts val="0"/>
              </a:spcAft>
              <a:buSzPts val="1800"/>
              <a:buChar char="●"/>
            </a:pPr>
            <a:r>
              <a:rPr lang="en-GB" sz="1800"/>
              <a:t>Automatic fault recognition using sensors.</a:t>
            </a:r>
            <a:endParaRPr sz="1800"/>
          </a:p>
          <a:p>
            <a:pPr indent="-342900" lvl="0" marL="457200" rtl="0" algn="l">
              <a:spcBef>
                <a:spcPts val="0"/>
              </a:spcBef>
              <a:spcAft>
                <a:spcPts val="0"/>
              </a:spcAft>
              <a:buSzPts val="1800"/>
              <a:buChar char="●"/>
            </a:pPr>
            <a:r>
              <a:rPr lang="en-GB" sz="1800"/>
              <a:t>Intensity control of Streetlights.</a:t>
            </a:r>
            <a:endParaRPr sz="1800"/>
          </a:p>
          <a:p>
            <a:pPr indent="-342900" lvl="0" marL="457200" rtl="0" algn="l">
              <a:spcBef>
                <a:spcPts val="0"/>
              </a:spcBef>
              <a:spcAft>
                <a:spcPts val="0"/>
              </a:spcAft>
              <a:buSzPts val="1800"/>
              <a:buChar char="●"/>
            </a:pPr>
            <a:r>
              <a:rPr lang="en-GB" sz="1800"/>
              <a:t>Monitoring via </a:t>
            </a:r>
            <a:r>
              <a:rPr lang="en-GB" sz="1800"/>
              <a:t>wireless communication using built-in Wi-Fi module. </a:t>
            </a:r>
            <a:endParaRPr sz="1800"/>
          </a:p>
          <a:p>
            <a:pPr indent="0" lvl="0" marL="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0"/>
          <p:cNvPicPr preferRelativeResize="0"/>
          <p:nvPr/>
        </p:nvPicPr>
        <p:blipFill rotWithShape="1">
          <a:blip r:embed="rId3">
            <a:alphaModFix/>
          </a:blip>
          <a:srcRect b="0" l="2670" r="3291" t="0"/>
          <a:stretch/>
        </p:blipFill>
        <p:spPr>
          <a:xfrm>
            <a:off x="111550" y="127625"/>
            <a:ext cx="4238725" cy="4486275"/>
          </a:xfrm>
          <a:prstGeom prst="rect">
            <a:avLst/>
          </a:prstGeom>
          <a:noFill/>
          <a:ln>
            <a:noFill/>
          </a:ln>
        </p:spPr>
      </p:pic>
      <p:pic>
        <p:nvPicPr>
          <p:cNvPr id="169" name="Google Shape;169;p20"/>
          <p:cNvPicPr preferRelativeResize="0"/>
          <p:nvPr/>
        </p:nvPicPr>
        <p:blipFill>
          <a:blip r:embed="rId4">
            <a:alphaModFix/>
          </a:blip>
          <a:stretch>
            <a:fillRect/>
          </a:stretch>
        </p:blipFill>
        <p:spPr>
          <a:xfrm>
            <a:off x="5320675" y="970400"/>
            <a:ext cx="3505200" cy="3643500"/>
          </a:xfrm>
          <a:prstGeom prst="rect">
            <a:avLst/>
          </a:prstGeom>
          <a:noFill/>
          <a:ln>
            <a:noFill/>
          </a:ln>
        </p:spPr>
      </p:pic>
      <p:cxnSp>
        <p:nvCxnSpPr>
          <p:cNvPr id="170" name="Google Shape;170;p20"/>
          <p:cNvCxnSpPr/>
          <p:nvPr/>
        </p:nvCxnSpPr>
        <p:spPr>
          <a:xfrm flipH="1" rot="10800000">
            <a:off x="1877875" y="995900"/>
            <a:ext cx="5535300" cy="36252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2114550" y="411850"/>
            <a:ext cx="49149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800"/>
              <a:t>METHODOLOGY</a:t>
            </a:r>
            <a:endParaRPr sz="4800"/>
          </a:p>
        </p:txBody>
      </p:sp>
      <p:sp>
        <p:nvSpPr>
          <p:cNvPr id="176" name="Google Shape;176;p21"/>
          <p:cNvSpPr txBox="1"/>
          <p:nvPr>
            <p:ph idx="1" type="body"/>
          </p:nvPr>
        </p:nvSpPr>
        <p:spPr>
          <a:xfrm>
            <a:off x="819150" y="1366450"/>
            <a:ext cx="7505700" cy="30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The different components and technologies used in this system are :</a:t>
            </a:r>
            <a:endParaRPr sz="2000"/>
          </a:p>
          <a:p>
            <a:pPr indent="-355600" lvl="0" marL="457200" rtl="0" algn="l">
              <a:spcBef>
                <a:spcPts val="1600"/>
              </a:spcBef>
              <a:spcAft>
                <a:spcPts val="0"/>
              </a:spcAft>
              <a:buSzPts val="2000"/>
              <a:buChar char="●"/>
            </a:pPr>
            <a:r>
              <a:rPr lang="en-GB" sz="2000"/>
              <a:t>NodeMCU</a:t>
            </a:r>
            <a:endParaRPr sz="2000"/>
          </a:p>
          <a:p>
            <a:pPr indent="-355600" lvl="0" marL="457200" rtl="0" algn="l">
              <a:spcBef>
                <a:spcPts val="0"/>
              </a:spcBef>
              <a:spcAft>
                <a:spcPts val="0"/>
              </a:spcAft>
              <a:buSzPts val="2000"/>
              <a:buChar char="●"/>
            </a:pPr>
            <a:r>
              <a:rPr lang="en-GB" sz="2000"/>
              <a:t>Ultrasonic sensor</a:t>
            </a:r>
            <a:endParaRPr sz="2000"/>
          </a:p>
          <a:p>
            <a:pPr indent="-355600" lvl="0" marL="457200" rtl="0" algn="l">
              <a:spcBef>
                <a:spcPts val="0"/>
              </a:spcBef>
              <a:spcAft>
                <a:spcPts val="0"/>
              </a:spcAft>
              <a:buSzPts val="2000"/>
              <a:buChar char="●"/>
            </a:pPr>
            <a:r>
              <a:rPr lang="en-GB" sz="2000"/>
              <a:t>Light sensor</a:t>
            </a:r>
            <a:endParaRPr sz="2000"/>
          </a:p>
          <a:p>
            <a:pPr indent="-355600" lvl="0" marL="457200" rtl="0" algn="l">
              <a:spcBef>
                <a:spcPts val="0"/>
              </a:spcBef>
              <a:spcAft>
                <a:spcPts val="0"/>
              </a:spcAft>
              <a:buSzPts val="2000"/>
              <a:buChar char="●"/>
            </a:pPr>
            <a:r>
              <a:rPr lang="en-GB" sz="2000"/>
              <a:t>LED</a:t>
            </a:r>
            <a:endParaRPr sz="2000"/>
          </a:p>
          <a:p>
            <a:pPr indent="-355600" lvl="0" marL="457200" rtl="0" algn="l">
              <a:spcBef>
                <a:spcPts val="0"/>
              </a:spcBef>
              <a:spcAft>
                <a:spcPts val="0"/>
              </a:spcAft>
              <a:buSzPts val="2000"/>
              <a:buChar char="●"/>
            </a:pPr>
            <a:r>
              <a:rPr lang="en-GB" sz="2000"/>
              <a:t>IFTTT</a:t>
            </a:r>
            <a:endParaRPr sz="2000"/>
          </a:p>
          <a:p>
            <a:pPr indent="-355600" lvl="0" marL="457200" rtl="0" algn="l">
              <a:spcBef>
                <a:spcPts val="0"/>
              </a:spcBef>
              <a:spcAft>
                <a:spcPts val="0"/>
              </a:spcAft>
              <a:buSzPts val="2000"/>
              <a:buChar char="●"/>
            </a:pPr>
            <a:r>
              <a:rPr lang="en-GB" sz="2000"/>
              <a:t>ThingSpeak</a:t>
            </a:r>
            <a:endParaRPr sz="2000"/>
          </a:p>
          <a:p>
            <a:pPr indent="0" lvl="0" marL="457200" rtl="0" algn="l">
              <a:spcBef>
                <a:spcPts val="1600"/>
              </a:spcBef>
              <a:spcAft>
                <a:spcPts val="16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