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5WhczatFNnHzbNeS/41qX15m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18168" y="2609640"/>
            <a:ext cx="9476368" cy="823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9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Visualization of Flight Delays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173884" y="3278025"/>
            <a:ext cx="6420651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And Cancellation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213448" y="5267192"/>
            <a:ext cx="26621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Sagar Hedaoo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Khusboo Patel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Saurabh Agrawal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Dhruvi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2346825" y="0"/>
            <a:ext cx="73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Descriptive statistics for Numerical </a:t>
            </a: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Columns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00" y="742950"/>
            <a:ext cx="759460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1921900" y="0"/>
            <a:ext cx="846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Descriptive statistics for Numerical Columns </a:t>
            </a: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(Cont.)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700" y="717550"/>
            <a:ext cx="7340600" cy="5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/>
        </p:nvSpPr>
        <p:spPr>
          <a:xfrm>
            <a:off x="2415500" y="0"/>
            <a:ext cx="75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Descriptive statistics for Categorical </a:t>
            </a: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Columns </a:t>
            </a: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622" y="1377934"/>
            <a:ext cx="10076856" cy="146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841" y="3280200"/>
            <a:ext cx="9604312" cy="146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/>
        </p:nvSpPr>
        <p:spPr>
          <a:xfrm>
            <a:off x="4016543" y="0"/>
            <a:ext cx="4158913" cy="66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Highest Delayed Airlines</a:t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237" y="937468"/>
            <a:ext cx="8960409" cy="475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/>
        </p:nvSpPr>
        <p:spPr>
          <a:xfrm>
            <a:off x="7351475" y="261575"/>
            <a:ext cx="45615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Confusion Matrix for Balanced Random Forest Model</a:t>
            </a:r>
            <a:endParaRPr/>
          </a:p>
        </p:txBody>
      </p:sp>
      <p:pic>
        <p:nvPicPr>
          <p:cNvPr descr="Confusion Matrix"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17" y="519896"/>
            <a:ext cx="6915229" cy="518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/>
          <p:nvPr/>
        </p:nvSpPr>
        <p:spPr>
          <a:xfrm>
            <a:off x="7351465" y="2469941"/>
            <a:ext cx="29828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Model Accuracy: 77.4%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Precision Values: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On-time: 69%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Delayed: 80%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Cancelled: 37%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7351464" y="3947269"/>
            <a:ext cx="29828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Recall Values: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On-time: 89%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Delayed: 47%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Cancelled: 95%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/>
        </p:nvSpPr>
        <p:spPr>
          <a:xfrm>
            <a:off x="4134861" y="0"/>
            <a:ext cx="3922277" cy="66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Delay Category Percent 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93" y="942010"/>
            <a:ext cx="5579086" cy="497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6853752" y="1844966"/>
            <a:ext cx="426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Highest Delay Category: Carrier Delay</a:t>
            </a:r>
            <a:endParaRPr b="0" i="0" sz="1800" u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Lowest Delay category: Security Delay</a:t>
            </a:r>
            <a:endParaRPr b="0" i="0" sz="1800" u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617" y="3586216"/>
            <a:ext cx="5297868" cy="145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/>
        </p:nvSpPr>
        <p:spPr>
          <a:xfrm>
            <a:off x="3805550" y="0"/>
            <a:ext cx="469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Departure Delays by Airport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540" y="743437"/>
            <a:ext cx="6952926" cy="5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/>
        </p:nvSpPr>
        <p:spPr>
          <a:xfrm>
            <a:off x="4086551" y="0"/>
            <a:ext cx="412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Arrival Delays by Airport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383" y="1088784"/>
            <a:ext cx="6058846" cy="468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/>
        </p:nvSpPr>
        <p:spPr>
          <a:xfrm>
            <a:off x="4086538" y="0"/>
            <a:ext cx="4018924" cy="66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Cancelled Airlines</a:t>
            </a:r>
            <a:endParaRPr/>
          </a:p>
        </p:txBody>
      </p:sp>
      <p:pic>
        <p:nvPicPr>
          <p:cNvPr descr="Top Cancelled Airlines"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38" y="1290698"/>
            <a:ext cx="10948105" cy="427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2958055" y="196769"/>
            <a:ext cx="6275890" cy="6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Understanding Flight Delays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48328" y="1293503"/>
            <a:ext cx="10495343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Flight delays occur when an airline flight takes off or lands later than its scheduled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Types of Delays: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Operational Delays: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Issues within the airline's control such as maintenance, crew scheduling, or baggage loading.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Technical Delays: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Problems related to the aircraft's technical aspects, requiring repair or inspection.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Weather-Related Delays: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Inclement weather conditions, including storms, fog, or extreme weather phenomena, that impact flight safety.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Air Traffic Control (ATC) Delays: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Delays caused by congestion in the airspace, often managed by air traffic control to ensure safety.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Security and Safety Delays: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Security concerns or emergencies that necessitate additional checks or procedures.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Flight delays are a universal issue affecting air travel worldwide, influencing both domestic and international flights.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048115" y="231493"/>
            <a:ext cx="8095768" cy="6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Importance of Studying Flight Delays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48328" y="1293503"/>
            <a:ext cx="10495343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Airlines and airports incur significant costs due to delays and cancellations, including additional operational costs, compensation for passengers, and potential revenue loss.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Understanding delays helps in better allocation of resources like crew, aircraft, and terminal facilities, reducing unnecessary expenses.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Delays and cancellations disrupt travel plans, causing inconvenience, stress, and potential financial loss for passengers.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flights carrying cargo, delays can disrupt the supply chain, affecting various businesses and industries.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Extended flight times and idling aircraft on the ground increase fuel consumption and carbon emissions.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Understanding the patterns and causes of delays can help in ensuring that safety is not compromised in efforts to minimize delay times.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3913869" y="176911"/>
            <a:ext cx="4364260" cy="6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848327" y="1096733"/>
            <a:ext cx="10495343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r>
              <a:rPr b="1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hat are the main causes for flight delays and cancellations?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% of flights delayed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10 airlines with the most delays/cancellations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10 delayed/cancelled flights by origin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10 delayed/cancelled flights by destination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Highest % cause of delays/cancellations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Carrier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Weather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NAS Delay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Security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Late Aircraft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3913869" y="176911"/>
            <a:ext cx="4364260" cy="6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the Dataset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848327" y="1096733"/>
            <a:ext cx="1049534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The dataset contains all flight information including cancellation and delays by airline in 2022.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The dataset has more than 25000 + records.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We are using Python programming language and its important libraries – NumPy, Pandas and Matplotlib for the purpose of the project</a:t>
            </a:r>
            <a:endParaRPr b="0" i="0" sz="1800" u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913869" y="176911"/>
            <a:ext cx="4364260" cy="6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the Libraries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848327" y="1096733"/>
            <a:ext cx="104953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NumPy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provides support for large, multi-dimensional arrays and matrices, along with a collection of mathematical functions to operate on these arrays. Its efficiency in numerical computations makes it ideal for handling large datasets.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848327" y="2526439"/>
            <a:ext cx="104953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Matplotlib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 offers a wide array of plot types, from basic line and bar charts to complex histograms and scatter plots, making it versatile for visualizing various aspects of flight delay data.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48326" y="3679146"/>
            <a:ext cx="104953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Pandas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simplifies tasks like data loading, cleaning, and transformation. Its DataFrame structure is intuitive and flexible, making it ideal for manipulating and analyzing flight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4233845" y="130613"/>
            <a:ext cx="3724309" cy="6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Description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952498" y="1063267"/>
            <a:ext cx="1049534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data has been extracted from the Marketing Carrier On-Time Performance (Beginning January 2022) data table of the "On-Time" database from the TranStats data library. 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used a combination of 7 different CSV files to make our final dataset which contained over 4 million rows of data!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narrowed the columns down from 160 to 10 columns that were relevant to our data needs using the following tools: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Forest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MatplotLib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Tableau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Dask Library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Pandas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3484661" y="95889"/>
            <a:ext cx="5431016" cy="6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Exploratory Data Analysis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39" y="1129577"/>
            <a:ext cx="4254500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6915" y="3657360"/>
            <a:ext cx="4102100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5929587" y="1190678"/>
            <a:ext cx="497675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are using Python’s Pandas library to draw useful insights out of the data.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entire dataset consumes 175.1+ MB of memory.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names of different columns can be seen in Fig 1.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/>
        </p:nvSpPr>
        <p:spPr>
          <a:xfrm>
            <a:off x="3559587" y="0"/>
            <a:ext cx="5072825" cy="677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Checking for Null values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57" y="985732"/>
            <a:ext cx="5072825" cy="488653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5929587" y="1190678"/>
            <a:ext cx="5332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have created a Heatmap to depict the presence of Null values in the columns of the dataset.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929587" y="4284792"/>
            <a:ext cx="5332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b="0" i="0" lang="en-US" sz="1800" u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 looking at the Heatmap we can see that there is no Null value in any of the columns in the dataset.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2222700"/>
            <a:ext cx="55753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2023-12-02T22:34:57Z</dcterms:created>
  <dc:creator>Sagar Hedaoo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2023-12-02T23:22:36Z</vt:lpwstr>
  </property>
  <property fmtid="{D5CDD505-2E9C-101B-9397-08002B2CF9AE}" pid="4" name="MSIP_Label_a73fd474-4f3c-44ed-88fb-5cc4bd2471bf_Method">
    <vt:lpwstr>Privileged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960bc56c-34cb-4ac2-924a-186af12565ce</vt:lpwstr>
  </property>
  <property fmtid="{D5CDD505-2E9C-101B-9397-08002B2CF9AE}" pid="8" name="MSIP_Label_a73fd474-4f3c-44ed-88fb-5cc4bd2471bf_ContentBits">
    <vt:lpwstr>0</vt:lpwstr>
  </property>
</Properties>
</file>