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5"/>
    <p:restoredTop sz="96327"/>
  </p:normalViewPr>
  <p:slideViewPr>
    <p:cSldViewPr snapToGrid="0">
      <p:cViewPr varScale="1">
        <p:scale>
          <a:sx n="160" d="100"/>
          <a:sy n="160" d="100"/>
        </p:scale>
        <p:origin x="35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6DBE98-562E-45F4-8E98-A1CBE6E3C13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71A7530-4281-4DA6-AC31-6687448B9D80}">
      <dgm:prSet custT="1"/>
      <dgm:spPr/>
      <dgm:t>
        <a:bodyPr/>
        <a:lstStyle/>
        <a:p>
          <a:r>
            <a:rPr lang="en-US" sz="12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STEP 1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: Find the relevant Data – The csv file has about 3000 commits messages. Most of the data can be discarded safely but, the commit description can be used to train the desired model.</a:t>
          </a:r>
        </a:p>
      </dgm:t>
    </dgm:pt>
    <dgm:pt modelId="{2AB9494A-C119-4BA0-84B3-824B9BBCAF38}" type="parTrans" cxnId="{5F60CE18-EE95-408C-8A3A-24F124BD4D69}">
      <dgm:prSet/>
      <dgm:spPr/>
      <dgm:t>
        <a:bodyPr/>
        <a:lstStyle/>
        <a:p>
          <a:endParaRPr lang="en-US"/>
        </a:p>
      </dgm:t>
    </dgm:pt>
    <dgm:pt modelId="{97F436C2-F0F8-4754-9529-56C7C9DA1225}" type="sibTrans" cxnId="{5F60CE18-EE95-408C-8A3A-24F124BD4D69}">
      <dgm:prSet/>
      <dgm:spPr/>
      <dgm:t>
        <a:bodyPr/>
        <a:lstStyle/>
        <a:p>
          <a:endParaRPr lang="en-US"/>
        </a:p>
      </dgm:t>
    </dgm:pt>
    <dgm:pt modelId="{26516BCA-430F-4268-8299-BEFA8E849385}">
      <dgm:prSet custT="1"/>
      <dgm:spPr/>
      <dgm:t>
        <a:bodyPr/>
        <a:lstStyle/>
        <a:p>
          <a:r>
            <a:rPr lang="en-US" sz="12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STEP 2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: Remove emails, tokenize words and Clean-up - There are many emails, newline, punctuation marks and extra spaces that aren’t useful for the model training. We can eliminate the English stop words as well to improve accuracy.</a:t>
          </a:r>
        </a:p>
      </dgm:t>
    </dgm:pt>
    <dgm:pt modelId="{B867C057-643F-463A-B003-9F8519F3A3F0}" type="parTrans" cxnId="{7894976A-20C2-43FD-A81B-A908133B66FF}">
      <dgm:prSet/>
      <dgm:spPr/>
      <dgm:t>
        <a:bodyPr/>
        <a:lstStyle/>
        <a:p>
          <a:endParaRPr lang="en-US"/>
        </a:p>
      </dgm:t>
    </dgm:pt>
    <dgm:pt modelId="{F5D3F1DC-937B-4577-92C6-C70F852A972E}" type="sibTrans" cxnId="{7894976A-20C2-43FD-A81B-A908133B66FF}">
      <dgm:prSet/>
      <dgm:spPr/>
      <dgm:t>
        <a:bodyPr/>
        <a:lstStyle/>
        <a:p>
          <a:endParaRPr lang="en-US"/>
        </a:p>
      </dgm:t>
    </dgm:pt>
    <dgm:pt modelId="{467E033A-AF9C-4895-BF43-49C4BC9E40EB}">
      <dgm:prSet custT="1"/>
      <dgm:spPr/>
      <dgm:t>
        <a:bodyPr/>
        <a:lstStyle/>
        <a:p>
          <a:r>
            <a:rPr lang="en-US" sz="12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STEP 3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: Create Bigram and Trigram Models – Bigrams are those two words occurring frequently together in the csv. Similarly, Trigrams are 3 words occurring frequently.</a:t>
          </a:r>
        </a:p>
      </dgm:t>
    </dgm:pt>
    <dgm:pt modelId="{E30DE0E5-D854-418D-A7DF-3FCD57F648EA}" type="parTrans" cxnId="{A91E0A36-513C-4EFE-A2EF-9A479EAE2BFF}">
      <dgm:prSet/>
      <dgm:spPr/>
      <dgm:t>
        <a:bodyPr/>
        <a:lstStyle/>
        <a:p>
          <a:endParaRPr lang="en-US"/>
        </a:p>
      </dgm:t>
    </dgm:pt>
    <dgm:pt modelId="{38BA3612-19AC-404E-970E-537D544EA688}" type="sibTrans" cxnId="{A91E0A36-513C-4EFE-A2EF-9A479EAE2BFF}">
      <dgm:prSet/>
      <dgm:spPr/>
      <dgm:t>
        <a:bodyPr/>
        <a:lstStyle/>
        <a:p>
          <a:endParaRPr lang="en-US"/>
        </a:p>
      </dgm:t>
    </dgm:pt>
    <dgm:pt modelId="{2F4632CF-0623-4C7C-B7C6-9E0AF9ED7276}">
      <dgm:prSet custT="1"/>
      <dgm:spPr/>
      <dgm:t>
        <a:bodyPr/>
        <a:lstStyle/>
        <a:p>
          <a:r>
            <a:rPr lang="en-US" sz="12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STEP 4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: Lemmatize – This step would help in creating the Dictionary and Corpus needed for Topic Modeling.</a:t>
          </a:r>
        </a:p>
      </dgm:t>
    </dgm:pt>
    <dgm:pt modelId="{898B9645-49B4-49C8-A6B9-4D8285AC0E8C}" type="parTrans" cxnId="{4157878D-498F-4C19-A80C-C092AC8A85F9}">
      <dgm:prSet/>
      <dgm:spPr/>
      <dgm:t>
        <a:bodyPr/>
        <a:lstStyle/>
        <a:p>
          <a:endParaRPr lang="en-US"/>
        </a:p>
      </dgm:t>
    </dgm:pt>
    <dgm:pt modelId="{54AC8A35-87FF-40BF-9B07-5D1A7C531675}" type="sibTrans" cxnId="{4157878D-498F-4C19-A80C-C092AC8A85F9}">
      <dgm:prSet/>
      <dgm:spPr/>
      <dgm:t>
        <a:bodyPr/>
        <a:lstStyle/>
        <a:p>
          <a:endParaRPr lang="en-US"/>
        </a:p>
      </dgm:t>
    </dgm:pt>
    <dgm:pt modelId="{9FA45EF9-767D-45D7-8CDA-C2BECE9B36BB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Perplexity and Coherence Score would be computed using this model. The higher the Coherence Score, the stronger the bond between the commits in the cluster.</a:t>
          </a:r>
        </a:p>
      </dgm:t>
    </dgm:pt>
    <dgm:pt modelId="{0AF0BF26-E040-4706-8534-00A17DBCA43D}" type="parTrans" cxnId="{4F0F35BB-5811-4227-B2CD-BDEBBB369BE9}">
      <dgm:prSet/>
      <dgm:spPr/>
      <dgm:t>
        <a:bodyPr/>
        <a:lstStyle/>
        <a:p>
          <a:endParaRPr lang="en-US"/>
        </a:p>
      </dgm:t>
    </dgm:pt>
    <dgm:pt modelId="{9EE71222-CDB4-4D76-9D3D-490BBDC45187}" type="sibTrans" cxnId="{4F0F35BB-5811-4227-B2CD-BDEBBB369BE9}">
      <dgm:prSet/>
      <dgm:spPr/>
      <dgm:t>
        <a:bodyPr/>
        <a:lstStyle/>
        <a:p>
          <a:endParaRPr lang="en-US"/>
        </a:p>
      </dgm:t>
    </dgm:pt>
    <dgm:pt modelId="{2412E44D-3DAC-4486-A4F4-FC15C0E16217}" type="pres">
      <dgm:prSet presAssocID="{4D6DBE98-562E-45F4-8E98-A1CBE6E3C136}" presName="root" presStyleCnt="0">
        <dgm:presLayoutVars>
          <dgm:dir/>
          <dgm:resizeHandles val="exact"/>
        </dgm:presLayoutVars>
      </dgm:prSet>
      <dgm:spPr/>
    </dgm:pt>
    <dgm:pt modelId="{53703C6E-0C2A-4F94-8782-3D9AE302C1F8}" type="pres">
      <dgm:prSet presAssocID="{4D6DBE98-562E-45F4-8E98-A1CBE6E3C136}" presName="container" presStyleCnt="0">
        <dgm:presLayoutVars>
          <dgm:dir/>
          <dgm:resizeHandles val="exact"/>
        </dgm:presLayoutVars>
      </dgm:prSet>
      <dgm:spPr/>
    </dgm:pt>
    <dgm:pt modelId="{2DAEA572-7E39-4DF0-8AE4-66CA6C44713A}" type="pres">
      <dgm:prSet presAssocID="{C71A7530-4281-4DA6-AC31-6687448B9D80}" presName="compNode" presStyleCnt="0"/>
      <dgm:spPr/>
    </dgm:pt>
    <dgm:pt modelId="{CF0CF191-BCED-4B4C-92D9-EDC4F9943E04}" type="pres">
      <dgm:prSet presAssocID="{C71A7530-4281-4DA6-AC31-6687448B9D80}" presName="iconBgRect" presStyleLbl="bgShp" presStyleIdx="0" presStyleCnt="5"/>
      <dgm:spPr/>
    </dgm:pt>
    <dgm:pt modelId="{8E2D6133-2A7A-4C60-8569-7C60C66B08FF}" type="pres">
      <dgm:prSet presAssocID="{C71A7530-4281-4DA6-AC31-6687448B9D8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ADBC52F-638B-4B93-A505-B892FBFB755A}" type="pres">
      <dgm:prSet presAssocID="{C71A7530-4281-4DA6-AC31-6687448B9D80}" presName="spaceRect" presStyleCnt="0"/>
      <dgm:spPr/>
    </dgm:pt>
    <dgm:pt modelId="{984D0684-AB9F-4430-9921-638E238F3315}" type="pres">
      <dgm:prSet presAssocID="{C71A7530-4281-4DA6-AC31-6687448B9D80}" presName="textRect" presStyleLbl="revTx" presStyleIdx="0" presStyleCnt="5">
        <dgm:presLayoutVars>
          <dgm:chMax val="1"/>
          <dgm:chPref val="1"/>
        </dgm:presLayoutVars>
      </dgm:prSet>
      <dgm:spPr/>
    </dgm:pt>
    <dgm:pt modelId="{3DBC42C2-9D78-400E-BCD2-DE0934C4BED8}" type="pres">
      <dgm:prSet presAssocID="{97F436C2-F0F8-4754-9529-56C7C9DA1225}" presName="sibTrans" presStyleLbl="sibTrans2D1" presStyleIdx="0" presStyleCnt="0"/>
      <dgm:spPr/>
    </dgm:pt>
    <dgm:pt modelId="{5DC43919-F94D-4A16-B791-37B065D252E5}" type="pres">
      <dgm:prSet presAssocID="{26516BCA-430F-4268-8299-BEFA8E849385}" presName="compNode" presStyleCnt="0"/>
      <dgm:spPr/>
    </dgm:pt>
    <dgm:pt modelId="{9B297CF2-D2E3-4AF5-92FF-A7D64D2D39D5}" type="pres">
      <dgm:prSet presAssocID="{26516BCA-430F-4268-8299-BEFA8E849385}" presName="iconBgRect" presStyleLbl="bgShp" presStyleIdx="1" presStyleCnt="5"/>
      <dgm:spPr/>
    </dgm:pt>
    <dgm:pt modelId="{26ACCAEE-5911-4D54-A68C-7C25DB39B5E0}" type="pres">
      <dgm:prSet presAssocID="{26516BCA-430F-4268-8299-BEFA8E84938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F10AFC03-AA80-49BD-91A8-C23424D5691F}" type="pres">
      <dgm:prSet presAssocID="{26516BCA-430F-4268-8299-BEFA8E849385}" presName="spaceRect" presStyleCnt="0"/>
      <dgm:spPr/>
    </dgm:pt>
    <dgm:pt modelId="{318698A4-73B5-45A2-BF99-30F21F0EE0C6}" type="pres">
      <dgm:prSet presAssocID="{26516BCA-430F-4268-8299-BEFA8E849385}" presName="textRect" presStyleLbl="revTx" presStyleIdx="1" presStyleCnt="5">
        <dgm:presLayoutVars>
          <dgm:chMax val="1"/>
          <dgm:chPref val="1"/>
        </dgm:presLayoutVars>
      </dgm:prSet>
      <dgm:spPr/>
    </dgm:pt>
    <dgm:pt modelId="{C4BBE83D-EC73-44F0-BD07-5C5B32B589D9}" type="pres">
      <dgm:prSet presAssocID="{F5D3F1DC-937B-4577-92C6-C70F852A972E}" presName="sibTrans" presStyleLbl="sibTrans2D1" presStyleIdx="0" presStyleCnt="0"/>
      <dgm:spPr/>
    </dgm:pt>
    <dgm:pt modelId="{59EED564-8CE9-44BC-8AFA-97AC6641DA24}" type="pres">
      <dgm:prSet presAssocID="{467E033A-AF9C-4895-BF43-49C4BC9E40EB}" presName="compNode" presStyleCnt="0"/>
      <dgm:spPr/>
    </dgm:pt>
    <dgm:pt modelId="{C7BF3F22-1D02-4AD7-B7FA-2F7CBC795E19}" type="pres">
      <dgm:prSet presAssocID="{467E033A-AF9C-4895-BF43-49C4BC9E40EB}" presName="iconBgRect" presStyleLbl="bgShp" presStyleIdx="2" presStyleCnt="5"/>
      <dgm:spPr/>
    </dgm:pt>
    <dgm:pt modelId="{443BB401-643B-4326-90A0-5904788552DC}" type="pres">
      <dgm:prSet presAssocID="{467E033A-AF9C-4895-BF43-49C4BC9E40E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AA0CD2BF-DDAC-4E7D-A041-4B616F694E5D}" type="pres">
      <dgm:prSet presAssocID="{467E033A-AF9C-4895-BF43-49C4BC9E40EB}" presName="spaceRect" presStyleCnt="0"/>
      <dgm:spPr/>
    </dgm:pt>
    <dgm:pt modelId="{EB8E61E0-E00B-4AE4-9903-77AD24F6F852}" type="pres">
      <dgm:prSet presAssocID="{467E033A-AF9C-4895-BF43-49C4BC9E40EB}" presName="textRect" presStyleLbl="revTx" presStyleIdx="2" presStyleCnt="5">
        <dgm:presLayoutVars>
          <dgm:chMax val="1"/>
          <dgm:chPref val="1"/>
        </dgm:presLayoutVars>
      </dgm:prSet>
      <dgm:spPr/>
    </dgm:pt>
    <dgm:pt modelId="{1B591AAF-216F-40D8-B945-0B9790D21B1E}" type="pres">
      <dgm:prSet presAssocID="{38BA3612-19AC-404E-970E-537D544EA688}" presName="sibTrans" presStyleLbl="sibTrans2D1" presStyleIdx="0" presStyleCnt="0"/>
      <dgm:spPr/>
    </dgm:pt>
    <dgm:pt modelId="{0FFCAE39-B1D8-48E8-8014-398E5BB4DB21}" type="pres">
      <dgm:prSet presAssocID="{2F4632CF-0623-4C7C-B7C6-9E0AF9ED7276}" presName="compNode" presStyleCnt="0"/>
      <dgm:spPr/>
    </dgm:pt>
    <dgm:pt modelId="{D560C939-E52F-40AD-9009-578CE7109652}" type="pres">
      <dgm:prSet presAssocID="{2F4632CF-0623-4C7C-B7C6-9E0AF9ED7276}" presName="iconBgRect" presStyleLbl="bgShp" presStyleIdx="3" presStyleCnt="5"/>
      <dgm:spPr/>
    </dgm:pt>
    <dgm:pt modelId="{07DFDD75-1245-4776-92A0-033747239B26}" type="pres">
      <dgm:prSet presAssocID="{2F4632CF-0623-4C7C-B7C6-9E0AF9ED727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41F166D3-D700-4AD2-A6A1-0472D145826A}" type="pres">
      <dgm:prSet presAssocID="{2F4632CF-0623-4C7C-B7C6-9E0AF9ED7276}" presName="spaceRect" presStyleCnt="0"/>
      <dgm:spPr/>
    </dgm:pt>
    <dgm:pt modelId="{A0CC19DE-7F5F-4CB5-8A6B-CC43EA3BD2B9}" type="pres">
      <dgm:prSet presAssocID="{2F4632CF-0623-4C7C-B7C6-9E0AF9ED7276}" presName="textRect" presStyleLbl="revTx" presStyleIdx="3" presStyleCnt="5">
        <dgm:presLayoutVars>
          <dgm:chMax val="1"/>
          <dgm:chPref val="1"/>
        </dgm:presLayoutVars>
      </dgm:prSet>
      <dgm:spPr/>
    </dgm:pt>
    <dgm:pt modelId="{C33612C4-0252-4825-A60F-F35A5BAF6D99}" type="pres">
      <dgm:prSet presAssocID="{54AC8A35-87FF-40BF-9B07-5D1A7C531675}" presName="sibTrans" presStyleLbl="sibTrans2D1" presStyleIdx="0" presStyleCnt="0"/>
      <dgm:spPr/>
    </dgm:pt>
    <dgm:pt modelId="{A47C87F9-6D2C-41C3-A20D-94ED839E6A9E}" type="pres">
      <dgm:prSet presAssocID="{9FA45EF9-767D-45D7-8CDA-C2BECE9B36BB}" presName="compNode" presStyleCnt="0"/>
      <dgm:spPr/>
    </dgm:pt>
    <dgm:pt modelId="{7E4BE5E6-AA6E-4403-8010-52627EFB57F9}" type="pres">
      <dgm:prSet presAssocID="{9FA45EF9-767D-45D7-8CDA-C2BECE9B36BB}" presName="iconBgRect" presStyleLbl="bgShp" presStyleIdx="4" presStyleCnt="5"/>
      <dgm:spPr/>
    </dgm:pt>
    <dgm:pt modelId="{BA914A68-A42A-41FB-9AC8-4AB984C6CCBC}" type="pres">
      <dgm:prSet presAssocID="{9FA45EF9-767D-45D7-8CDA-C2BECE9B36B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69630411-8DC6-4659-8783-15621F1A7DC0}" type="pres">
      <dgm:prSet presAssocID="{9FA45EF9-767D-45D7-8CDA-C2BECE9B36BB}" presName="spaceRect" presStyleCnt="0"/>
      <dgm:spPr/>
    </dgm:pt>
    <dgm:pt modelId="{701062D3-9861-4B05-B200-DBFD4FE8C18F}" type="pres">
      <dgm:prSet presAssocID="{9FA45EF9-767D-45D7-8CDA-C2BECE9B36B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645CE09-15DB-454A-83C8-C854D5630B5C}" type="presOf" srcId="{F5D3F1DC-937B-4577-92C6-C70F852A972E}" destId="{C4BBE83D-EC73-44F0-BD07-5C5B32B589D9}" srcOrd="0" destOrd="0" presId="urn:microsoft.com/office/officeart/2018/2/layout/IconCircleList"/>
    <dgm:cxn modelId="{F8D6590D-123D-4EC7-8F93-0481D0DEE009}" type="presOf" srcId="{26516BCA-430F-4268-8299-BEFA8E849385}" destId="{318698A4-73B5-45A2-BF99-30F21F0EE0C6}" srcOrd="0" destOrd="0" presId="urn:microsoft.com/office/officeart/2018/2/layout/IconCircleList"/>
    <dgm:cxn modelId="{5F60CE18-EE95-408C-8A3A-24F124BD4D69}" srcId="{4D6DBE98-562E-45F4-8E98-A1CBE6E3C136}" destId="{C71A7530-4281-4DA6-AC31-6687448B9D80}" srcOrd="0" destOrd="0" parTransId="{2AB9494A-C119-4BA0-84B3-824B9BBCAF38}" sibTransId="{97F436C2-F0F8-4754-9529-56C7C9DA1225}"/>
    <dgm:cxn modelId="{3C8F5D27-CD55-420F-98F5-8A23FD4F7EF0}" type="presOf" srcId="{9FA45EF9-767D-45D7-8CDA-C2BECE9B36BB}" destId="{701062D3-9861-4B05-B200-DBFD4FE8C18F}" srcOrd="0" destOrd="0" presId="urn:microsoft.com/office/officeart/2018/2/layout/IconCircleList"/>
    <dgm:cxn modelId="{A91E0A36-513C-4EFE-A2EF-9A479EAE2BFF}" srcId="{4D6DBE98-562E-45F4-8E98-A1CBE6E3C136}" destId="{467E033A-AF9C-4895-BF43-49C4BC9E40EB}" srcOrd="2" destOrd="0" parTransId="{E30DE0E5-D854-418D-A7DF-3FCD57F648EA}" sibTransId="{38BA3612-19AC-404E-970E-537D544EA688}"/>
    <dgm:cxn modelId="{ED74045D-AA24-46D1-B4F5-577305517A96}" type="presOf" srcId="{2F4632CF-0623-4C7C-B7C6-9E0AF9ED7276}" destId="{A0CC19DE-7F5F-4CB5-8A6B-CC43EA3BD2B9}" srcOrd="0" destOrd="0" presId="urn:microsoft.com/office/officeart/2018/2/layout/IconCircleList"/>
    <dgm:cxn modelId="{7894976A-20C2-43FD-A81B-A908133B66FF}" srcId="{4D6DBE98-562E-45F4-8E98-A1CBE6E3C136}" destId="{26516BCA-430F-4268-8299-BEFA8E849385}" srcOrd="1" destOrd="0" parTransId="{B867C057-643F-463A-B003-9F8519F3A3F0}" sibTransId="{F5D3F1DC-937B-4577-92C6-C70F852A972E}"/>
    <dgm:cxn modelId="{4157878D-498F-4C19-A80C-C092AC8A85F9}" srcId="{4D6DBE98-562E-45F4-8E98-A1CBE6E3C136}" destId="{2F4632CF-0623-4C7C-B7C6-9E0AF9ED7276}" srcOrd="3" destOrd="0" parTransId="{898B9645-49B4-49C8-A6B9-4D8285AC0E8C}" sibTransId="{54AC8A35-87FF-40BF-9B07-5D1A7C531675}"/>
    <dgm:cxn modelId="{A06E22A3-D08D-4EB4-A801-2F6F0255882F}" type="presOf" srcId="{54AC8A35-87FF-40BF-9B07-5D1A7C531675}" destId="{C33612C4-0252-4825-A60F-F35A5BAF6D99}" srcOrd="0" destOrd="0" presId="urn:microsoft.com/office/officeart/2018/2/layout/IconCircleList"/>
    <dgm:cxn modelId="{E0F1E0AE-E5F6-4312-A11F-AC6F35713D2D}" type="presOf" srcId="{C71A7530-4281-4DA6-AC31-6687448B9D80}" destId="{984D0684-AB9F-4430-9921-638E238F3315}" srcOrd="0" destOrd="0" presId="urn:microsoft.com/office/officeart/2018/2/layout/IconCircleList"/>
    <dgm:cxn modelId="{4F0F35BB-5811-4227-B2CD-BDEBBB369BE9}" srcId="{4D6DBE98-562E-45F4-8E98-A1CBE6E3C136}" destId="{9FA45EF9-767D-45D7-8CDA-C2BECE9B36BB}" srcOrd="4" destOrd="0" parTransId="{0AF0BF26-E040-4706-8534-00A17DBCA43D}" sibTransId="{9EE71222-CDB4-4D76-9D3D-490BBDC45187}"/>
    <dgm:cxn modelId="{2342FBC0-4DC3-478B-A80D-A7F2595C5A75}" type="presOf" srcId="{467E033A-AF9C-4895-BF43-49C4BC9E40EB}" destId="{EB8E61E0-E00B-4AE4-9903-77AD24F6F852}" srcOrd="0" destOrd="0" presId="urn:microsoft.com/office/officeart/2018/2/layout/IconCircleList"/>
    <dgm:cxn modelId="{05045FC5-17B6-450F-8EF2-E7E559D2B16D}" type="presOf" srcId="{97F436C2-F0F8-4754-9529-56C7C9DA1225}" destId="{3DBC42C2-9D78-400E-BCD2-DE0934C4BED8}" srcOrd="0" destOrd="0" presId="urn:microsoft.com/office/officeart/2018/2/layout/IconCircleList"/>
    <dgm:cxn modelId="{C18211C7-8573-4BB8-8405-FAE68C6ACC0D}" type="presOf" srcId="{4D6DBE98-562E-45F4-8E98-A1CBE6E3C136}" destId="{2412E44D-3DAC-4486-A4F4-FC15C0E16217}" srcOrd="0" destOrd="0" presId="urn:microsoft.com/office/officeart/2018/2/layout/IconCircleList"/>
    <dgm:cxn modelId="{85A955F8-32FD-4A49-9182-2CA3432BB22C}" type="presOf" srcId="{38BA3612-19AC-404E-970E-537D544EA688}" destId="{1B591AAF-216F-40D8-B945-0B9790D21B1E}" srcOrd="0" destOrd="0" presId="urn:microsoft.com/office/officeart/2018/2/layout/IconCircleList"/>
    <dgm:cxn modelId="{4EFA54CA-19F5-4A4B-90E7-EAA88CFA237F}" type="presParOf" srcId="{2412E44D-3DAC-4486-A4F4-FC15C0E16217}" destId="{53703C6E-0C2A-4F94-8782-3D9AE302C1F8}" srcOrd="0" destOrd="0" presId="urn:microsoft.com/office/officeart/2018/2/layout/IconCircleList"/>
    <dgm:cxn modelId="{D22E3EB8-74C5-4E6D-BC81-A0C36BCF7246}" type="presParOf" srcId="{53703C6E-0C2A-4F94-8782-3D9AE302C1F8}" destId="{2DAEA572-7E39-4DF0-8AE4-66CA6C44713A}" srcOrd="0" destOrd="0" presId="urn:microsoft.com/office/officeart/2018/2/layout/IconCircleList"/>
    <dgm:cxn modelId="{DAB6699F-E7A8-42E2-B0D5-15C789E0BA26}" type="presParOf" srcId="{2DAEA572-7E39-4DF0-8AE4-66CA6C44713A}" destId="{CF0CF191-BCED-4B4C-92D9-EDC4F9943E04}" srcOrd="0" destOrd="0" presId="urn:microsoft.com/office/officeart/2018/2/layout/IconCircleList"/>
    <dgm:cxn modelId="{21177BB9-B519-4A33-B2F2-D758F247E572}" type="presParOf" srcId="{2DAEA572-7E39-4DF0-8AE4-66CA6C44713A}" destId="{8E2D6133-2A7A-4C60-8569-7C60C66B08FF}" srcOrd="1" destOrd="0" presId="urn:microsoft.com/office/officeart/2018/2/layout/IconCircleList"/>
    <dgm:cxn modelId="{25961338-2E5D-4A96-8F30-F25C58FB6100}" type="presParOf" srcId="{2DAEA572-7E39-4DF0-8AE4-66CA6C44713A}" destId="{2ADBC52F-638B-4B93-A505-B892FBFB755A}" srcOrd="2" destOrd="0" presId="urn:microsoft.com/office/officeart/2018/2/layout/IconCircleList"/>
    <dgm:cxn modelId="{2F723883-545D-4DB2-B58E-E1DC4B744DC0}" type="presParOf" srcId="{2DAEA572-7E39-4DF0-8AE4-66CA6C44713A}" destId="{984D0684-AB9F-4430-9921-638E238F3315}" srcOrd="3" destOrd="0" presId="urn:microsoft.com/office/officeart/2018/2/layout/IconCircleList"/>
    <dgm:cxn modelId="{32CBD7F8-21FF-4B6C-B2CE-F67F788B6A2C}" type="presParOf" srcId="{53703C6E-0C2A-4F94-8782-3D9AE302C1F8}" destId="{3DBC42C2-9D78-400E-BCD2-DE0934C4BED8}" srcOrd="1" destOrd="0" presId="urn:microsoft.com/office/officeart/2018/2/layout/IconCircleList"/>
    <dgm:cxn modelId="{F8555C97-13A6-4196-9319-92A6633AF1AE}" type="presParOf" srcId="{53703C6E-0C2A-4F94-8782-3D9AE302C1F8}" destId="{5DC43919-F94D-4A16-B791-37B065D252E5}" srcOrd="2" destOrd="0" presId="urn:microsoft.com/office/officeart/2018/2/layout/IconCircleList"/>
    <dgm:cxn modelId="{9824A69B-A6B9-4EFD-A359-32A694B9B26D}" type="presParOf" srcId="{5DC43919-F94D-4A16-B791-37B065D252E5}" destId="{9B297CF2-D2E3-4AF5-92FF-A7D64D2D39D5}" srcOrd="0" destOrd="0" presId="urn:microsoft.com/office/officeart/2018/2/layout/IconCircleList"/>
    <dgm:cxn modelId="{C5CF0155-D0AD-4A8F-AF94-31CEB01AC2DE}" type="presParOf" srcId="{5DC43919-F94D-4A16-B791-37B065D252E5}" destId="{26ACCAEE-5911-4D54-A68C-7C25DB39B5E0}" srcOrd="1" destOrd="0" presId="urn:microsoft.com/office/officeart/2018/2/layout/IconCircleList"/>
    <dgm:cxn modelId="{EF15F563-ABB1-4B60-AC9E-6D3B156BB12E}" type="presParOf" srcId="{5DC43919-F94D-4A16-B791-37B065D252E5}" destId="{F10AFC03-AA80-49BD-91A8-C23424D5691F}" srcOrd="2" destOrd="0" presId="urn:microsoft.com/office/officeart/2018/2/layout/IconCircleList"/>
    <dgm:cxn modelId="{48E9EC98-83AD-4E53-AD9C-85B278F65E44}" type="presParOf" srcId="{5DC43919-F94D-4A16-B791-37B065D252E5}" destId="{318698A4-73B5-45A2-BF99-30F21F0EE0C6}" srcOrd="3" destOrd="0" presId="urn:microsoft.com/office/officeart/2018/2/layout/IconCircleList"/>
    <dgm:cxn modelId="{E1565ACA-5B17-4998-A1F0-EFBD7850B2A1}" type="presParOf" srcId="{53703C6E-0C2A-4F94-8782-3D9AE302C1F8}" destId="{C4BBE83D-EC73-44F0-BD07-5C5B32B589D9}" srcOrd="3" destOrd="0" presId="urn:microsoft.com/office/officeart/2018/2/layout/IconCircleList"/>
    <dgm:cxn modelId="{1CEB51A5-F393-4897-A252-FE1EBA6B19F2}" type="presParOf" srcId="{53703C6E-0C2A-4F94-8782-3D9AE302C1F8}" destId="{59EED564-8CE9-44BC-8AFA-97AC6641DA24}" srcOrd="4" destOrd="0" presId="urn:microsoft.com/office/officeart/2018/2/layout/IconCircleList"/>
    <dgm:cxn modelId="{400627DC-9B88-4C93-8B66-35B943C07920}" type="presParOf" srcId="{59EED564-8CE9-44BC-8AFA-97AC6641DA24}" destId="{C7BF3F22-1D02-4AD7-B7FA-2F7CBC795E19}" srcOrd="0" destOrd="0" presId="urn:microsoft.com/office/officeart/2018/2/layout/IconCircleList"/>
    <dgm:cxn modelId="{22A23E7B-1C04-4CC6-A93B-37E11DACA409}" type="presParOf" srcId="{59EED564-8CE9-44BC-8AFA-97AC6641DA24}" destId="{443BB401-643B-4326-90A0-5904788552DC}" srcOrd="1" destOrd="0" presId="urn:microsoft.com/office/officeart/2018/2/layout/IconCircleList"/>
    <dgm:cxn modelId="{615BAA91-CEBB-4E30-A533-75E82E80A787}" type="presParOf" srcId="{59EED564-8CE9-44BC-8AFA-97AC6641DA24}" destId="{AA0CD2BF-DDAC-4E7D-A041-4B616F694E5D}" srcOrd="2" destOrd="0" presId="urn:microsoft.com/office/officeart/2018/2/layout/IconCircleList"/>
    <dgm:cxn modelId="{CD2627D6-0F4E-49C7-A2FA-CD1E4F0E4A30}" type="presParOf" srcId="{59EED564-8CE9-44BC-8AFA-97AC6641DA24}" destId="{EB8E61E0-E00B-4AE4-9903-77AD24F6F852}" srcOrd="3" destOrd="0" presId="urn:microsoft.com/office/officeart/2018/2/layout/IconCircleList"/>
    <dgm:cxn modelId="{165A1A1C-E75E-4840-9925-FC377A0FEE02}" type="presParOf" srcId="{53703C6E-0C2A-4F94-8782-3D9AE302C1F8}" destId="{1B591AAF-216F-40D8-B945-0B9790D21B1E}" srcOrd="5" destOrd="0" presId="urn:microsoft.com/office/officeart/2018/2/layout/IconCircleList"/>
    <dgm:cxn modelId="{C145ABC7-F2DF-4440-B987-31758A8A5BE1}" type="presParOf" srcId="{53703C6E-0C2A-4F94-8782-3D9AE302C1F8}" destId="{0FFCAE39-B1D8-48E8-8014-398E5BB4DB21}" srcOrd="6" destOrd="0" presId="urn:microsoft.com/office/officeart/2018/2/layout/IconCircleList"/>
    <dgm:cxn modelId="{7A7C69BE-DDDF-4054-8FC7-343DC96E1E46}" type="presParOf" srcId="{0FFCAE39-B1D8-48E8-8014-398E5BB4DB21}" destId="{D560C939-E52F-40AD-9009-578CE7109652}" srcOrd="0" destOrd="0" presId="urn:microsoft.com/office/officeart/2018/2/layout/IconCircleList"/>
    <dgm:cxn modelId="{9D36BB74-9411-4F32-AC62-9BEB116C5120}" type="presParOf" srcId="{0FFCAE39-B1D8-48E8-8014-398E5BB4DB21}" destId="{07DFDD75-1245-4776-92A0-033747239B26}" srcOrd="1" destOrd="0" presId="urn:microsoft.com/office/officeart/2018/2/layout/IconCircleList"/>
    <dgm:cxn modelId="{ACF63FD8-7BBB-4E9A-AB90-1CE27487FF4F}" type="presParOf" srcId="{0FFCAE39-B1D8-48E8-8014-398E5BB4DB21}" destId="{41F166D3-D700-4AD2-A6A1-0472D145826A}" srcOrd="2" destOrd="0" presId="urn:microsoft.com/office/officeart/2018/2/layout/IconCircleList"/>
    <dgm:cxn modelId="{8C2C0CED-F520-496D-987C-59B9A157929D}" type="presParOf" srcId="{0FFCAE39-B1D8-48E8-8014-398E5BB4DB21}" destId="{A0CC19DE-7F5F-4CB5-8A6B-CC43EA3BD2B9}" srcOrd="3" destOrd="0" presId="urn:microsoft.com/office/officeart/2018/2/layout/IconCircleList"/>
    <dgm:cxn modelId="{F99040EF-40EA-4261-A0D5-4E4009C669C3}" type="presParOf" srcId="{53703C6E-0C2A-4F94-8782-3D9AE302C1F8}" destId="{C33612C4-0252-4825-A60F-F35A5BAF6D99}" srcOrd="7" destOrd="0" presId="urn:microsoft.com/office/officeart/2018/2/layout/IconCircleList"/>
    <dgm:cxn modelId="{E91D824A-5568-489A-9EC7-FFC950F6ED87}" type="presParOf" srcId="{53703C6E-0C2A-4F94-8782-3D9AE302C1F8}" destId="{A47C87F9-6D2C-41C3-A20D-94ED839E6A9E}" srcOrd="8" destOrd="0" presId="urn:microsoft.com/office/officeart/2018/2/layout/IconCircleList"/>
    <dgm:cxn modelId="{03B84EE0-1DC0-4F99-90E3-B538351F6229}" type="presParOf" srcId="{A47C87F9-6D2C-41C3-A20D-94ED839E6A9E}" destId="{7E4BE5E6-AA6E-4403-8010-52627EFB57F9}" srcOrd="0" destOrd="0" presId="urn:microsoft.com/office/officeart/2018/2/layout/IconCircleList"/>
    <dgm:cxn modelId="{9920A495-1DC0-46EE-A934-35A5ABD15E3C}" type="presParOf" srcId="{A47C87F9-6D2C-41C3-A20D-94ED839E6A9E}" destId="{BA914A68-A42A-41FB-9AC8-4AB984C6CCBC}" srcOrd="1" destOrd="0" presId="urn:microsoft.com/office/officeart/2018/2/layout/IconCircleList"/>
    <dgm:cxn modelId="{730366FB-F43B-44C9-B2EE-2559E59E118B}" type="presParOf" srcId="{A47C87F9-6D2C-41C3-A20D-94ED839E6A9E}" destId="{69630411-8DC6-4659-8783-15621F1A7DC0}" srcOrd="2" destOrd="0" presId="urn:microsoft.com/office/officeart/2018/2/layout/IconCircleList"/>
    <dgm:cxn modelId="{2AFDE9D4-948B-40B1-8133-529773895C7D}" type="presParOf" srcId="{A47C87F9-6D2C-41C3-A20D-94ED839E6A9E}" destId="{701062D3-9861-4B05-B200-DBFD4FE8C18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CF191-BCED-4B4C-92D9-EDC4F9943E04}">
      <dsp:nvSpPr>
        <dsp:cNvPr id="0" name=""/>
        <dsp:cNvSpPr/>
      </dsp:nvSpPr>
      <dsp:spPr>
        <a:xfrm>
          <a:off x="1194687" y="50248"/>
          <a:ext cx="1151682" cy="11516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D6133-2A7A-4C60-8569-7C60C66B08FF}">
      <dsp:nvSpPr>
        <dsp:cNvPr id="0" name=""/>
        <dsp:cNvSpPr/>
      </dsp:nvSpPr>
      <dsp:spPr>
        <a:xfrm>
          <a:off x="1436540" y="292101"/>
          <a:ext cx="667975" cy="6679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D0684-AB9F-4430-9921-638E238F3315}">
      <dsp:nvSpPr>
        <dsp:cNvPr id="0" name=""/>
        <dsp:cNvSpPr/>
      </dsp:nvSpPr>
      <dsp:spPr>
        <a:xfrm>
          <a:off x="2593158" y="50248"/>
          <a:ext cx="2714679" cy="1151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STEP 1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: Find the relevant Data – The csv file has about 3000 commits messages. Most of the data can be discarded safely but, the commit description can be used to train the desired model.</a:t>
          </a:r>
        </a:p>
      </dsp:txBody>
      <dsp:txXfrm>
        <a:off x="2593158" y="50248"/>
        <a:ext cx="2714679" cy="1151682"/>
      </dsp:txXfrm>
    </dsp:sp>
    <dsp:sp modelId="{9B297CF2-D2E3-4AF5-92FF-A7D64D2D39D5}">
      <dsp:nvSpPr>
        <dsp:cNvPr id="0" name=""/>
        <dsp:cNvSpPr/>
      </dsp:nvSpPr>
      <dsp:spPr>
        <a:xfrm>
          <a:off x="5780850" y="50248"/>
          <a:ext cx="1151682" cy="11516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CCAEE-5911-4D54-A68C-7C25DB39B5E0}">
      <dsp:nvSpPr>
        <dsp:cNvPr id="0" name=""/>
        <dsp:cNvSpPr/>
      </dsp:nvSpPr>
      <dsp:spPr>
        <a:xfrm>
          <a:off x="6022703" y="292101"/>
          <a:ext cx="667975" cy="6679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698A4-73B5-45A2-BF99-30F21F0EE0C6}">
      <dsp:nvSpPr>
        <dsp:cNvPr id="0" name=""/>
        <dsp:cNvSpPr/>
      </dsp:nvSpPr>
      <dsp:spPr>
        <a:xfrm>
          <a:off x="7179321" y="50248"/>
          <a:ext cx="2714679" cy="1151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STEP 2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Remove emails, tokenize words and Clean-up - There are many emails, newline, punctuation marks and extra spaces that aren’t useful for the model training. We can eliminate the English stop words as well to improve accuracy.</a:t>
          </a:r>
        </a:p>
      </dsp:txBody>
      <dsp:txXfrm>
        <a:off x="7179321" y="50248"/>
        <a:ext cx="2714679" cy="1151682"/>
      </dsp:txXfrm>
    </dsp:sp>
    <dsp:sp modelId="{C7BF3F22-1D02-4AD7-B7FA-2F7CBC795E19}">
      <dsp:nvSpPr>
        <dsp:cNvPr id="0" name=""/>
        <dsp:cNvSpPr/>
      </dsp:nvSpPr>
      <dsp:spPr>
        <a:xfrm>
          <a:off x="1194687" y="2117752"/>
          <a:ext cx="1151682" cy="11516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BB401-643B-4326-90A0-5904788552DC}">
      <dsp:nvSpPr>
        <dsp:cNvPr id="0" name=""/>
        <dsp:cNvSpPr/>
      </dsp:nvSpPr>
      <dsp:spPr>
        <a:xfrm>
          <a:off x="1436540" y="2359605"/>
          <a:ext cx="667975" cy="6679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E61E0-E00B-4AE4-9903-77AD24F6F852}">
      <dsp:nvSpPr>
        <dsp:cNvPr id="0" name=""/>
        <dsp:cNvSpPr/>
      </dsp:nvSpPr>
      <dsp:spPr>
        <a:xfrm>
          <a:off x="2593158" y="2117752"/>
          <a:ext cx="2714679" cy="1151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STEP 3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Create Bigram and Trigram Models – Bigrams are those two words occurring frequently together in the csv. Similarly, Trigrams are 3 words occurring frequently.</a:t>
          </a:r>
        </a:p>
      </dsp:txBody>
      <dsp:txXfrm>
        <a:off x="2593158" y="2117752"/>
        <a:ext cx="2714679" cy="1151682"/>
      </dsp:txXfrm>
    </dsp:sp>
    <dsp:sp modelId="{D560C939-E52F-40AD-9009-578CE7109652}">
      <dsp:nvSpPr>
        <dsp:cNvPr id="0" name=""/>
        <dsp:cNvSpPr/>
      </dsp:nvSpPr>
      <dsp:spPr>
        <a:xfrm>
          <a:off x="5780850" y="2117752"/>
          <a:ext cx="1151682" cy="11516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FDD75-1245-4776-92A0-033747239B26}">
      <dsp:nvSpPr>
        <dsp:cNvPr id="0" name=""/>
        <dsp:cNvSpPr/>
      </dsp:nvSpPr>
      <dsp:spPr>
        <a:xfrm>
          <a:off x="6022703" y="2359605"/>
          <a:ext cx="667975" cy="6679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C19DE-7F5F-4CB5-8A6B-CC43EA3BD2B9}">
      <dsp:nvSpPr>
        <dsp:cNvPr id="0" name=""/>
        <dsp:cNvSpPr/>
      </dsp:nvSpPr>
      <dsp:spPr>
        <a:xfrm>
          <a:off x="7179321" y="2117752"/>
          <a:ext cx="2714679" cy="1151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STEP 4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Lemmatize – This step would help in creating the Dictionary and Corpus needed for Topic Modeling.</a:t>
          </a:r>
        </a:p>
      </dsp:txBody>
      <dsp:txXfrm>
        <a:off x="7179321" y="2117752"/>
        <a:ext cx="2714679" cy="1151682"/>
      </dsp:txXfrm>
    </dsp:sp>
    <dsp:sp modelId="{7E4BE5E6-AA6E-4403-8010-52627EFB57F9}">
      <dsp:nvSpPr>
        <dsp:cNvPr id="0" name=""/>
        <dsp:cNvSpPr/>
      </dsp:nvSpPr>
      <dsp:spPr>
        <a:xfrm>
          <a:off x="1194687" y="4185256"/>
          <a:ext cx="1151682" cy="11516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14A68-A42A-41FB-9AC8-4AB984C6CCBC}">
      <dsp:nvSpPr>
        <dsp:cNvPr id="0" name=""/>
        <dsp:cNvSpPr/>
      </dsp:nvSpPr>
      <dsp:spPr>
        <a:xfrm>
          <a:off x="1436540" y="4427109"/>
          <a:ext cx="667975" cy="6679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062D3-9861-4B05-B200-DBFD4FE8C18F}">
      <dsp:nvSpPr>
        <dsp:cNvPr id="0" name=""/>
        <dsp:cNvSpPr/>
      </dsp:nvSpPr>
      <dsp:spPr>
        <a:xfrm>
          <a:off x="2593158" y="4185256"/>
          <a:ext cx="2714679" cy="1151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Perplexity and Coherence Score would be computed using this model. The higher the Coherence Score, the stronger the bond between the commits in the cluster.</a:t>
          </a:r>
        </a:p>
      </dsp:txBody>
      <dsp:txXfrm>
        <a:off x="2593158" y="4185256"/>
        <a:ext cx="2714679" cy="1151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271F-1329-9444-A150-5E143F76A03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0E91-D963-6B4C-A40B-C2191843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271F-1329-9444-A150-5E143F76A03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0E91-D963-6B4C-A40B-C2191843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7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271F-1329-9444-A150-5E143F76A03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0E91-D963-6B4C-A40B-C2191843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74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271F-1329-9444-A150-5E143F76A03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0E91-D963-6B4C-A40B-C2191843C2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2189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271F-1329-9444-A150-5E143F76A03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0E91-D963-6B4C-A40B-C2191843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94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271F-1329-9444-A150-5E143F76A03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0E91-D963-6B4C-A40B-C2191843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31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271F-1329-9444-A150-5E143F76A03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0E91-D963-6B4C-A40B-C2191843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74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271F-1329-9444-A150-5E143F76A03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0E91-D963-6B4C-A40B-C2191843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62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271F-1329-9444-A150-5E143F76A03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0E91-D963-6B4C-A40B-C2191843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8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271F-1329-9444-A150-5E143F76A03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0E91-D963-6B4C-A40B-C2191843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4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271F-1329-9444-A150-5E143F76A03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0E91-D963-6B4C-A40B-C2191843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6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271F-1329-9444-A150-5E143F76A03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0E91-D963-6B4C-A40B-C2191843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1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271F-1329-9444-A150-5E143F76A03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0E91-D963-6B4C-A40B-C2191843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271F-1329-9444-A150-5E143F76A03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0E91-D963-6B4C-A40B-C2191843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3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271F-1329-9444-A150-5E143F76A03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0E91-D963-6B4C-A40B-C2191843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8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271F-1329-9444-A150-5E143F76A03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0E91-D963-6B4C-A40B-C2191843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4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271F-1329-9444-A150-5E143F76A03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0E91-D963-6B4C-A40B-C2191843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0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38271F-1329-9444-A150-5E143F76A03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30E91-D963-6B4C-A40B-C2191843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38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7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7.png"/><Relationship Id="rId4" Type="http://schemas.openxmlformats.org/officeDocument/2006/relationships/image" Target="../media/image1.jpe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jpeg"/><Relationship Id="rId9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lights&#10;&#10;Description automatically generated">
            <a:extLst>
              <a:ext uri="{FF2B5EF4-FFF2-40B4-BE49-F238E27FC236}">
                <a16:creationId xmlns:a16="http://schemas.microsoft.com/office/drawing/2014/main" id="{2E3A9B78-3387-ECFB-872E-909A82063D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CBAB4F-4FA0-1093-307D-8F4B83EBE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755" y="571500"/>
            <a:ext cx="8825658" cy="33295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SSW 565 FINAL PROJECT</a:t>
            </a:r>
            <a:br>
              <a:rPr lang="en-US" sz="5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sz="5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5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Option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709A-CEDD-5234-B71A-960D81A4F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Khusboo Patel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Audio 7">
            <a:extLst>
              <a:ext uri="{FF2B5EF4-FFF2-40B4-BE49-F238E27FC236}">
                <a16:creationId xmlns:a16="http://schemas.microsoft.com/office/drawing/2014/main" id="{021B0637-CF5D-2D83-C80B-374EB5E5210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2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80"/>
    </mc:Choice>
    <mc:Fallback xmlns="">
      <p:transition spd="slow" advTm="134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9EF5-AB79-4575-6C7B-E2D5C02B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5240358" cy="65964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just"/>
            <a:r>
              <a:rPr lang="en-US" b="1" u="sng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Introduction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5A308B7D-3538-96BD-1305-0CDD6FAE14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11" r="45684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893575-4C58-A5F2-7BCD-AA9D317C3363}"/>
              </a:ext>
            </a:extLst>
          </p:cNvPr>
          <p:cNvSpPr txBox="1"/>
          <p:nvPr/>
        </p:nvSpPr>
        <p:spPr>
          <a:xfrm>
            <a:off x="5063067" y="1467964"/>
            <a:ext cx="6629399" cy="5136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Contributions to open-source libraries are growing at a breakneck pace. Because developers are increasingly depending on open-source libraries to swiftly assemble and create software, these unidentified changes expose their products to auditing or hacking.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Using natural language processing and machine learning approaches, I’ll investigate ways to automatically detect the architectural aspects that are altered by commits to large-scale projects in real time.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 addition to maybe assuring current software development, using the latent information underlying commit messages and bug reports in open source, the SBERT-based classifies obtains promising results on the presented dataset.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 will group the contributions according to their architectural criteria and then add new commits to the existing clusters.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1" name="Audio 10">
            <a:extLst>
              <a:ext uri="{FF2B5EF4-FFF2-40B4-BE49-F238E27FC236}">
                <a16:creationId xmlns:a16="http://schemas.microsoft.com/office/drawing/2014/main" id="{AAAB9319-42BD-B2FB-6B12-B1EE2376CC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1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68"/>
    </mc:Choice>
    <mc:Fallback xmlns="">
      <p:transition spd="slow" advTm="410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3407AB9-4E39-50BA-B385-B9500DFAA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60" y="2140276"/>
            <a:ext cx="11301831" cy="4158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3334B9-C138-E12E-3079-3167EE618505}"/>
              </a:ext>
            </a:extLst>
          </p:cNvPr>
          <p:cNvSpPr txBox="1"/>
          <p:nvPr/>
        </p:nvSpPr>
        <p:spPr>
          <a:xfrm>
            <a:off x="456809" y="1036164"/>
            <a:ext cx="10778458" cy="1214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Because the subject column are too tiny and might be deceptive, the commit description piques our curiosity. 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description, on the other hand, offers a lot more information that may be used to guess which category the commits fall under.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4428F4-0BDF-47BF-6E5A-2AE67887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46" y="274919"/>
            <a:ext cx="5240358" cy="65964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just"/>
            <a:r>
              <a:rPr lang="en-US" b="1" u="sng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Data Set</a:t>
            </a:r>
          </a:p>
        </p:txBody>
      </p:sp>
      <p:pic>
        <p:nvPicPr>
          <p:cNvPr id="10" name="Audio 9">
            <a:extLst>
              <a:ext uri="{FF2B5EF4-FFF2-40B4-BE49-F238E27FC236}">
                <a16:creationId xmlns:a16="http://schemas.microsoft.com/office/drawing/2014/main" id="{97F65AB7-EB14-76C2-7EA3-70B493D57D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4F3182-2D3E-B15D-E97B-F8E28E681AB9}"/>
              </a:ext>
            </a:extLst>
          </p:cNvPr>
          <p:cNvSpPr txBox="1"/>
          <p:nvPr/>
        </p:nvSpPr>
        <p:spPr>
          <a:xfrm>
            <a:off x="4772667" y="6371595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1: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code_Review_Project-1.csv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76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78"/>
    </mc:Choice>
    <mc:Fallback xmlns="">
      <p:transition spd="slow" advTm="377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BBAEEA-C4B4-784F-DD21-3A99CC74B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253266"/>
              </p:ext>
            </p:extLst>
          </p:nvPr>
        </p:nvGraphicFramePr>
        <p:xfrm>
          <a:off x="457200" y="1018095"/>
          <a:ext cx="11088689" cy="5387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F22ADAFD-6ADD-08F7-7E0D-68C625C7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75" y="265316"/>
            <a:ext cx="5240358" cy="65964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just"/>
            <a:r>
              <a:rPr lang="en-US" b="1" u="sng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Approach</a:t>
            </a:r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CC7C5B7A-08A1-AB9D-1DF9-CA4F9E54E60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3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357"/>
    </mc:Choice>
    <mc:Fallback xmlns="">
      <p:transition spd="slow" advTm="633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12BE-8F7D-9262-3E66-B831E91E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331259"/>
            <a:ext cx="11397006" cy="51449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is a well-known technique for resolving the difficulties with unsupervised learning. We’ll use it for evaluating performance, knowing the ground truth labels.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 embeddings – Numerically represent the text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Dimensionality Reduction – A problem with using the embeddings directly is that distance measures, such as Euclidean and Manhattan, needed for clustering become meaningless at such high dimensions.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Selecting a clustering algorithm - Density-based algorithms are a good option here as they do not require specifying the number of clusters and are indifferent to cluster shape. Hierarchical Density-Based Spatial Clustering of Applications with Noise (HDBSCAN) has become popular since it has fewer and more intuitive hyperparameters than DBSCAN.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Generating clusters from UMAP + HDBSCAN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EBFDBE-B721-AD09-DB01-2D02CD71A0A6}"/>
              </a:ext>
            </a:extLst>
          </p:cNvPr>
          <p:cNvSpPr txBox="1">
            <a:spLocks/>
          </p:cNvSpPr>
          <p:nvPr/>
        </p:nvSpPr>
        <p:spPr>
          <a:xfrm>
            <a:off x="755264" y="478118"/>
            <a:ext cx="5240358" cy="6596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b="1" u="sng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Clustering Method</a:t>
            </a:r>
          </a:p>
        </p:txBody>
      </p:sp>
      <p:pic>
        <p:nvPicPr>
          <p:cNvPr id="9" name="Audio 8">
            <a:extLst>
              <a:ext uri="{FF2B5EF4-FFF2-40B4-BE49-F238E27FC236}">
                <a16:creationId xmlns:a16="http://schemas.microsoft.com/office/drawing/2014/main" id="{5CBB34AF-415B-3453-28AF-0327AF2C68C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127"/>
    </mc:Choice>
    <mc:Fallback xmlns="">
      <p:transition spd="slow" advTm="691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40A49C-514B-B16A-259A-088B3E978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9036" y="897565"/>
            <a:ext cx="11777426" cy="1400839"/>
          </a:xfr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301ED41-5FB3-F2D4-4BA8-13646D041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11" y="4087751"/>
            <a:ext cx="11793362" cy="227545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7523A2-6F7C-9622-9254-8CBB99795F9F}"/>
              </a:ext>
            </a:extLst>
          </p:cNvPr>
          <p:cNvSpPr txBox="1">
            <a:spLocks/>
          </p:cNvSpPr>
          <p:nvPr/>
        </p:nvSpPr>
        <p:spPr>
          <a:xfrm>
            <a:off x="537576" y="293715"/>
            <a:ext cx="5240358" cy="6596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b="1" u="sng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1AD60-F385-7279-C1FE-26C05EA01D4F}"/>
              </a:ext>
            </a:extLst>
          </p:cNvPr>
          <p:cNvSpPr txBox="1"/>
          <p:nvPr/>
        </p:nvSpPr>
        <p:spPr>
          <a:xfrm>
            <a:off x="207287" y="2597450"/>
            <a:ext cx="11777426" cy="1900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Adjusted Rand Index (ARI) is frequently used in cluster validation since it is a measure of agreement between two partitions: one given by the clustering process and the other defined by external criteria.</a:t>
            </a:r>
          </a:p>
          <a:p>
            <a:pPr marL="285750" indent="-285750" algn="just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Normalized mutual information (NMI) gives us the reduction in entropy of class labels when we are given the cluster labels. In a sense, NMI tells us how much the uncertainty about class labels decreases when we know the cluster labels. It is like the information gain in decisions trees.</a:t>
            </a:r>
          </a:p>
          <a:p>
            <a:pPr marL="285750" indent="-285750" algn="just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Best loss from out model was 0.164 given in the picture.</a:t>
            </a:r>
          </a:p>
          <a:p>
            <a:pPr marL="285750" indent="-285750" algn="just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endParaRPr lang="en-US" sz="15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1" name="Audio 10">
            <a:extLst>
              <a:ext uri="{FF2B5EF4-FFF2-40B4-BE49-F238E27FC236}">
                <a16:creationId xmlns:a16="http://schemas.microsoft.com/office/drawing/2014/main" id="{DCBF0580-43F0-759E-EB16-CE426087ADF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1F620D-2E64-3822-5A29-8A6352E9300D}"/>
              </a:ext>
            </a:extLst>
          </p:cNvPr>
          <p:cNvSpPr txBox="1"/>
          <p:nvPr/>
        </p:nvSpPr>
        <p:spPr>
          <a:xfrm>
            <a:off x="4966654" y="2298404"/>
            <a:ext cx="16225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2: </a:t>
            </a:r>
            <a:r>
              <a:rPr lang="en-US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compare_stats.csv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9EC58-A859-CB14-B8DC-E0FEF52EB793}"/>
              </a:ext>
            </a:extLst>
          </p:cNvPr>
          <p:cNvSpPr txBox="1"/>
          <p:nvPr/>
        </p:nvSpPr>
        <p:spPr>
          <a:xfrm>
            <a:off x="5474055" y="6393010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3. 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p1.csv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21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201"/>
    </mc:Choice>
    <mc:Fallback xmlns="">
      <p:transition spd="slow" advTm="952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 descr="Multi-coloured paper-craft art">
            <a:extLst>
              <a:ext uri="{FF2B5EF4-FFF2-40B4-BE49-F238E27FC236}">
                <a16:creationId xmlns:a16="http://schemas.microsoft.com/office/drawing/2014/main" id="{53E8CA16-8ED3-5EE5-5B9A-1231B3AD63F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t="11018" b="47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04DA9-1DD9-E34B-1889-B07E277B5D89}"/>
              </a:ext>
            </a:extLst>
          </p:cNvPr>
          <p:cNvSpPr txBox="1"/>
          <p:nvPr/>
        </p:nvSpPr>
        <p:spPr>
          <a:xfrm>
            <a:off x="510681" y="604913"/>
            <a:ext cx="10917731" cy="313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 could apply classification models that do not require complex code analysis and are language agnostic by converting the challenge of categorizing code modifications to the problem of classifying a text containing natural language phrases.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While using a computationally less expensive model and using a much smaller training dataset, our strategy surpasses state-of-the-art approaches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4FA5B7-9AD6-A762-E0C5-93720333B11B}"/>
              </a:ext>
            </a:extLst>
          </p:cNvPr>
          <p:cNvSpPr txBox="1">
            <a:spLocks/>
          </p:cNvSpPr>
          <p:nvPr/>
        </p:nvSpPr>
        <p:spPr>
          <a:xfrm>
            <a:off x="761206" y="745554"/>
            <a:ext cx="5240358" cy="6596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b="1" u="sng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Conclusion</a:t>
            </a:r>
          </a:p>
        </p:txBody>
      </p:sp>
      <p:pic>
        <p:nvPicPr>
          <p:cNvPr id="14" name="Audio 13">
            <a:extLst>
              <a:ext uri="{FF2B5EF4-FFF2-40B4-BE49-F238E27FC236}">
                <a16:creationId xmlns:a16="http://schemas.microsoft.com/office/drawing/2014/main" id="{1BD461B5-DE0A-ABAA-6160-11382CC51F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60"/>
    </mc:Choice>
    <mc:Fallback xmlns="">
      <p:transition spd="slow" advTm="341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F73F2BF8-15D1-B268-08CC-EC32C55964D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4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60719B-881D-60D3-59F0-3168502F1DBE}"/>
              </a:ext>
            </a:extLst>
          </p:cNvPr>
          <p:cNvSpPr txBox="1">
            <a:spLocks/>
          </p:cNvSpPr>
          <p:nvPr/>
        </p:nvSpPr>
        <p:spPr>
          <a:xfrm>
            <a:off x="761206" y="2737632"/>
            <a:ext cx="10407190" cy="29392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9000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!! Thank You !!</a:t>
            </a:r>
          </a:p>
        </p:txBody>
      </p:sp>
      <p:pic>
        <p:nvPicPr>
          <p:cNvPr id="10" name="Audio 9">
            <a:extLst>
              <a:ext uri="{FF2B5EF4-FFF2-40B4-BE49-F238E27FC236}">
                <a16:creationId xmlns:a16="http://schemas.microsoft.com/office/drawing/2014/main" id="{6A2AC4A2-0C96-FCFA-24DF-FFAACC716C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1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207</TotalTime>
  <Words>674</Words>
  <Application>Microsoft Macintosh PowerPoint</Application>
  <PresentationFormat>Widescreen</PresentationFormat>
  <Paragraphs>34</Paragraphs>
  <Slides>8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ADLaM Display</vt:lpstr>
      <vt:lpstr>Arial</vt:lpstr>
      <vt:lpstr>Century Gothic</vt:lpstr>
      <vt:lpstr>Times New Roman</vt:lpstr>
      <vt:lpstr>Wingdings 3</vt:lpstr>
      <vt:lpstr>Ion</vt:lpstr>
      <vt:lpstr>SSW 565 FINAL PROJECT  Option 2</vt:lpstr>
      <vt:lpstr>Introduction</vt:lpstr>
      <vt:lpstr>Data Set</vt:lpstr>
      <vt:lpstr>Approach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SSW 565 FINAL PROJECT  Option 2 - P1</dc:title>
  <dc:creator>Khusboo Ketan Patel</dc:creator>
  <cp:lastModifiedBy>Khusboo Ketan Patel</cp:lastModifiedBy>
  <cp:revision>4</cp:revision>
  <dcterms:created xsi:type="dcterms:W3CDTF">2023-12-10T23:17:22Z</dcterms:created>
  <dcterms:modified xsi:type="dcterms:W3CDTF">2023-12-11T03:45:49Z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2023-12-10T23:44:12Z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b168c993-cc0b-486d-8391-bedeb4c64a16</vt:lpwstr>
  </property>
  <property fmtid="{D5CDD505-2E9C-101B-9397-08002B2CF9AE}" pid="8" name="MSIP_Label_a73fd474-4f3c-44ed-88fb-5cc4bd2471bf_ContentBits">
    <vt:lpwstr>0</vt:lpwstr>
  </property>
</Properties>
</file>