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51" r:id="rId4"/>
    <p:sldId id="348" r:id="rId5"/>
    <p:sldId id="343" r:id="rId6"/>
    <p:sldId id="259" r:id="rId7"/>
    <p:sldId id="354" r:id="rId8"/>
    <p:sldId id="282" r:id="rId9"/>
    <p:sldId id="321" r:id="rId10"/>
    <p:sldId id="355" r:id="rId11"/>
    <p:sldId id="357" r:id="rId12"/>
    <p:sldId id="361" r:id="rId13"/>
    <p:sldId id="356" r:id="rId14"/>
    <p:sldId id="358" r:id="rId15"/>
    <p:sldId id="360" r:id="rId16"/>
    <p:sldId id="359" r:id="rId17"/>
    <p:sldId id="362" r:id="rId18"/>
    <p:sldId id="363" r:id="rId19"/>
    <p:sldId id="364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65F5AB54-F213-43C8-BD9A-03E87FC59B04}"/>
              </a:ext>
            </a:extLst>
          </p:cNvPr>
          <p:cNvSpPr/>
          <p:nvPr userDrawn="1"/>
        </p:nvSpPr>
        <p:spPr>
          <a:xfrm>
            <a:off x="9593387" y="596714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17E89B-4FD7-413A-A0D9-665EC9690B52}"/>
              </a:ext>
            </a:extLst>
          </p:cNvPr>
          <p:cNvGrpSpPr/>
          <p:nvPr userDrawn="1"/>
        </p:nvGrpSpPr>
        <p:grpSpPr>
          <a:xfrm>
            <a:off x="8949924" y="1077957"/>
            <a:ext cx="3242076" cy="5095480"/>
            <a:chOff x="9508727" y="2147107"/>
            <a:chExt cx="2683273" cy="421722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9476D69-F6BE-4B51-941C-C0AD50F22E2E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7F1703-9FAD-4FC8-AC5B-18CE219F1596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06A5FF-43A5-4C76-9649-4B8F873B467F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4C1E631-B2F9-4B64-B2DB-40525C447530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4C24C9-4630-41C5-B556-6D54ECFB2EE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F9755F-E39D-488F-92B6-A13A194C4E3B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984166-211E-497B-A585-780520CD31B8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A42B4F5-899D-473C-91F9-DB8CE825B96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194434" y="1288208"/>
            <a:ext cx="2997566" cy="349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247BE5-1F89-4019-9F09-D320A54AEF60}"/>
              </a:ext>
            </a:extLst>
          </p:cNvPr>
          <p:cNvSpPr/>
          <p:nvPr userDrawn="1"/>
        </p:nvSpPr>
        <p:spPr>
          <a:xfrm>
            <a:off x="919215" y="2106849"/>
            <a:ext cx="3287026" cy="376513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03ABA2-FA26-4904-A17B-1CFD400D500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097431" y="2310987"/>
            <a:ext cx="2930595" cy="3356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8767" cy="6857999"/>
          </a:xfrm>
          <a:custGeom>
            <a:avLst/>
            <a:gdLst>
              <a:gd name="connsiteX0" fmla="*/ 0 w 12192000"/>
              <a:gd name="connsiteY0" fmla="*/ 6857999 h 6857999"/>
              <a:gd name="connsiteX1" fmla="*/ 6219862 w 12192000"/>
              <a:gd name="connsiteY1" fmla="*/ 0 h 6857999"/>
              <a:gd name="connsiteX2" fmla="*/ 12192000 w 12192000"/>
              <a:gd name="connsiteY2" fmla="*/ 0 h 6857999"/>
              <a:gd name="connsiteX3" fmla="*/ 5972138 w 12192000"/>
              <a:gd name="connsiteY3" fmla="*/ 6857999 h 6857999"/>
              <a:gd name="connsiteX4" fmla="*/ 0 w 12192000"/>
              <a:gd name="connsiteY4" fmla="*/ 6857999 h 6857999"/>
              <a:gd name="connsiteX0" fmla="*/ 0 w 12198767"/>
              <a:gd name="connsiteY0" fmla="*/ 6857999 h 6857999"/>
              <a:gd name="connsiteX1" fmla="*/ 6219862 w 12198767"/>
              <a:gd name="connsiteY1" fmla="*/ 0 h 6857999"/>
              <a:gd name="connsiteX2" fmla="*/ 12192000 w 12198767"/>
              <a:gd name="connsiteY2" fmla="*/ 0 h 6857999"/>
              <a:gd name="connsiteX3" fmla="*/ 12198767 w 12198767"/>
              <a:gd name="connsiteY3" fmla="*/ 6857999 h 6857999"/>
              <a:gd name="connsiteX4" fmla="*/ 0 w 12198767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767" h="6857999">
                <a:moveTo>
                  <a:pt x="0" y="6857999"/>
                </a:moveTo>
                <a:lnTo>
                  <a:pt x="6219862" y="0"/>
                </a:lnTo>
                <a:lnTo>
                  <a:pt x="12192000" y="0"/>
                </a:lnTo>
                <a:cubicBezTo>
                  <a:pt x="12194256" y="2286000"/>
                  <a:pt x="12196511" y="4571999"/>
                  <a:pt x="1219876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467C10-8112-4C99-B6C5-B5AC086C6505}"/>
              </a:ext>
            </a:extLst>
          </p:cNvPr>
          <p:cNvSpPr txBox="1"/>
          <p:nvPr/>
        </p:nvSpPr>
        <p:spPr>
          <a:xfrm>
            <a:off x="0" y="4876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Advertisement Success 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Prediction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817091"/>
            <a:ext cx="2275890" cy="937438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50233" y="1147777"/>
            <a:ext cx="3343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Around 19% and 4% of the ad campaign are successful for male and female </a:t>
            </a:r>
            <a:r>
              <a:rPr lang="en-US" dirty="0" err="1" smtClean="0">
                <a:solidFill>
                  <a:schemeClr val="bg1"/>
                </a:solidFill>
              </a:rPr>
              <a:t>resp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0- False ad not successful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1- True ad successful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3" y="1147777"/>
            <a:ext cx="7379704" cy="45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17616" y="1466585"/>
            <a:ext cx="340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Married Couples mostly are the one who responds to the ad campaign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4" y="1466585"/>
            <a:ext cx="6873739" cy="42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17616" y="1466585"/>
            <a:ext cx="340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Pharma industry mostly are the one who responds to the ad campaign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293168"/>
            <a:ext cx="7238892" cy="45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17616" y="1466585"/>
            <a:ext cx="340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Pharma industry mostly are the one who contributes to the net gain of  the ad campaign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4" y="1099314"/>
            <a:ext cx="7353842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17616" y="1466585"/>
            <a:ext cx="340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Ads are aired at Primetime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5" y="1683760"/>
            <a:ext cx="6181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17615" y="1466584"/>
            <a:ext cx="254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Ads are aired on comedy genre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3" y="1787616"/>
            <a:ext cx="7417013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1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17615" y="1466584"/>
            <a:ext cx="254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Ads are aired on comedy genre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8" y="1099314"/>
            <a:ext cx="7408304" cy="47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17615" y="1466584"/>
            <a:ext cx="254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Ads are aired for 40 </a:t>
            </a:r>
            <a:r>
              <a:rPr lang="en-US" dirty="0" err="1" smtClean="0">
                <a:solidFill>
                  <a:schemeClr val="bg1"/>
                </a:solidFill>
              </a:rPr>
              <a:t>mins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0" y="1290251"/>
            <a:ext cx="7386705" cy="43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AB5421-29C1-49EC-84B3-37F6D1B39CAE}"/>
              </a:ext>
            </a:extLst>
          </p:cNvPr>
          <p:cNvGrpSpPr/>
          <p:nvPr/>
        </p:nvGrpSpPr>
        <p:grpSpPr>
          <a:xfrm>
            <a:off x="5070764" y="2133600"/>
            <a:ext cx="6806537" cy="3870036"/>
            <a:chOff x="8070434" y="1615052"/>
            <a:chExt cx="2925465" cy="46711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65B737-AE97-40D4-A67A-5013F27248B3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427809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And we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to 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know after modelling and tuning that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XGBoost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algorithm gives us the best accuracy score and produces less delta value</a:t>
              </a:r>
            </a:p>
            <a:p>
              <a:endParaRPr lang="en-US" altLang="ko-KR" sz="16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XGBoost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is an optimized distributed gradient boosting library designed to be highly efficient, flexible and portable. It implements machine learning algorithms under the Gradient Boosting framework.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XGBoost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provides a parallel tree boosting (also known as GBDT, GBM) that solve many data science problems in a fast and accurate way. The same code runs on major distributed environment (Hadoop, SGE, MPI) and can solve problems beyond billions of examples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XGBoost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model is to Predict the targeted variable on the test variable</a:t>
              </a:r>
              <a:endParaRPr lang="en-US" altLang="ko-KR" sz="16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A9EE6-5DBB-4DF4-880D-CFE574AA2404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i="1" dirty="0">
                  <a:solidFill>
                    <a:schemeClr val="accent2"/>
                  </a:solidFill>
                  <a:cs typeface="Arial" pitchFamily="34" charset="0"/>
                </a:rPr>
                <a:t>XG Boost Algorithm</a:t>
              </a:r>
              <a:endParaRPr lang="ko-KR" altLang="en-US" b="1" i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8FBE041-01C8-49AF-94C0-9F5A3600CA69}"/>
              </a:ext>
            </a:extLst>
          </p:cNvPr>
          <p:cNvSpPr txBox="1"/>
          <p:nvPr/>
        </p:nvSpPr>
        <p:spPr>
          <a:xfrm>
            <a:off x="7191397" y="3342924"/>
            <a:ext cx="4685903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076ED-BFB9-46C8-BC27-4CCFED762BF8}"/>
              </a:ext>
            </a:extLst>
          </p:cNvPr>
          <p:cNvSpPr txBox="1"/>
          <p:nvPr/>
        </p:nvSpPr>
        <p:spPr>
          <a:xfrm>
            <a:off x="259224" y="186577"/>
            <a:ext cx="54211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 smtClean="0">
                <a:solidFill>
                  <a:schemeClr val="accent2"/>
                </a:solidFill>
                <a:cs typeface="Arial" pitchFamily="34" charset="0"/>
              </a:rPr>
              <a:t>Model Selection</a:t>
            </a:r>
            <a:endParaRPr lang="ko-KR" altLang="en-US" sz="4800" b="1" i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80217" y="594721"/>
            <a:ext cx="9499854" cy="3229645"/>
            <a:chOff x="1724087" y="486693"/>
            <a:chExt cx="9499854" cy="32296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1724087" y="486693"/>
              <a:ext cx="840072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PROBLEM STATEMENT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5632744" y="3049361"/>
              <a:ext cx="5591197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Binary 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classification problem where 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we need 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to predict whether an ad buy will lead to a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netgain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727215-C7DE-42B8-BA5F-7A948D5237C7}"/>
              </a:ext>
            </a:extLst>
          </p:cNvPr>
          <p:cNvGrpSpPr/>
          <p:nvPr/>
        </p:nvGrpSpPr>
        <p:grpSpPr>
          <a:xfrm>
            <a:off x="208013" y="3401656"/>
            <a:ext cx="4480861" cy="3185443"/>
            <a:chOff x="595505" y="2676523"/>
            <a:chExt cx="3699190" cy="26297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3A63C4-22C6-4B2C-A17E-6E68AC2FB7D5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5FA36F-5D25-4490-8848-8877DDAE4323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760EA5D-668A-42DD-B7CB-362341B3BD9F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436C191-30B9-4ED7-A311-D92C0F151C4E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A10BD30-44F3-4422-8AB8-AEFDCE6BDB98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CAD9BB8-D01F-41C4-8530-793DAF0D89A7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3468910-5B60-465F-BDD1-483AC6D18125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509F7C2-9DE2-4132-8862-C6BEB3619A8E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95B9BC-6C36-4DCB-ADDF-ED46D271006A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EB52E4D-FABE-4315-AF7A-FA84B0F2E24F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75ED-87FB-4E18-BED1-4FE6CAC594D1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E690E8E7-45ED-4F19-8502-72D4A9FAFD25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11B364F9-7832-4BDE-AA21-A279904D2344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A9161FA-104B-4045-AC6A-4A91D04EA870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4" name="Parallelogram 13">
                  <a:extLst>
                    <a:ext uri="{FF2B5EF4-FFF2-40B4-BE49-F238E27FC236}">
                      <a16:creationId xmlns:a16="http://schemas.microsoft.com/office/drawing/2014/main" id="{821DB0C5-2D61-49C6-9998-24BEA1FD9D94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Parallelogram 14">
                  <a:extLst>
                    <a:ext uri="{FF2B5EF4-FFF2-40B4-BE49-F238E27FC236}">
                      <a16:creationId xmlns:a16="http://schemas.microsoft.com/office/drawing/2014/main" id="{5B2B1A08-D02A-4B27-8BE9-A19BBE39AEF8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CBE3276-8AFC-4429-A40A-AE5718C20F0F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8" name="Trapezoid 33">
                    <a:extLst>
                      <a:ext uri="{FF2B5EF4-FFF2-40B4-BE49-F238E27FC236}">
                        <a16:creationId xmlns:a16="http://schemas.microsoft.com/office/drawing/2014/main" id="{7AC3EDAA-3004-4E1B-B7AB-58746DCAD2F5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Chord 18">
                    <a:extLst>
                      <a:ext uri="{FF2B5EF4-FFF2-40B4-BE49-F238E27FC236}">
                        <a16:creationId xmlns:a16="http://schemas.microsoft.com/office/drawing/2014/main" id="{9B2F9F41-3644-45A5-90D9-41B3F4BC8111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" name="Trapezoid 37">
                    <a:extLst>
                      <a:ext uri="{FF2B5EF4-FFF2-40B4-BE49-F238E27FC236}">
                        <a16:creationId xmlns:a16="http://schemas.microsoft.com/office/drawing/2014/main" id="{1224DBD8-E2AB-4301-B952-55C51D2AF44C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741E1F43-2DA0-4E78-85B7-E6C9AD8A8A38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3207681" y="4715085"/>
            <a:ext cx="190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Target Variable :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Netgain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590914" y="4543433"/>
            <a:ext cx="38070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Our</a:t>
            </a:r>
          </a:p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Approach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636F2-0816-4614-AFA1-E55F356556FF}"/>
              </a:ext>
            </a:extLst>
          </p:cNvPr>
          <p:cNvSpPr txBox="1"/>
          <p:nvPr/>
        </p:nvSpPr>
        <p:spPr>
          <a:xfrm>
            <a:off x="4904869" y="583494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671B3-47BD-4CD4-945A-2BDD2F45B8D0}"/>
              </a:ext>
            </a:extLst>
          </p:cNvPr>
          <p:cNvGrpSpPr/>
          <p:nvPr/>
        </p:nvGrpSpPr>
        <p:grpSpPr>
          <a:xfrm>
            <a:off x="6365128" y="1075381"/>
            <a:ext cx="5029703" cy="644783"/>
            <a:chOff x="6963012" y="1368649"/>
            <a:chExt cx="4661841" cy="6447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41FF2-40B3-46DA-BFBE-49DE21CED4C6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Cleaning the raw data and making it useful for further analysis.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DECA7D-2190-45BA-9B91-21A2E0FE232D}"/>
                </a:ext>
              </a:extLst>
            </p:cNvPr>
            <p:cNvSpPr txBox="1"/>
            <p:nvPr/>
          </p:nvSpPr>
          <p:spPr>
            <a:xfrm>
              <a:off x="6963012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Data Wrangling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DB437A-128A-43AC-9643-B97B4FBDB228}"/>
              </a:ext>
            </a:extLst>
          </p:cNvPr>
          <p:cNvSpPr txBox="1"/>
          <p:nvPr/>
        </p:nvSpPr>
        <p:spPr>
          <a:xfrm>
            <a:off x="4904869" y="1829038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11CC6-BCDB-435E-8124-ECA672D56B3C}"/>
              </a:ext>
            </a:extLst>
          </p:cNvPr>
          <p:cNvGrpSpPr/>
          <p:nvPr/>
        </p:nvGrpSpPr>
        <p:grpSpPr>
          <a:xfrm>
            <a:off x="6365129" y="2320925"/>
            <a:ext cx="5029702" cy="644783"/>
            <a:chOff x="6963013" y="1368649"/>
            <a:chExt cx="4661840" cy="6447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A1BB9-7C0C-4E88-B8E5-3D22838D833F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Gaining insights from the data to find correlated features.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8645ED-3FD3-4ADD-B6FE-098302E03009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Data Exploration 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7A6024-9C4B-45F0-B5F3-7609F40CCC66}"/>
              </a:ext>
            </a:extLst>
          </p:cNvPr>
          <p:cNvSpPr txBox="1"/>
          <p:nvPr/>
        </p:nvSpPr>
        <p:spPr>
          <a:xfrm>
            <a:off x="4904869" y="3074582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533F7-CF51-4707-A355-7879EFFE629F}"/>
              </a:ext>
            </a:extLst>
          </p:cNvPr>
          <p:cNvGrpSpPr/>
          <p:nvPr/>
        </p:nvGrpSpPr>
        <p:grpSpPr>
          <a:xfrm>
            <a:off x="6365129" y="3566469"/>
            <a:ext cx="5029702" cy="644783"/>
            <a:chOff x="6963013" y="1368649"/>
            <a:chExt cx="4661840" cy="6447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147575-D528-49A9-9372-D76B86476306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Trying different ML models &amp; selecting the best performing model.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CB7FD9-8691-48E1-8914-18CE48F1A6F7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ML Model Implementation &amp; Selection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1EA0BB-C2B6-4B3C-9767-01EFEF97C857}"/>
              </a:ext>
            </a:extLst>
          </p:cNvPr>
          <p:cNvSpPr txBox="1"/>
          <p:nvPr/>
        </p:nvSpPr>
        <p:spPr>
          <a:xfrm>
            <a:off x="4904869" y="4320126"/>
            <a:ext cx="1431024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734FE2-0AE6-4809-8681-97C791C25744}"/>
              </a:ext>
            </a:extLst>
          </p:cNvPr>
          <p:cNvGrpSpPr/>
          <p:nvPr/>
        </p:nvGrpSpPr>
        <p:grpSpPr>
          <a:xfrm>
            <a:off x="6365129" y="4812013"/>
            <a:ext cx="5029702" cy="644783"/>
            <a:chOff x="6963013" y="1368649"/>
            <a:chExt cx="4661840" cy="6447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F0382-3DA8-44F1-AE8B-5E4B8B5682FC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Understanding the Best Model to Implement on the Test Data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D9DEDB-BE8F-4A0E-9CF6-BDDB8461916D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Implementation on Data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Approached Models and Evaluation Scores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59CDF4-B01E-4FBB-98F8-18A5E46F1AFE}"/>
              </a:ext>
            </a:extLst>
          </p:cNvPr>
          <p:cNvCxnSpPr>
            <a:cxnSpLocks/>
          </p:cNvCxnSpPr>
          <p:nvPr/>
        </p:nvCxnSpPr>
        <p:spPr>
          <a:xfrm flipV="1">
            <a:off x="2280194" y="1931075"/>
            <a:ext cx="11363" cy="1800000"/>
          </a:xfrm>
          <a:prstGeom prst="line">
            <a:avLst/>
          </a:prstGeom>
          <a:ln w="254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FFA17-254C-4A17-8D53-C0869F6BB311}"/>
              </a:ext>
            </a:extLst>
          </p:cNvPr>
          <p:cNvGrpSpPr/>
          <p:nvPr/>
        </p:nvGrpSpPr>
        <p:grpSpPr>
          <a:xfrm>
            <a:off x="1348055" y="1597565"/>
            <a:ext cx="2776810" cy="963605"/>
            <a:chOff x="3948416" y="1314696"/>
            <a:chExt cx="2776810" cy="9636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7B3A1-72A6-4692-A5E3-C5FC2387E511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FD231D-E13B-45C5-88DC-0382036524A2}"/>
                </a:ext>
              </a:extLst>
            </p:cNvPr>
            <p:cNvSpPr txBox="1"/>
            <p:nvPr/>
          </p:nvSpPr>
          <p:spPr>
            <a:xfrm>
              <a:off x="3948416" y="1314696"/>
              <a:ext cx="2456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Logistics 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Regression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A34104-F87C-4618-A966-B6B7C0B8223D}"/>
              </a:ext>
            </a:extLst>
          </p:cNvPr>
          <p:cNvCxnSpPr/>
          <p:nvPr/>
        </p:nvCxnSpPr>
        <p:spPr>
          <a:xfrm flipV="1">
            <a:off x="4877500" y="1945925"/>
            <a:ext cx="0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AAF937-DA12-4FA0-B393-AF7F05776474}"/>
              </a:ext>
            </a:extLst>
          </p:cNvPr>
          <p:cNvSpPr txBox="1"/>
          <p:nvPr/>
        </p:nvSpPr>
        <p:spPr>
          <a:xfrm>
            <a:off x="3903424" y="1593088"/>
            <a:ext cx="213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ExtraTree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Classifier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31BAFE-2F06-4D00-AAE4-C4C2A77DAD20}"/>
              </a:ext>
            </a:extLst>
          </p:cNvPr>
          <p:cNvCxnSpPr/>
          <p:nvPr/>
        </p:nvCxnSpPr>
        <p:spPr>
          <a:xfrm flipH="1" flipV="1">
            <a:off x="7481067" y="1970936"/>
            <a:ext cx="162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118D15-88DC-4904-9A52-E2A39FA871BD}"/>
              </a:ext>
            </a:extLst>
          </p:cNvPr>
          <p:cNvSpPr txBox="1"/>
          <p:nvPr/>
        </p:nvSpPr>
        <p:spPr>
          <a:xfrm>
            <a:off x="6615498" y="1572220"/>
            <a:ext cx="227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XGBoost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Algorithm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FCA131-D950-4D9B-A36E-9E97F3E201F9}"/>
              </a:ext>
            </a:extLst>
          </p:cNvPr>
          <p:cNvCxnSpPr/>
          <p:nvPr/>
        </p:nvCxnSpPr>
        <p:spPr>
          <a:xfrm flipV="1">
            <a:off x="3579867" y="4102769"/>
            <a:ext cx="0" cy="180000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2B1FE1-1B21-4798-9283-F0A199FE6074}"/>
              </a:ext>
            </a:extLst>
          </p:cNvPr>
          <p:cNvSpPr txBox="1"/>
          <p:nvPr/>
        </p:nvSpPr>
        <p:spPr>
          <a:xfrm>
            <a:off x="2532560" y="5953459"/>
            <a:ext cx="227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Decision Tree Classifier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98C31D-3598-4FB0-BA57-42EE4DE27822}"/>
              </a:ext>
            </a:extLst>
          </p:cNvPr>
          <p:cNvCxnSpPr/>
          <p:nvPr/>
        </p:nvCxnSpPr>
        <p:spPr>
          <a:xfrm flipV="1">
            <a:off x="6175980" y="4114349"/>
            <a:ext cx="0" cy="1800000"/>
          </a:xfrm>
          <a:prstGeom prst="line">
            <a:avLst/>
          </a:prstGeom>
          <a:ln w="2540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030BB8-F7B7-4BF7-A5F9-CEDA11ED1375}"/>
              </a:ext>
            </a:extLst>
          </p:cNvPr>
          <p:cNvSpPr txBox="1"/>
          <p:nvPr/>
        </p:nvSpPr>
        <p:spPr>
          <a:xfrm>
            <a:off x="5495368" y="5971779"/>
            <a:ext cx="175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Random Forest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7EA51-3914-4188-A5BB-1D0C7EC0EC0F}"/>
              </a:ext>
            </a:extLst>
          </p:cNvPr>
          <p:cNvSpPr txBox="1"/>
          <p:nvPr/>
        </p:nvSpPr>
        <p:spPr>
          <a:xfrm>
            <a:off x="1690979" y="4107209"/>
            <a:ext cx="120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F1: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0.267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6885209" y="4163626"/>
            <a:ext cx="120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F1: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0.556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278F0C-7E36-4755-8359-29469B0CFA0A}"/>
              </a:ext>
            </a:extLst>
          </p:cNvPr>
          <p:cNvSpPr/>
          <p:nvPr/>
        </p:nvSpPr>
        <p:spPr>
          <a:xfrm>
            <a:off x="1531640" y="37916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B7747D-8320-4B88-89C7-AAB5FDB2AD06}"/>
              </a:ext>
            </a:extLst>
          </p:cNvPr>
          <p:cNvSpPr/>
          <p:nvPr/>
        </p:nvSpPr>
        <p:spPr>
          <a:xfrm>
            <a:off x="1819621" y="37916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665EC1-099D-4825-ACB4-C153E2B75ED2}"/>
              </a:ext>
            </a:extLst>
          </p:cNvPr>
          <p:cNvSpPr/>
          <p:nvPr/>
        </p:nvSpPr>
        <p:spPr>
          <a:xfrm>
            <a:off x="2547983" y="37916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0FD4C4-0743-4AE8-858B-7042EE9DF711}"/>
              </a:ext>
            </a:extLst>
          </p:cNvPr>
          <p:cNvSpPr/>
          <p:nvPr/>
        </p:nvSpPr>
        <p:spPr>
          <a:xfrm>
            <a:off x="2820541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0CBDA1-469D-493E-9DE2-BC153AD9629F}"/>
              </a:ext>
            </a:extLst>
          </p:cNvPr>
          <p:cNvSpPr/>
          <p:nvPr/>
        </p:nvSpPr>
        <p:spPr>
          <a:xfrm>
            <a:off x="3108522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B6F253-7F37-42B1-88BB-00617BE0B53D}"/>
              </a:ext>
            </a:extLst>
          </p:cNvPr>
          <p:cNvSpPr/>
          <p:nvPr/>
        </p:nvSpPr>
        <p:spPr>
          <a:xfrm>
            <a:off x="3836884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013475-E75C-447B-B9EE-9745914784A3}"/>
              </a:ext>
            </a:extLst>
          </p:cNvPr>
          <p:cNvSpPr/>
          <p:nvPr/>
        </p:nvSpPr>
        <p:spPr>
          <a:xfrm>
            <a:off x="4118764" y="380653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8C4244-BF43-4034-A6F1-B9E05425A56B}"/>
              </a:ext>
            </a:extLst>
          </p:cNvPr>
          <p:cNvSpPr/>
          <p:nvPr/>
        </p:nvSpPr>
        <p:spPr>
          <a:xfrm>
            <a:off x="4406745" y="380653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4E5FC69-7A21-4CDF-9DE3-74E94C73142B}"/>
              </a:ext>
            </a:extLst>
          </p:cNvPr>
          <p:cNvSpPr/>
          <p:nvPr/>
        </p:nvSpPr>
        <p:spPr>
          <a:xfrm>
            <a:off x="5135107" y="380653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AC3E3A-574F-4056-BD19-3F890CC311E5}"/>
              </a:ext>
            </a:extLst>
          </p:cNvPr>
          <p:cNvSpPr/>
          <p:nvPr/>
        </p:nvSpPr>
        <p:spPr>
          <a:xfrm>
            <a:off x="5417834" y="382212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E13FEEE-9C21-4F99-A5EB-DE963E5BCA6E}"/>
              </a:ext>
            </a:extLst>
          </p:cNvPr>
          <p:cNvSpPr/>
          <p:nvPr/>
        </p:nvSpPr>
        <p:spPr>
          <a:xfrm>
            <a:off x="5705815" y="382212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C45DB6-8A02-42F0-AB6D-74D6B982D63C}"/>
              </a:ext>
            </a:extLst>
          </p:cNvPr>
          <p:cNvSpPr/>
          <p:nvPr/>
        </p:nvSpPr>
        <p:spPr>
          <a:xfrm>
            <a:off x="6434177" y="382212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3F06DC-D0C2-47C2-8924-425540B06B29}"/>
              </a:ext>
            </a:extLst>
          </p:cNvPr>
          <p:cNvSpPr/>
          <p:nvPr/>
        </p:nvSpPr>
        <p:spPr>
          <a:xfrm>
            <a:off x="6723510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2D9505-ACAF-4A69-9226-3165675EFA81}"/>
              </a:ext>
            </a:extLst>
          </p:cNvPr>
          <p:cNvSpPr/>
          <p:nvPr/>
        </p:nvSpPr>
        <p:spPr>
          <a:xfrm>
            <a:off x="7011491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179C92-B705-4979-87B7-6D9E4CF381B0}"/>
              </a:ext>
            </a:extLst>
          </p:cNvPr>
          <p:cNvSpPr/>
          <p:nvPr/>
        </p:nvSpPr>
        <p:spPr>
          <a:xfrm>
            <a:off x="7739853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57F3EB-3131-4867-8D40-8E8260B7237D}"/>
              </a:ext>
            </a:extLst>
          </p:cNvPr>
          <p:cNvSpPr/>
          <p:nvPr/>
        </p:nvSpPr>
        <p:spPr>
          <a:xfrm>
            <a:off x="2107602" y="3715488"/>
            <a:ext cx="368424" cy="3684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C41961-0B8F-4F86-AB66-1246EA2790E2}"/>
              </a:ext>
            </a:extLst>
          </p:cNvPr>
          <p:cNvSpPr/>
          <p:nvPr/>
        </p:nvSpPr>
        <p:spPr>
          <a:xfrm>
            <a:off x="3416431" y="3729284"/>
            <a:ext cx="368424" cy="368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109F13-5B76-4A14-8B9C-22E8424C1E5A}"/>
              </a:ext>
            </a:extLst>
          </p:cNvPr>
          <p:cNvSpPr/>
          <p:nvPr/>
        </p:nvSpPr>
        <p:spPr>
          <a:xfrm>
            <a:off x="4694726" y="3730338"/>
            <a:ext cx="368424" cy="3684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5D73EB-80D2-41C2-A406-D4B42E73BFD5}"/>
              </a:ext>
            </a:extLst>
          </p:cNvPr>
          <p:cNvSpPr/>
          <p:nvPr/>
        </p:nvSpPr>
        <p:spPr>
          <a:xfrm>
            <a:off x="5993796" y="3745925"/>
            <a:ext cx="368424" cy="3684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88D1C2-05B6-4443-A556-940B99C52BD6}"/>
              </a:ext>
            </a:extLst>
          </p:cNvPr>
          <p:cNvSpPr/>
          <p:nvPr/>
        </p:nvSpPr>
        <p:spPr>
          <a:xfrm>
            <a:off x="7299472" y="3755349"/>
            <a:ext cx="368424" cy="3684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C6861F-AC17-4D85-B83D-A592066A071C}"/>
              </a:ext>
            </a:extLst>
          </p:cNvPr>
          <p:cNvSpPr/>
          <p:nvPr/>
        </p:nvSpPr>
        <p:spPr>
          <a:xfrm>
            <a:off x="9343974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C15695-619B-46BF-9279-E5D219F880C2}"/>
              </a:ext>
            </a:extLst>
          </p:cNvPr>
          <p:cNvSpPr/>
          <p:nvPr/>
        </p:nvSpPr>
        <p:spPr>
          <a:xfrm>
            <a:off x="9631949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DB5EE3B0-FF46-432A-A99C-BDA6E12C2C39}"/>
              </a:ext>
            </a:extLst>
          </p:cNvPr>
          <p:cNvSpPr/>
          <p:nvPr/>
        </p:nvSpPr>
        <p:spPr>
          <a:xfrm>
            <a:off x="2835964" y="37916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CAACA083-F801-46EA-825B-CD7447B84FC7}"/>
              </a:ext>
            </a:extLst>
          </p:cNvPr>
          <p:cNvSpPr/>
          <p:nvPr/>
        </p:nvSpPr>
        <p:spPr>
          <a:xfrm>
            <a:off x="4124865" y="381054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:a16="http://schemas.microsoft.com/office/drawing/2014/main" id="{2790289B-BCCB-4FFE-91D5-DCEAFD15D9C9}"/>
              </a:ext>
            </a:extLst>
          </p:cNvPr>
          <p:cNvSpPr/>
          <p:nvPr/>
        </p:nvSpPr>
        <p:spPr>
          <a:xfrm>
            <a:off x="5423088" y="380653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2" name="Oval 17">
            <a:extLst>
              <a:ext uri="{FF2B5EF4-FFF2-40B4-BE49-F238E27FC236}">
                <a16:creationId xmlns:a16="http://schemas.microsoft.com/office/drawing/2014/main" id="{AD9BEB97-A0CD-4205-99F4-96D137A1A3CF}"/>
              </a:ext>
            </a:extLst>
          </p:cNvPr>
          <p:cNvSpPr/>
          <p:nvPr/>
        </p:nvSpPr>
        <p:spPr>
          <a:xfrm>
            <a:off x="6722158" y="382212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0B0419EF-17F4-4685-8A21-5E7D990FB1D2}"/>
              </a:ext>
            </a:extLst>
          </p:cNvPr>
          <p:cNvSpPr/>
          <p:nvPr/>
        </p:nvSpPr>
        <p:spPr>
          <a:xfrm>
            <a:off x="8027834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5471156" y="2772961"/>
            <a:ext cx="120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F1: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0.694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4313230" y="4138614"/>
            <a:ext cx="120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F1: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0.689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2966033" y="2660667"/>
            <a:ext cx="120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F1: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0.698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31BAFE-2F06-4D00-AAE4-C4C2A77DAD20}"/>
              </a:ext>
            </a:extLst>
          </p:cNvPr>
          <p:cNvCxnSpPr/>
          <p:nvPr/>
        </p:nvCxnSpPr>
        <p:spPr>
          <a:xfrm flipH="1" flipV="1">
            <a:off x="10132712" y="1970936"/>
            <a:ext cx="162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9536854" y="4163626"/>
            <a:ext cx="120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F1: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0.556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3F06DC-D0C2-47C2-8924-425540B06B29}"/>
              </a:ext>
            </a:extLst>
          </p:cNvPr>
          <p:cNvSpPr/>
          <p:nvPr/>
        </p:nvSpPr>
        <p:spPr>
          <a:xfrm>
            <a:off x="9375155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2D9505-ACAF-4A69-9226-3165675EFA81}"/>
              </a:ext>
            </a:extLst>
          </p:cNvPr>
          <p:cNvSpPr/>
          <p:nvPr/>
        </p:nvSpPr>
        <p:spPr>
          <a:xfrm>
            <a:off x="9663136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179C92-B705-4979-87B7-6D9E4CF381B0}"/>
              </a:ext>
            </a:extLst>
          </p:cNvPr>
          <p:cNvSpPr/>
          <p:nvPr/>
        </p:nvSpPr>
        <p:spPr>
          <a:xfrm>
            <a:off x="10391498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288D1C2-05B6-4443-A556-940B99C52BD6}"/>
              </a:ext>
            </a:extLst>
          </p:cNvPr>
          <p:cNvSpPr/>
          <p:nvPr/>
        </p:nvSpPr>
        <p:spPr>
          <a:xfrm>
            <a:off x="9951117" y="3755349"/>
            <a:ext cx="368424" cy="3684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5" name="Oval 21">
            <a:extLst>
              <a:ext uri="{FF2B5EF4-FFF2-40B4-BE49-F238E27FC236}">
                <a16:creationId xmlns:a16="http://schemas.microsoft.com/office/drawing/2014/main" id="{0B0419EF-17F4-4685-8A21-5E7D990FB1D2}"/>
              </a:ext>
            </a:extLst>
          </p:cNvPr>
          <p:cNvSpPr/>
          <p:nvPr/>
        </p:nvSpPr>
        <p:spPr>
          <a:xfrm>
            <a:off x="10679479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98C31D-3598-4FB0-BA57-42EE4DE27822}"/>
              </a:ext>
            </a:extLst>
          </p:cNvPr>
          <p:cNvCxnSpPr/>
          <p:nvPr/>
        </p:nvCxnSpPr>
        <p:spPr>
          <a:xfrm flipV="1">
            <a:off x="8793291" y="4123773"/>
            <a:ext cx="0" cy="1800000"/>
          </a:xfrm>
          <a:prstGeom prst="line">
            <a:avLst/>
          </a:prstGeom>
          <a:ln w="2540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4030BB8-F7B7-4BF7-A5F9-CEDA11ED1375}"/>
              </a:ext>
            </a:extLst>
          </p:cNvPr>
          <p:cNvSpPr txBox="1"/>
          <p:nvPr/>
        </p:nvSpPr>
        <p:spPr>
          <a:xfrm>
            <a:off x="8112678" y="5981203"/>
            <a:ext cx="2278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Ada Boost Classifier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BAC3E3A-574F-4056-BD19-3F890CC311E5}"/>
              </a:ext>
            </a:extLst>
          </p:cNvPr>
          <p:cNvSpPr/>
          <p:nvPr/>
        </p:nvSpPr>
        <p:spPr>
          <a:xfrm>
            <a:off x="8035145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E13FEEE-9C21-4F99-A5EB-DE963E5BCA6E}"/>
              </a:ext>
            </a:extLst>
          </p:cNvPr>
          <p:cNvSpPr/>
          <p:nvPr/>
        </p:nvSpPr>
        <p:spPr>
          <a:xfrm>
            <a:off x="8323126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5C45DB6-8A02-42F0-AB6D-74D6B982D63C}"/>
              </a:ext>
            </a:extLst>
          </p:cNvPr>
          <p:cNvSpPr/>
          <p:nvPr/>
        </p:nvSpPr>
        <p:spPr>
          <a:xfrm>
            <a:off x="9051488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43F06DC-D0C2-47C2-8924-425540B06B29}"/>
              </a:ext>
            </a:extLst>
          </p:cNvPr>
          <p:cNvSpPr/>
          <p:nvPr/>
        </p:nvSpPr>
        <p:spPr>
          <a:xfrm>
            <a:off x="9340821" y="3840973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75D73EB-80D2-41C2-A406-D4B42E73BFD5}"/>
              </a:ext>
            </a:extLst>
          </p:cNvPr>
          <p:cNvSpPr/>
          <p:nvPr/>
        </p:nvSpPr>
        <p:spPr>
          <a:xfrm>
            <a:off x="8611107" y="3755349"/>
            <a:ext cx="368424" cy="3684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2" name="Oval 13">
            <a:extLst>
              <a:ext uri="{FF2B5EF4-FFF2-40B4-BE49-F238E27FC236}">
                <a16:creationId xmlns:a16="http://schemas.microsoft.com/office/drawing/2014/main" id="{2790289B-BCCB-4FFE-91D5-DCEAFD15D9C9}"/>
              </a:ext>
            </a:extLst>
          </p:cNvPr>
          <p:cNvSpPr/>
          <p:nvPr/>
        </p:nvSpPr>
        <p:spPr>
          <a:xfrm>
            <a:off x="8040399" y="381596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3" name="Oval 17">
            <a:extLst>
              <a:ext uri="{FF2B5EF4-FFF2-40B4-BE49-F238E27FC236}">
                <a16:creationId xmlns:a16="http://schemas.microsoft.com/office/drawing/2014/main" id="{AD9BEB97-A0CD-4205-99F4-96D137A1A3CF}"/>
              </a:ext>
            </a:extLst>
          </p:cNvPr>
          <p:cNvSpPr/>
          <p:nvPr/>
        </p:nvSpPr>
        <p:spPr>
          <a:xfrm>
            <a:off x="9339469" y="383154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700900-56D5-4FA3-863C-47ACCB229859}"/>
              </a:ext>
            </a:extLst>
          </p:cNvPr>
          <p:cNvSpPr txBox="1"/>
          <p:nvPr/>
        </p:nvSpPr>
        <p:spPr>
          <a:xfrm>
            <a:off x="8088467" y="2782385"/>
            <a:ext cx="120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F1: </a:t>
            </a: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0.554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118D15-88DC-4904-9A52-E2A39FA871BD}"/>
              </a:ext>
            </a:extLst>
          </p:cNvPr>
          <p:cNvSpPr txBox="1"/>
          <p:nvPr/>
        </p:nvSpPr>
        <p:spPr>
          <a:xfrm>
            <a:off x="9253361" y="1630095"/>
            <a:ext cx="227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Bagging Classifier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D6F134-5380-4974-A2DD-F3DBDAF2E2C6}"/>
              </a:ext>
            </a:extLst>
          </p:cNvPr>
          <p:cNvGrpSpPr/>
          <p:nvPr/>
        </p:nvGrpSpPr>
        <p:grpSpPr>
          <a:xfrm>
            <a:off x="0" y="3012418"/>
            <a:ext cx="12192000" cy="489206"/>
            <a:chOff x="0" y="3012418"/>
            <a:chExt cx="12192000" cy="4892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9483CA-FAD1-48D4-9041-8BDFB95194B3}"/>
                </a:ext>
              </a:extLst>
            </p:cNvPr>
            <p:cNvSpPr/>
            <p:nvPr/>
          </p:nvSpPr>
          <p:spPr>
            <a:xfrm>
              <a:off x="5957090" y="3135338"/>
              <a:ext cx="246203" cy="246203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E7F6B416-0232-42AF-BA37-D308A49529EB}"/>
                </a:ext>
              </a:extLst>
            </p:cNvPr>
            <p:cNvSpPr/>
            <p:nvPr/>
          </p:nvSpPr>
          <p:spPr>
            <a:xfrm rot="16200000">
              <a:off x="8927415" y="237039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E28F9C3-E93A-41B9-B017-6D3916952A60}"/>
                </a:ext>
              </a:extLst>
            </p:cNvPr>
            <p:cNvSpPr/>
            <p:nvPr/>
          </p:nvSpPr>
          <p:spPr>
            <a:xfrm rot="5400000" flipH="1">
              <a:off x="2775380" y="237038"/>
              <a:ext cx="489205" cy="6039965"/>
            </a:xfrm>
            <a:prstGeom prst="trapezoid">
              <a:avLst>
                <a:gd name="adj" fmla="val 38386"/>
              </a:avLst>
            </a:prstGeom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4948F1-47C7-40C3-97DA-53EC2D4A373A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AD37A9-B5D5-4AC8-83E1-1C0EF54F9304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FC1FD8-89A4-4790-BFC7-B27B0D56F28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71E099-D615-4426-84A0-C2594070EE25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B1D1FF-E4D7-46BA-9DFE-F02C30EE1B21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492A3-124C-494B-9593-A2CB338CE05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5B667-FDD2-4D78-88AF-6D5CCA620342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1DD4D9-47E7-4A60-897E-6673F8ADC80B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98E787-A583-4108-B208-134DF9D343F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26F9E5-FDB1-4A95-9012-3382CC836FD7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FB846A-CD20-4052-B8A2-8139A62FE61B}"/>
              </a:ext>
            </a:extLst>
          </p:cNvPr>
          <p:cNvGrpSpPr/>
          <p:nvPr/>
        </p:nvGrpSpPr>
        <p:grpSpPr>
          <a:xfrm>
            <a:off x="2286606" y="3714295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4C0E88-0ACB-40CE-9DF9-84FE47124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379054F-F1FF-4A7E-8AAB-59E8BE10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1" name="Rectangle 35">
              <a:extLst>
                <a:ext uri="{FF2B5EF4-FFF2-40B4-BE49-F238E27FC236}">
                  <a16:creationId xmlns:a16="http://schemas.microsoft.com/office/drawing/2014/main" id="{2EDD22CA-B8E5-4569-8C3C-90D0B894361D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8763DE6-2DBA-488B-A4DD-FDF2D010438F}"/>
              </a:ext>
            </a:extLst>
          </p:cNvPr>
          <p:cNvSpPr/>
          <p:nvPr/>
        </p:nvSpPr>
        <p:spPr>
          <a:xfrm rot="18900000">
            <a:off x="1033706" y="1575581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23ED7-1899-45D7-80E4-F6A11F450549}"/>
              </a:ext>
            </a:extLst>
          </p:cNvPr>
          <p:cNvSpPr txBox="1"/>
          <p:nvPr/>
        </p:nvSpPr>
        <p:spPr>
          <a:xfrm>
            <a:off x="1093746" y="1741723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82D1D8-A5C9-4F94-8ED2-A3AC914ACCD6}"/>
              </a:ext>
            </a:extLst>
          </p:cNvPr>
          <p:cNvGrpSpPr/>
          <p:nvPr/>
        </p:nvGrpSpPr>
        <p:grpSpPr>
          <a:xfrm>
            <a:off x="1726796" y="1448565"/>
            <a:ext cx="1960554" cy="863315"/>
            <a:chOff x="3233963" y="1954419"/>
            <a:chExt cx="1400520" cy="8633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DA7A9B-7779-4275-8772-4D997CAB99BC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ED272-17B6-4565-B087-4E79EDF8430A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5D03808-2260-40EE-AC15-F3DFBD4668E9}"/>
              </a:ext>
            </a:extLst>
          </p:cNvPr>
          <p:cNvSpPr/>
          <p:nvPr/>
        </p:nvSpPr>
        <p:spPr>
          <a:xfrm rot="18900000">
            <a:off x="3462425" y="2194618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2390E-FC27-49C0-AC60-5EDD4E8B2223}"/>
              </a:ext>
            </a:extLst>
          </p:cNvPr>
          <p:cNvSpPr txBox="1"/>
          <p:nvPr/>
        </p:nvSpPr>
        <p:spPr>
          <a:xfrm>
            <a:off x="3522464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CA687F-AD03-41BA-8FF5-EF04B450EE2A}"/>
              </a:ext>
            </a:extLst>
          </p:cNvPr>
          <p:cNvGrpSpPr/>
          <p:nvPr/>
        </p:nvGrpSpPr>
        <p:grpSpPr>
          <a:xfrm>
            <a:off x="4155515" y="2067600"/>
            <a:ext cx="1960554" cy="863315"/>
            <a:chOff x="3233963" y="1954419"/>
            <a:chExt cx="1400520" cy="8633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F8583-CBBF-4C99-B830-414A55FB54B9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9CF53C-DAFF-4370-BF69-CB4C31681A5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1934974F-3072-46D4-99D7-8CB1C45C0C80}"/>
              </a:ext>
            </a:extLst>
          </p:cNvPr>
          <p:cNvSpPr/>
          <p:nvPr/>
        </p:nvSpPr>
        <p:spPr>
          <a:xfrm rot="18900000">
            <a:off x="8996322" y="2194618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8244BE-8EBC-4E05-912B-182C8487F544}"/>
              </a:ext>
            </a:extLst>
          </p:cNvPr>
          <p:cNvSpPr txBox="1"/>
          <p:nvPr/>
        </p:nvSpPr>
        <p:spPr>
          <a:xfrm>
            <a:off x="9056361" y="2360758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CEA9F2-550F-4648-8E16-9E95478F39ED}"/>
              </a:ext>
            </a:extLst>
          </p:cNvPr>
          <p:cNvGrpSpPr/>
          <p:nvPr/>
        </p:nvGrpSpPr>
        <p:grpSpPr>
          <a:xfrm>
            <a:off x="9689411" y="2067600"/>
            <a:ext cx="1960554" cy="863315"/>
            <a:chOff x="3233963" y="1954419"/>
            <a:chExt cx="1400520" cy="8633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088535-C84E-4820-B3E8-4127405A873B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6658A2-A612-40C7-97FB-36B75017C9D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BC0817A-383C-4BD3-BF03-84A0DCB4C33E}"/>
              </a:ext>
            </a:extLst>
          </p:cNvPr>
          <p:cNvSpPr/>
          <p:nvPr/>
        </p:nvSpPr>
        <p:spPr>
          <a:xfrm rot="18900000">
            <a:off x="6108921" y="1581634"/>
            <a:ext cx="609280" cy="60928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32862E-080C-4AFE-AB40-D61254AC5E3D}"/>
              </a:ext>
            </a:extLst>
          </p:cNvPr>
          <p:cNvSpPr txBox="1"/>
          <p:nvPr/>
        </p:nvSpPr>
        <p:spPr>
          <a:xfrm>
            <a:off x="6168960" y="1747776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9D81BD-5157-48EB-8E59-889AF375AE7A}"/>
              </a:ext>
            </a:extLst>
          </p:cNvPr>
          <p:cNvGrpSpPr/>
          <p:nvPr/>
        </p:nvGrpSpPr>
        <p:grpSpPr>
          <a:xfrm>
            <a:off x="6802010" y="1454618"/>
            <a:ext cx="1960554" cy="863315"/>
            <a:chOff x="3233963" y="1954419"/>
            <a:chExt cx="1400520" cy="8633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D648E7-9264-42F7-BCC9-8B25B9AA1F62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618ADC-4B03-416E-84C7-24A1DF1BF9D1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Freeform 33">
            <a:extLst>
              <a:ext uri="{FF2B5EF4-FFF2-40B4-BE49-F238E27FC236}">
                <a16:creationId xmlns:a16="http://schemas.microsoft.com/office/drawing/2014/main" id="{C6E2873D-C456-4900-8653-F2BE41860D47}"/>
              </a:ext>
            </a:extLst>
          </p:cNvPr>
          <p:cNvSpPr>
            <a:spLocks noChangeAspect="1"/>
          </p:cNvSpPr>
          <p:nvPr/>
        </p:nvSpPr>
        <p:spPr>
          <a:xfrm>
            <a:off x="9274797" y="3504276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9451B92-878D-4927-91A4-F07053B9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24934" y="3041577"/>
            <a:ext cx="518288" cy="136586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BA69F9E-08B3-47A6-906E-86275D52BEDA}"/>
              </a:ext>
            </a:extLst>
          </p:cNvPr>
          <p:cNvGrpSpPr/>
          <p:nvPr/>
        </p:nvGrpSpPr>
        <p:grpSpPr>
          <a:xfrm flipH="1">
            <a:off x="6266142" y="3714295"/>
            <a:ext cx="3538328" cy="692777"/>
            <a:chOff x="1596377" y="3238221"/>
            <a:chExt cx="5927951" cy="1160647"/>
          </a:xfrm>
          <a:solidFill>
            <a:schemeClr val="accent1"/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8FA5C60-0AEC-442E-A634-17E9A09EA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763145-9FC9-4D8E-A2E1-779FFA06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9F99553B-37DD-4454-924F-663026E5A76B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73E5D1F-409B-4ACB-8852-C82EFC2DF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04530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06CF03F-AC6D-4ABF-A14F-6646CC936CBA}"/>
              </a:ext>
            </a:extLst>
          </p:cNvPr>
          <p:cNvSpPr/>
          <p:nvPr/>
        </p:nvSpPr>
        <p:spPr>
          <a:xfrm flipH="1">
            <a:off x="2660072" y="0"/>
            <a:ext cx="9531927" cy="6945745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754AF-BEEB-45CD-AB18-D2048EC899F0}"/>
              </a:ext>
            </a:extLst>
          </p:cNvPr>
          <p:cNvSpPr txBox="1"/>
          <p:nvPr/>
        </p:nvSpPr>
        <p:spPr>
          <a:xfrm>
            <a:off x="112788" y="34915"/>
            <a:ext cx="65189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Structure of the Dataset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B91C1-18AF-45CD-B694-CC8401F6FD4E}"/>
              </a:ext>
            </a:extLst>
          </p:cNvPr>
          <p:cNvSpPr txBox="1"/>
          <p:nvPr/>
        </p:nvSpPr>
        <p:spPr>
          <a:xfrm>
            <a:off x="329370" y="2523350"/>
            <a:ext cx="4002484" cy="30777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Training Data: (19536, 12)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B91C1-18AF-45CD-B694-CC8401F6FD4E}"/>
              </a:ext>
            </a:extLst>
          </p:cNvPr>
          <p:cNvSpPr txBox="1"/>
          <p:nvPr/>
        </p:nvSpPr>
        <p:spPr>
          <a:xfrm>
            <a:off x="8909874" y="2369461"/>
            <a:ext cx="4002484" cy="30777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Test </a:t>
            </a:r>
            <a:r>
              <a:rPr lang="en-US" altLang="ko-KR" sz="2000" dirty="0">
                <a:solidFill>
                  <a:schemeClr val="bg1"/>
                </a:solidFill>
              </a:rPr>
              <a:t>Data: </a:t>
            </a:r>
            <a:r>
              <a:rPr lang="en-US" dirty="0" smtClean="0"/>
              <a:t>(</a:t>
            </a:r>
            <a:r>
              <a:rPr lang="en-US" dirty="0"/>
              <a:t>6512, 11)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2" y="2923490"/>
            <a:ext cx="4305913" cy="3588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145" y="2923489"/>
            <a:ext cx="4254067" cy="3588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7117" y="3611419"/>
            <a:ext cx="224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Missing Value Present in the Dataset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Attributes of the Dataset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F634-032B-484C-8C9B-B716A01F7514}"/>
              </a:ext>
            </a:extLst>
          </p:cNvPr>
          <p:cNvGrpSpPr/>
          <p:nvPr/>
        </p:nvGrpSpPr>
        <p:grpSpPr>
          <a:xfrm>
            <a:off x="3066757" y="1616195"/>
            <a:ext cx="2467343" cy="2300281"/>
            <a:chOff x="2172634" y="2045123"/>
            <a:chExt cx="2333995" cy="217596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1E278A-67F8-4122-A551-76797C208886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14C1D2-B8AC-412E-9352-A5D868A39961}"/>
                </a:ext>
              </a:extLst>
            </p:cNvPr>
            <p:cNvSpPr/>
            <p:nvPr/>
          </p:nvSpPr>
          <p:spPr>
            <a:xfrm>
              <a:off x="2174041" y="2557739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8519E5-ADF0-498C-9E49-518BCBABC9F6}"/>
                </a:ext>
              </a:extLst>
            </p:cNvPr>
            <p:cNvSpPr/>
            <p:nvPr/>
          </p:nvSpPr>
          <p:spPr>
            <a:xfrm>
              <a:off x="3010011" y="2045123"/>
              <a:ext cx="748982" cy="688387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7EB746-4853-4591-8184-EA5413942833}"/>
                </a:ext>
              </a:extLst>
            </p:cNvPr>
            <p:cNvSpPr/>
            <p:nvPr/>
          </p:nvSpPr>
          <p:spPr>
            <a:xfrm>
              <a:off x="2172634" y="3422072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570B56-6A65-444B-B579-29604BF10910}"/>
                </a:ext>
              </a:extLst>
            </p:cNvPr>
            <p:cNvCxnSpPr>
              <a:stCxn id="4" idx="0"/>
              <a:endCxn id="6" idx="5"/>
            </p:cNvCxnSpPr>
            <p:nvPr/>
          </p:nvCxnSpPr>
          <p:spPr>
            <a:xfrm flipH="1" flipV="1">
              <a:off x="3649308" y="2632698"/>
              <a:ext cx="289072" cy="451890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4FC5BF-2886-4182-B93D-740FB7582F20}"/>
                </a:ext>
              </a:extLst>
            </p:cNvPr>
            <p:cNvCxnSpPr>
              <a:stCxn id="4" idx="1"/>
              <a:endCxn id="5" idx="6"/>
            </p:cNvCxnSpPr>
            <p:nvPr/>
          </p:nvCxnSpPr>
          <p:spPr>
            <a:xfrm flipH="1" flipV="1">
              <a:off x="2923023" y="2932229"/>
              <a:ext cx="613542" cy="318795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F08153-BDBB-47E3-A2CA-F3BE128F3FAB}"/>
                </a:ext>
              </a:extLst>
            </p:cNvPr>
            <p:cNvCxnSpPr>
              <a:stCxn id="4" idx="2"/>
              <a:endCxn id="7" idx="6"/>
            </p:cNvCxnSpPr>
            <p:nvPr/>
          </p:nvCxnSpPr>
          <p:spPr>
            <a:xfrm flipH="1">
              <a:off x="2921616" y="3652838"/>
              <a:ext cx="448512" cy="143725"/>
            </a:xfrm>
            <a:prstGeom prst="line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1CDC1-9FAD-4FA5-8117-F47458DD4A5F}"/>
              </a:ext>
            </a:extLst>
          </p:cNvPr>
          <p:cNvGrpSpPr/>
          <p:nvPr/>
        </p:nvGrpSpPr>
        <p:grpSpPr>
          <a:xfrm flipH="1">
            <a:off x="6670875" y="1667542"/>
            <a:ext cx="2595164" cy="3334450"/>
            <a:chOff x="2051720" y="2091728"/>
            <a:chExt cx="2454909" cy="31139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4EB99C-5E4A-4A6B-A2D4-65479B4E233B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BA2C2F-7AD8-435A-A232-C65671A780CD}"/>
                </a:ext>
              </a:extLst>
            </p:cNvPr>
            <p:cNvSpPr/>
            <p:nvPr/>
          </p:nvSpPr>
          <p:spPr>
            <a:xfrm>
              <a:off x="2051720" y="3636566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98261A-990C-4B4B-9B98-F099D587B15E}"/>
                </a:ext>
              </a:extLst>
            </p:cNvPr>
            <p:cNvSpPr/>
            <p:nvPr/>
          </p:nvSpPr>
          <p:spPr>
            <a:xfrm>
              <a:off x="2774109" y="4456651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D7F64E-CC32-41ED-A7AF-5A940B82FC71}"/>
                </a:ext>
              </a:extLst>
            </p:cNvPr>
            <p:cNvCxnSpPr/>
            <p:nvPr/>
          </p:nvCxnSpPr>
          <p:spPr>
            <a:xfrm flipH="1" flipV="1">
              <a:off x="3500771" y="2739867"/>
              <a:ext cx="394012" cy="321401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918052-4355-40A1-817F-1CB9B8E6FA95}"/>
                </a:ext>
              </a:extLst>
            </p:cNvPr>
            <p:cNvCxnSpPr>
              <a:endCxn id="13" idx="6"/>
            </p:cNvCxnSpPr>
            <p:nvPr/>
          </p:nvCxnSpPr>
          <p:spPr>
            <a:xfrm flipH="1">
              <a:off x="2800702" y="3908531"/>
              <a:ext cx="616774" cy="102527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1681E4-EA65-424E-8385-87BE6F4A0CD8}"/>
                </a:ext>
              </a:extLst>
            </p:cNvPr>
            <p:cNvCxnSpPr>
              <a:endCxn id="14" idx="7"/>
            </p:cNvCxnSpPr>
            <p:nvPr/>
          </p:nvCxnSpPr>
          <p:spPr>
            <a:xfrm flipH="1">
              <a:off x="3413402" y="4235784"/>
              <a:ext cx="394012" cy="330553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9D3B74-93A9-4764-88E5-AEC22569E4F5}"/>
                </a:ext>
              </a:extLst>
            </p:cNvPr>
            <p:cNvSpPr/>
            <p:nvPr/>
          </p:nvSpPr>
          <p:spPr>
            <a:xfrm>
              <a:off x="2873937" y="209172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>
              <a:innerShdw blurRad="127000" dist="127000" dir="19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824928-5B00-4805-97FA-6A2931635F1C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9DCB1D61-7E8A-4863-9ED7-D3D7E3721585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F305D5A3-D734-4808-B8BA-0BF12348C9A2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A448C9-3B5E-4207-863C-CB0C3D554C21}"/>
              </a:ext>
            </a:extLst>
          </p:cNvPr>
          <p:cNvGrpSpPr/>
          <p:nvPr/>
        </p:nvGrpSpPr>
        <p:grpSpPr>
          <a:xfrm>
            <a:off x="8389863" y="1154945"/>
            <a:ext cx="2012872" cy="1165937"/>
            <a:chOff x="1696746" y="1788479"/>
            <a:chExt cx="1371977" cy="6861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370343-D8E3-4802-AED2-11D541CD4ECC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Minutes per week the advertisement was aired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A1257D-36C3-4601-9ADE-444A58BFE26B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average_runtime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minutes_per_week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DF89ED-1AE3-4DE9-834B-7C1EB34B2983}"/>
              </a:ext>
            </a:extLst>
          </p:cNvPr>
          <p:cNvGrpSpPr/>
          <p:nvPr/>
        </p:nvGrpSpPr>
        <p:grpSpPr>
          <a:xfrm>
            <a:off x="9050170" y="2034181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A575D-BD4E-4211-BA6F-AF6987350C0A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Sex that was mainly targeted for the advertisement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176D1F-1C38-43D9-BE67-56B3EEB5052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targeted_sex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657F6B-189B-46D2-8BF4-9BC6C3EE4588}"/>
              </a:ext>
            </a:extLst>
          </p:cNvPr>
          <p:cNvGrpSpPr/>
          <p:nvPr/>
        </p:nvGrpSpPr>
        <p:grpSpPr>
          <a:xfrm>
            <a:off x="9379474" y="3229055"/>
            <a:ext cx="2012872" cy="501448"/>
            <a:chOff x="1696746" y="1788479"/>
            <a:chExt cx="1371977" cy="5014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1B20FE-77BD-4B32-9B0E-C6521EF3A40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type of advertisement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3CEA89-9C4A-429E-B1F2-0D2A80963C2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genre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1A4296-77C9-4045-ABDC-D1A42C7E5707}"/>
              </a:ext>
            </a:extLst>
          </p:cNvPr>
          <p:cNvGrpSpPr/>
          <p:nvPr/>
        </p:nvGrpSpPr>
        <p:grpSpPr>
          <a:xfrm>
            <a:off x="2032402" y="1309977"/>
            <a:ext cx="1975499" cy="501448"/>
            <a:chOff x="1696746" y="1788479"/>
            <a:chExt cx="1371977" cy="5014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0296A7-9BDF-4C17-B20E-E6156CD10DC9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Unique id for each row.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0E588-4ADD-4051-ACEC-F99F1B79B2A1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UserID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C2871D-F41C-4C74-A09D-E045C97A974A}"/>
              </a:ext>
            </a:extLst>
          </p:cNvPr>
          <p:cNvGrpSpPr/>
          <p:nvPr/>
        </p:nvGrpSpPr>
        <p:grpSpPr>
          <a:xfrm>
            <a:off x="1015774" y="1840175"/>
            <a:ext cx="1975499" cy="1240112"/>
            <a:chOff x="1696746" y="1788479"/>
            <a:chExt cx="1371977" cy="12401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91521-E083-48B2-AA32-572E08AFDF4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Metric out of 1 which represents how much of the targeted demographic watched the advertisement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19C89A-A65B-4331-8293-65051847099F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ratings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495A3E-682C-4DD5-9EC0-921C69768E9C}"/>
              </a:ext>
            </a:extLst>
          </p:cNvPr>
          <p:cNvGrpSpPr/>
          <p:nvPr/>
        </p:nvGrpSpPr>
        <p:grpSpPr>
          <a:xfrm>
            <a:off x="1036082" y="3119792"/>
            <a:ext cx="2002588" cy="599300"/>
            <a:chOff x="1696746" y="1788479"/>
            <a:chExt cx="1390790" cy="59930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0187C8-9202-459F-AF32-19CFD88EB569}"/>
                </a:ext>
              </a:extLst>
            </p:cNvPr>
            <p:cNvSpPr txBox="1"/>
            <p:nvPr/>
          </p:nvSpPr>
          <p:spPr>
            <a:xfrm>
              <a:off x="1743317" y="2110780"/>
              <a:ext cx="1344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Country of origin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C357F5-C8F0-4CD2-9E5C-9F1FCA06E497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airlocation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0F6DEA-A8E4-4FB1-B4E4-C7A3FFC8BEFD}"/>
              </a:ext>
            </a:extLst>
          </p:cNvPr>
          <p:cNvGrpSpPr/>
          <p:nvPr/>
        </p:nvGrpSpPr>
        <p:grpSpPr>
          <a:xfrm>
            <a:off x="5743214" y="5090059"/>
            <a:ext cx="1595156" cy="693416"/>
            <a:chOff x="1364067" y="1787116"/>
            <a:chExt cx="3706599" cy="3760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70B600-5857-4B35-BEDA-5D8D0031AE32}"/>
                </a:ext>
              </a:extLst>
            </p:cNvPr>
            <p:cNvSpPr txBox="1"/>
            <p:nvPr/>
          </p:nvSpPr>
          <p:spPr>
            <a:xfrm>
              <a:off x="1364067" y="2012928"/>
              <a:ext cx="2439139" cy="150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8A2FB8-7D52-415A-8C44-B1D026292EE1}"/>
                </a:ext>
              </a:extLst>
            </p:cNvPr>
            <p:cNvSpPr txBox="1"/>
            <p:nvPr/>
          </p:nvSpPr>
          <p:spPr>
            <a:xfrm>
              <a:off x="2019983" y="1787116"/>
              <a:ext cx="3050683" cy="25034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money_back_guarantee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F9492F-DBC6-4806-A396-C5256C222B40}"/>
              </a:ext>
            </a:extLst>
          </p:cNvPr>
          <p:cNvGrpSpPr/>
          <p:nvPr/>
        </p:nvGrpSpPr>
        <p:grpSpPr>
          <a:xfrm>
            <a:off x="7696361" y="5124735"/>
            <a:ext cx="2986457" cy="892552"/>
            <a:chOff x="1353016" y="1766707"/>
            <a:chExt cx="2452106" cy="89255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908482-1257-4572-AFF6-8A1399AE789B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 general measure of how expensive the product or service is that the ad is discussing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5AA794-21D2-4876-B363-F1FD20DF1FF9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expensive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2F5A9ADF-8A98-4C12-AA1F-7F1432B59C24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A6A4B021-C4F0-4666-A112-B19B2CB24D5E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4FDE8370-26CF-456B-95DF-3CCD8D910D3F}"/>
              </a:ext>
            </a:extLst>
          </p:cNvPr>
          <p:cNvSpPr/>
          <p:nvPr/>
        </p:nvSpPr>
        <p:spPr>
          <a:xfrm>
            <a:off x="6198262" y="154534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4CB08445-5C86-437E-B38D-484A3545076B}"/>
              </a:ext>
            </a:extLst>
          </p:cNvPr>
          <p:cNvSpPr/>
          <p:nvPr/>
        </p:nvSpPr>
        <p:spPr>
          <a:xfrm>
            <a:off x="8671509" y="351916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D87287B4-4940-4D78-90F8-9B5BA83B569F}"/>
              </a:ext>
            </a:extLst>
          </p:cNvPr>
          <p:cNvSpPr/>
          <p:nvPr/>
        </p:nvSpPr>
        <p:spPr>
          <a:xfrm>
            <a:off x="3246512" y="335609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E9AA63CD-4C96-486F-A994-356DE4E15653}"/>
              </a:ext>
            </a:extLst>
          </p:cNvPr>
          <p:cNvSpPr/>
          <p:nvPr/>
        </p:nvSpPr>
        <p:spPr>
          <a:xfrm>
            <a:off x="7937772" y="445828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1FC4F753-A059-452B-9040-8DC1E83603B3}"/>
              </a:ext>
            </a:extLst>
          </p:cNvPr>
          <p:cNvSpPr>
            <a:spLocks noChangeAspect="1"/>
          </p:cNvSpPr>
          <p:nvPr/>
        </p:nvSpPr>
        <p:spPr>
          <a:xfrm>
            <a:off x="4151600" y="1780250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55D334A8-61DC-44AA-9129-C6EE0D26070A}"/>
              </a:ext>
            </a:extLst>
          </p:cNvPr>
          <p:cNvSpPr>
            <a:spLocks noChangeAspect="1"/>
          </p:cNvSpPr>
          <p:nvPr/>
        </p:nvSpPr>
        <p:spPr>
          <a:xfrm>
            <a:off x="3278983" y="233375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4646747" y="447225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7EB746-4853-4591-8184-EA5413942833}"/>
              </a:ext>
            </a:extLst>
          </p:cNvPr>
          <p:cNvSpPr/>
          <p:nvPr/>
        </p:nvSpPr>
        <p:spPr>
          <a:xfrm>
            <a:off x="4490135" y="4341343"/>
            <a:ext cx="791773" cy="79177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4F08153-BDBB-47E3-A2CA-F3BE128F3FAB}"/>
              </a:ext>
            </a:extLst>
          </p:cNvPr>
          <p:cNvCxnSpPr>
            <a:stCxn id="4" idx="4"/>
            <a:endCxn id="55" idx="0"/>
          </p:cNvCxnSpPr>
          <p:nvPr/>
        </p:nvCxnSpPr>
        <p:spPr>
          <a:xfrm flipH="1">
            <a:off x="4886022" y="3916480"/>
            <a:ext cx="47362" cy="424863"/>
          </a:xfrm>
          <a:prstGeom prst="line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7746124" y="1777537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BA2C2F-7AD8-435A-A232-C65671A780CD}"/>
              </a:ext>
            </a:extLst>
          </p:cNvPr>
          <p:cNvSpPr/>
          <p:nvPr/>
        </p:nvSpPr>
        <p:spPr>
          <a:xfrm flipH="1">
            <a:off x="8244920" y="2319810"/>
            <a:ext cx="791773" cy="80202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>
            <a:innerShdw blurRad="127000" dist="127000" dir="19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918052-4355-40A1-817F-1CB9B8E6FA95}"/>
              </a:ext>
            </a:extLst>
          </p:cNvPr>
          <p:cNvCxnSpPr>
            <a:stCxn id="12" idx="1"/>
            <a:endCxn id="64" idx="6"/>
          </p:cNvCxnSpPr>
          <p:nvPr/>
        </p:nvCxnSpPr>
        <p:spPr>
          <a:xfrm flipV="1">
            <a:off x="7696361" y="2720825"/>
            <a:ext cx="548559" cy="188122"/>
          </a:xfrm>
          <a:prstGeom prst="line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A657F6B-189B-46D2-8BF4-9BC6C3EE4588}"/>
              </a:ext>
            </a:extLst>
          </p:cNvPr>
          <p:cNvGrpSpPr/>
          <p:nvPr/>
        </p:nvGrpSpPr>
        <p:grpSpPr>
          <a:xfrm>
            <a:off x="8918203" y="4457112"/>
            <a:ext cx="2012872" cy="686114"/>
            <a:chOff x="1696746" y="1788479"/>
            <a:chExt cx="1371977" cy="68611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1B20FE-77BD-4B32-9B0E-C6521EF3A40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industry to which the product belonged.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73CEA89-9C4A-429E-B1F2-0D2A80963C2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industry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0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8487191" y="2618908"/>
            <a:ext cx="128637" cy="23761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8680597" y="2636002"/>
            <a:ext cx="160289" cy="2398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3733390" y="4256499"/>
            <a:ext cx="372697" cy="320607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A7EB746-4853-4591-8184-EA5413942833}"/>
              </a:ext>
            </a:extLst>
          </p:cNvPr>
          <p:cNvSpPr/>
          <p:nvPr/>
        </p:nvSpPr>
        <p:spPr>
          <a:xfrm>
            <a:off x="3584808" y="4026798"/>
            <a:ext cx="686435" cy="76216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08153-BDBB-47E3-A2CA-F3BE128F3FAB}"/>
              </a:ext>
            </a:extLst>
          </p:cNvPr>
          <p:cNvCxnSpPr>
            <a:stCxn id="4" idx="3"/>
          </p:cNvCxnSpPr>
          <p:nvPr/>
        </p:nvCxnSpPr>
        <p:spPr>
          <a:xfrm flipH="1">
            <a:off x="4134382" y="3740531"/>
            <a:ext cx="374232" cy="419895"/>
          </a:xfrm>
          <a:prstGeom prst="line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40F6DEA-A8E4-4FB1-B4E4-C7A3FFC8BEFD}"/>
              </a:ext>
            </a:extLst>
          </p:cNvPr>
          <p:cNvGrpSpPr/>
          <p:nvPr/>
        </p:nvGrpSpPr>
        <p:grpSpPr>
          <a:xfrm>
            <a:off x="565479" y="4234830"/>
            <a:ext cx="2986457" cy="892552"/>
            <a:chOff x="1353016" y="1766707"/>
            <a:chExt cx="2452106" cy="89255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70B600-5857-4B35-BEDA-5D8D0031AE32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The relationship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status of the most responsive customers to the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advertisement.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98A2FB8-7D52-415A-8C44-B1D026292EE1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relationship_status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4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6788868" y="4439808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0F6DEA-A8E4-4FB1-B4E4-C7A3FFC8BEFD}"/>
              </a:ext>
            </a:extLst>
          </p:cNvPr>
          <p:cNvGrpSpPr/>
          <p:nvPr/>
        </p:nvGrpSpPr>
        <p:grpSpPr>
          <a:xfrm>
            <a:off x="2700042" y="5390137"/>
            <a:ext cx="2986457" cy="523220"/>
            <a:chOff x="1353016" y="1766707"/>
            <a:chExt cx="2452106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70B600-5857-4B35-BEDA-5D8D0031AE32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Time when the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advertisement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was aired.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98A2FB8-7D52-415A-8C44-B1D026292EE1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airtime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432126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" y="1232295"/>
            <a:ext cx="6572580" cy="466966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749314" y="1468582"/>
            <a:ext cx="334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Correlation Matrix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8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A6566FA-25BF-4D7E-8A23-90DC19A78740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02EE-205D-42D2-865A-594E5FEE9CA9}"/>
              </a:ext>
            </a:extLst>
          </p:cNvPr>
          <p:cNvGrpSpPr/>
          <p:nvPr/>
        </p:nvGrpSpPr>
        <p:grpSpPr>
          <a:xfrm>
            <a:off x="7749314" y="2817091"/>
            <a:ext cx="2275890" cy="937438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150BACD5-85AA-4A79-8F04-F61D1C542E44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1DE7C637-D63F-4EB8-AA0B-33CC6404C726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3184D097-970E-4AFF-A7E9-D05EE382C369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FEFE415-5565-4E04-9188-D6516C11C169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D7CFE794-9901-4044-9211-8E5370967E4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650233" y="1147777"/>
            <a:ext cx="3343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Around 76% of the ad campaign are not successful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0- False ad not successful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1- True ad successful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5" y="1805534"/>
            <a:ext cx="6134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94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665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Malgun Gothic</vt:lpstr>
      <vt:lpstr>Arial</vt:lpstr>
      <vt:lpstr>Arial Unicode MS</vt:lpstr>
      <vt:lpstr>Calibri</vt:lpstr>
      <vt:lpstr>Calibri Light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Khusbu.Verma</cp:lastModifiedBy>
  <cp:revision>84</cp:revision>
  <dcterms:created xsi:type="dcterms:W3CDTF">2020-01-20T05:08:25Z</dcterms:created>
  <dcterms:modified xsi:type="dcterms:W3CDTF">2020-12-09T16:54:37Z</dcterms:modified>
</cp:coreProperties>
</file>