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1" r:id="rId4"/>
    <p:sldId id="348" r:id="rId5"/>
    <p:sldId id="343" r:id="rId6"/>
    <p:sldId id="282" r:id="rId7"/>
    <p:sldId id="321" r:id="rId8"/>
    <p:sldId id="355" r:id="rId9"/>
    <p:sldId id="357" r:id="rId10"/>
    <p:sldId id="361" r:id="rId11"/>
    <p:sldId id="356" r:id="rId12"/>
    <p:sldId id="358" r:id="rId13"/>
    <p:sldId id="354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5F5AB54-F213-43C8-BD9A-03E87FC59B04}"/>
              </a:ext>
            </a:extLst>
          </p:cNvPr>
          <p:cNvSpPr/>
          <p:nvPr userDrawn="1"/>
        </p:nvSpPr>
        <p:spPr>
          <a:xfrm>
            <a:off x="9593387" y="596714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17E89B-4FD7-413A-A0D9-665EC9690B52}"/>
              </a:ext>
            </a:extLst>
          </p:cNvPr>
          <p:cNvGrpSpPr/>
          <p:nvPr userDrawn="1"/>
        </p:nvGrpSpPr>
        <p:grpSpPr>
          <a:xfrm>
            <a:off x="8949924" y="1077957"/>
            <a:ext cx="3242076" cy="5095480"/>
            <a:chOff x="9508727" y="2147107"/>
            <a:chExt cx="2683273" cy="421722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9476D69-F6BE-4B51-941C-C0AD50F22E2E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7F1703-9FAD-4FC8-AC5B-18CE219F1596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06A5FF-43A5-4C76-9649-4B8F873B467F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4C1E631-B2F9-4B64-B2DB-40525C447530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4C24C9-4630-41C5-B556-6D54ECFB2EE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F9755F-E39D-488F-92B6-A13A194C4E3B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984166-211E-497B-A585-780520CD31B8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A42B4F5-899D-473C-91F9-DB8CE825B96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194434" y="1288208"/>
            <a:ext cx="2997566" cy="349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247BE5-1F89-4019-9F09-D320A54AEF60}"/>
              </a:ext>
            </a:extLst>
          </p:cNvPr>
          <p:cNvSpPr/>
          <p:nvPr userDrawn="1"/>
        </p:nvSpPr>
        <p:spPr>
          <a:xfrm>
            <a:off x="919215" y="2106849"/>
            <a:ext cx="3287026" cy="376513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03ABA2-FA26-4904-A17B-1CFD400D500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097431" y="2310987"/>
            <a:ext cx="2930595" cy="3356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8767" cy="6857999"/>
          </a:xfrm>
          <a:custGeom>
            <a:avLst/>
            <a:gdLst>
              <a:gd name="connsiteX0" fmla="*/ 0 w 12192000"/>
              <a:gd name="connsiteY0" fmla="*/ 6857999 h 6857999"/>
              <a:gd name="connsiteX1" fmla="*/ 6219862 w 12192000"/>
              <a:gd name="connsiteY1" fmla="*/ 0 h 6857999"/>
              <a:gd name="connsiteX2" fmla="*/ 12192000 w 12192000"/>
              <a:gd name="connsiteY2" fmla="*/ 0 h 6857999"/>
              <a:gd name="connsiteX3" fmla="*/ 5972138 w 12192000"/>
              <a:gd name="connsiteY3" fmla="*/ 6857999 h 6857999"/>
              <a:gd name="connsiteX4" fmla="*/ 0 w 12192000"/>
              <a:gd name="connsiteY4" fmla="*/ 6857999 h 6857999"/>
              <a:gd name="connsiteX0" fmla="*/ 0 w 12198767"/>
              <a:gd name="connsiteY0" fmla="*/ 6857999 h 6857999"/>
              <a:gd name="connsiteX1" fmla="*/ 6219862 w 12198767"/>
              <a:gd name="connsiteY1" fmla="*/ 0 h 6857999"/>
              <a:gd name="connsiteX2" fmla="*/ 12192000 w 12198767"/>
              <a:gd name="connsiteY2" fmla="*/ 0 h 6857999"/>
              <a:gd name="connsiteX3" fmla="*/ 12198767 w 12198767"/>
              <a:gd name="connsiteY3" fmla="*/ 6857999 h 6857999"/>
              <a:gd name="connsiteX4" fmla="*/ 0 w 12198767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67" h="6857999">
                <a:moveTo>
                  <a:pt x="0" y="6857999"/>
                </a:moveTo>
                <a:lnTo>
                  <a:pt x="6219862" y="0"/>
                </a:lnTo>
                <a:lnTo>
                  <a:pt x="12192000" y="0"/>
                </a:lnTo>
                <a:cubicBezTo>
                  <a:pt x="12194256" y="2286000"/>
                  <a:pt x="12196511" y="4571999"/>
                  <a:pt x="1219876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67C10-8112-4C99-B6C5-B5AC086C6505}"/>
              </a:ext>
            </a:extLst>
          </p:cNvPr>
          <p:cNvSpPr txBox="1"/>
          <p:nvPr/>
        </p:nvSpPr>
        <p:spPr>
          <a:xfrm>
            <a:off x="0" y="4876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Review 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Sentiment 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Prediction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" y="1709345"/>
            <a:ext cx="7406293" cy="40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D6F134-5380-4974-A2DD-F3DBDAF2E2C6}"/>
              </a:ext>
            </a:extLst>
          </p:cNvPr>
          <p:cNvGrpSpPr/>
          <p:nvPr/>
        </p:nvGrpSpPr>
        <p:grpSpPr>
          <a:xfrm>
            <a:off x="0" y="3012418"/>
            <a:ext cx="12192000" cy="489206"/>
            <a:chOff x="0" y="3012418"/>
            <a:chExt cx="12192000" cy="4892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9483CA-FAD1-48D4-9041-8BDFB95194B3}"/>
                </a:ext>
              </a:extLst>
            </p:cNvPr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E7F6B416-0232-42AF-BA37-D308A49529EB}"/>
                </a:ext>
              </a:extLst>
            </p:cNvPr>
            <p:cNvSpPr/>
            <p:nvPr/>
          </p:nvSpPr>
          <p:spPr>
            <a:xfrm rot="16200000">
              <a:off x="8927415" y="237039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E28F9C3-E93A-41B9-B017-6D3916952A60}"/>
                </a:ext>
              </a:extLst>
            </p:cNvPr>
            <p:cNvSpPr/>
            <p:nvPr/>
          </p:nvSpPr>
          <p:spPr>
            <a:xfrm rot="5400000" flipH="1">
              <a:off x="2775380" y="237038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4948F1-47C7-40C3-97DA-53EC2D4A373A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FB846A-CD20-4052-B8A2-8139A62FE61B}"/>
              </a:ext>
            </a:extLst>
          </p:cNvPr>
          <p:cNvGrpSpPr/>
          <p:nvPr/>
        </p:nvGrpSpPr>
        <p:grpSpPr>
          <a:xfrm>
            <a:off x="2286606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4C0E88-0ACB-40CE-9DF9-84FE47124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79054F-F1FF-4A7E-8AAB-59E8BE10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Rectangle 35">
              <a:extLst>
                <a:ext uri="{FF2B5EF4-FFF2-40B4-BE49-F238E27FC236}">
                  <a16:creationId xmlns:a16="http://schemas.microsoft.com/office/drawing/2014/main" id="{2EDD22CA-B8E5-4569-8C3C-90D0B894361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8763DE6-2DBA-488B-A4DD-FDF2D010438F}"/>
              </a:ext>
            </a:extLst>
          </p:cNvPr>
          <p:cNvSpPr/>
          <p:nvPr/>
        </p:nvSpPr>
        <p:spPr>
          <a:xfrm rot="18900000">
            <a:off x="1033706" y="1575581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23ED7-1899-45D7-80E4-F6A11F450549}"/>
              </a:ext>
            </a:extLst>
          </p:cNvPr>
          <p:cNvSpPr txBox="1"/>
          <p:nvPr/>
        </p:nvSpPr>
        <p:spPr>
          <a:xfrm>
            <a:off x="1093746" y="1741723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A7A9B-7779-4275-8772-4D997CAB99BC}"/>
              </a:ext>
            </a:extLst>
          </p:cNvPr>
          <p:cNvSpPr txBox="1"/>
          <p:nvPr/>
        </p:nvSpPr>
        <p:spPr>
          <a:xfrm>
            <a:off x="1664872" y="1596777"/>
            <a:ext cx="196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Logistics Regression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D03808-2260-40EE-AC15-F3DFBD4668E9}"/>
              </a:ext>
            </a:extLst>
          </p:cNvPr>
          <p:cNvSpPr/>
          <p:nvPr/>
        </p:nvSpPr>
        <p:spPr>
          <a:xfrm rot="18900000">
            <a:off x="3462425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2390E-FC27-49C0-AC60-5EDD4E8B2223}"/>
              </a:ext>
            </a:extLst>
          </p:cNvPr>
          <p:cNvSpPr txBox="1"/>
          <p:nvPr/>
        </p:nvSpPr>
        <p:spPr>
          <a:xfrm>
            <a:off x="3522464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DF8583-CBBF-4C99-B830-414A55FB54B9}"/>
              </a:ext>
            </a:extLst>
          </p:cNvPr>
          <p:cNvSpPr txBox="1"/>
          <p:nvPr/>
        </p:nvSpPr>
        <p:spPr>
          <a:xfrm>
            <a:off x="4126482" y="2269548"/>
            <a:ext cx="196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SVM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34974F-3072-46D4-99D7-8CB1C45C0C80}"/>
              </a:ext>
            </a:extLst>
          </p:cNvPr>
          <p:cNvSpPr/>
          <p:nvPr/>
        </p:nvSpPr>
        <p:spPr>
          <a:xfrm rot="18900000">
            <a:off x="8996322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244BE-8EBC-4E05-912B-182C8487F544}"/>
              </a:ext>
            </a:extLst>
          </p:cNvPr>
          <p:cNvSpPr txBox="1"/>
          <p:nvPr/>
        </p:nvSpPr>
        <p:spPr>
          <a:xfrm>
            <a:off x="9056361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088535-C84E-4820-B3E8-4127405A873B}"/>
              </a:ext>
            </a:extLst>
          </p:cNvPr>
          <p:cNvSpPr txBox="1"/>
          <p:nvPr/>
        </p:nvSpPr>
        <p:spPr>
          <a:xfrm>
            <a:off x="9731789" y="2340134"/>
            <a:ext cx="196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Bagging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C0817A-383C-4BD3-BF03-84A0DCB4C33E}"/>
              </a:ext>
            </a:extLst>
          </p:cNvPr>
          <p:cNvSpPr/>
          <p:nvPr/>
        </p:nvSpPr>
        <p:spPr>
          <a:xfrm rot="18900000">
            <a:off x="6108921" y="1687970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2862E-080C-4AFE-AB40-D61254AC5E3D}"/>
              </a:ext>
            </a:extLst>
          </p:cNvPr>
          <p:cNvSpPr txBox="1"/>
          <p:nvPr/>
        </p:nvSpPr>
        <p:spPr>
          <a:xfrm>
            <a:off x="6168960" y="174777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D648E7-9264-42F7-BCC9-8B25B9AA1F62}"/>
              </a:ext>
            </a:extLst>
          </p:cNvPr>
          <p:cNvSpPr txBox="1"/>
          <p:nvPr/>
        </p:nvSpPr>
        <p:spPr>
          <a:xfrm>
            <a:off x="6844388" y="1700082"/>
            <a:ext cx="196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Random Forest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Regressor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Freeform 33">
            <a:extLst>
              <a:ext uri="{FF2B5EF4-FFF2-40B4-BE49-F238E27FC236}">
                <a16:creationId xmlns:a16="http://schemas.microsoft.com/office/drawing/2014/main" id="{C6E2873D-C456-4900-8653-F2BE41860D47}"/>
              </a:ext>
            </a:extLst>
          </p:cNvPr>
          <p:cNvSpPr>
            <a:spLocks noChangeAspect="1"/>
          </p:cNvSpPr>
          <p:nvPr/>
        </p:nvSpPr>
        <p:spPr>
          <a:xfrm>
            <a:off x="9274797" y="3504276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9451B92-878D-4927-91A4-F07053B9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934" y="3041577"/>
            <a:ext cx="518288" cy="136586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A69F9E-08B3-47A6-906E-86275D52BEDA}"/>
              </a:ext>
            </a:extLst>
          </p:cNvPr>
          <p:cNvGrpSpPr/>
          <p:nvPr/>
        </p:nvGrpSpPr>
        <p:grpSpPr>
          <a:xfrm flipH="1">
            <a:off x="6266142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8FA5C60-0AEC-442E-A634-17E9A09E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763145-9FC9-4D8E-A2E1-779FFA06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9F99553B-37DD-4454-924F-663026E5A76B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73E5D1F-409B-4ACB-8852-C82EFC2DF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Approached Models and Evaluation Scores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310664" y="2412326"/>
            <a:ext cx="21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Precision: 0.1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2830713" y="2786196"/>
            <a:ext cx="21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Precision: 0.2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5563439" y="2429090"/>
            <a:ext cx="21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Precision: 1.0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8277987" y="2766386"/>
            <a:ext cx="214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Precision: 0.2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AB5421-29C1-49EC-84B3-37F6D1B39CAE}"/>
              </a:ext>
            </a:extLst>
          </p:cNvPr>
          <p:cNvGrpSpPr/>
          <p:nvPr/>
        </p:nvGrpSpPr>
        <p:grpSpPr>
          <a:xfrm>
            <a:off x="5070764" y="2101929"/>
            <a:ext cx="6806537" cy="2173217"/>
            <a:chOff x="8070434" y="1576825"/>
            <a:chExt cx="2925465" cy="26230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65B737-AE97-40D4-A67A-5013F27248B3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219178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Random forests or random decision forests are an ensemble learning method for classification, regression and other tasks that operate by constructing a multitude of decision trees at training time and outputting the class that is the mode of the classes (classification) or mean/average prediction (regression) of the individual trees.</a:t>
              </a:r>
            </a:p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Random Forest model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is 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used to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Predict the targeted variable on the test variable</a:t>
              </a:r>
              <a:endParaRPr lang="en-US" altLang="ko-KR" sz="16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A9EE6-5DBB-4DF4-880D-CFE574AA2404}"/>
                </a:ext>
              </a:extLst>
            </p:cNvPr>
            <p:cNvSpPr txBox="1"/>
            <p:nvPr/>
          </p:nvSpPr>
          <p:spPr>
            <a:xfrm>
              <a:off x="8070434" y="1576825"/>
              <a:ext cx="2925465" cy="445788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i="1" smtClean="0">
                  <a:solidFill>
                    <a:schemeClr val="accent2"/>
                  </a:solidFill>
                  <a:cs typeface="Arial" pitchFamily="34" charset="0"/>
                </a:rPr>
                <a:t>Random Forest Algorithm</a:t>
              </a:r>
              <a:endParaRPr lang="ko-KR" altLang="en-US" b="1" i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FBE041-01C8-49AF-94C0-9F5A3600CA69}"/>
              </a:ext>
            </a:extLst>
          </p:cNvPr>
          <p:cNvSpPr txBox="1"/>
          <p:nvPr/>
        </p:nvSpPr>
        <p:spPr>
          <a:xfrm>
            <a:off x="7191397" y="3342924"/>
            <a:ext cx="4685903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076ED-BFB9-46C8-BC27-4CCFED762BF8}"/>
              </a:ext>
            </a:extLst>
          </p:cNvPr>
          <p:cNvSpPr txBox="1"/>
          <p:nvPr/>
        </p:nvSpPr>
        <p:spPr>
          <a:xfrm>
            <a:off x="259224" y="186577"/>
            <a:ext cx="54211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 smtClean="0">
                <a:solidFill>
                  <a:schemeClr val="accent2"/>
                </a:solidFill>
                <a:cs typeface="Arial" pitchFamily="34" charset="0"/>
              </a:rPr>
              <a:t>Model Selection</a:t>
            </a:r>
            <a:endParaRPr lang="ko-KR" altLang="en-US" sz="48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80217" y="594721"/>
            <a:ext cx="9499854" cy="3373306"/>
            <a:chOff x="1724087" y="486693"/>
            <a:chExt cx="9499854" cy="33733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1724087" y="486693"/>
              <a:ext cx="840072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PROBLEM STATEMENT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5632744" y="2905699"/>
              <a:ext cx="5591197" cy="954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Binary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classification 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problem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where you need to predict whether the review sentiment is positive or 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negative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727215-C7DE-42B8-BA5F-7A948D5237C7}"/>
              </a:ext>
            </a:extLst>
          </p:cNvPr>
          <p:cNvGrpSpPr/>
          <p:nvPr/>
        </p:nvGrpSpPr>
        <p:grpSpPr>
          <a:xfrm>
            <a:off x="208013" y="3401656"/>
            <a:ext cx="4480861" cy="3185443"/>
            <a:chOff x="595505" y="2676523"/>
            <a:chExt cx="3699190" cy="26297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3A63C4-22C6-4B2C-A17E-6E68AC2FB7D5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5FA36F-5D25-4490-8848-8877DDAE4323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760EA5D-668A-42DD-B7CB-362341B3BD9F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436C191-30B9-4ED7-A311-D92C0F151C4E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A10BD30-44F3-4422-8AB8-AEFDCE6BDB98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CAD9BB8-D01F-41C4-8530-793DAF0D89A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3468910-5B60-465F-BDD1-483AC6D18125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509F7C2-9DE2-4132-8862-C6BEB3619A8E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95B9BC-6C36-4DCB-ADDF-ED46D271006A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EB52E4D-FABE-4315-AF7A-FA84B0F2E24F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75ED-87FB-4E18-BED1-4FE6CAC594D1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E690E8E7-45ED-4F19-8502-72D4A9FAFD25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11B364F9-7832-4BDE-AA21-A279904D2344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A9161FA-104B-4045-AC6A-4A91D04EA87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821DB0C5-2D61-49C6-9998-24BEA1FD9D94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5B2B1A08-D02A-4B27-8BE9-A19BBE39AEF8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CBE3276-8AFC-4429-A40A-AE5718C20F0F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:a16="http://schemas.microsoft.com/office/drawing/2014/main" id="{7AC3EDAA-3004-4E1B-B7AB-58746DCAD2F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9B2F9F41-3644-45A5-90D9-41B3F4BC8111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:a16="http://schemas.microsoft.com/office/drawing/2014/main" id="{1224DBD8-E2AB-4301-B952-55C51D2AF44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741E1F43-2DA0-4E78-85B7-E6C9AD8A8A38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3207681" y="4715085"/>
            <a:ext cx="190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Target Variable :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Netgain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590914" y="4543433"/>
            <a:ext cx="38070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Our</a:t>
            </a:r>
          </a:p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Approach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636F2-0816-4614-AFA1-E55F356556FF}"/>
              </a:ext>
            </a:extLst>
          </p:cNvPr>
          <p:cNvSpPr txBox="1"/>
          <p:nvPr/>
        </p:nvSpPr>
        <p:spPr>
          <a:xfrm>
            <a:off x="4904869" y="583494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671B3-47BD-4CD4-945A-2BDD2F45B8D0}"/>
              </a:ext>
            </a:extLst>
          </p:cNvPr>
          <p:cNvGrpSpPr/>
          <p:nvPr/>
        </p:nvGrpSpPr>
        <p:grpSpPr>
          <a:xfrm>
            <a:off x="6365128" y="1075381"/>
            <a:ext cx="5029703" cy="644783"/>
            <a:chOff x="6963012" y="1368649"/>
            <a:chExt cx="4661841" cy="6447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41FF2-40B3-46DA-BFBE-49DE21CED4C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Cleaning the raw data and making it useful for further analysis.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DECA7D-2190-45BA-9B91-21A2E0FE232D}"/>
                </a:ext>
              </a:extLst>
            </p:cNvPr>
            <p:cNvSpPr txBox="1"/>
            <p:nvPr/>
          </p:nvSpPr>
          <p:spPr>
            <a:xfrm>
              <a:off x="6963012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Data Wrangling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DB437A-128A-43AC-9643-B97B4FBDB228}"/>
              </a:ext>
            </a:extLst>
          </p:cNvPr>
          <p:cNvSpPr txBox="1"/>
          <p:nvPr/>
        </p:nvSpPr>
        <p:spPr>
          <a:xfrm>
            <a:off x="4904869" y="1829038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11CC6-BCDB-435E-8124-ECA672D56B3C}"/>
              </a:ext>
            </a:extLst>
          </p:cNvPr>
          <p:cNvGrpSpPr/>
          <p:nvPr/>
        </p:nvGrpSpPr>
        <p:grpSpPr>
          <a:xfrm>
            <a:off x="6365129" y="2320925"/>
            <a:ext cx="5029702" cy="644783"/>
            <a:chOff x="6963013" y="1368649"/>
            <a:chExt cx="4661840" cy="6447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A1BB9-7C0C-4E88-B8E5-3D22838D833F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Gaining insights from the data to find correlated features.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645ED-3FD3-4ADD-B6FE-098302E03009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Data Exploration 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7A6024-9C4B-45F0-B5F3-7609F40CCC66}"/>
              </a:ext>
            </a:extLst>
          </p:cNvPr>
          <p:cNvSpPr txBox="1"/>
          <p:nvPr/>
        </p:nvSpPr>
        <p:spPr>
          <a:xfrm>
            <a:off x="4904869" y="3074582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533F7-CF51-4707-A355-7879EFFE629F}"/>
              </a:ext>
            </a:extLst>
          </p:cNvPr>
          <p:cNvGrpSpPr/>
          <p:nvPr/>
        </p:nvGrpSpPr>
        <p:grpSpPr>
          <a:xfrm>
            <a:off x="6365129" y="3566469"/>
            <a:ext cx="5029702" cy="644783"/>
            <a:chOff x="6963013" y="1368649"/>
            <a:chExt cx="4661840" cy="6447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147575-D528-49A9-9372-D76B8647630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Trying different ML models &amp; selecting the best performing model.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CB7FD9-8691-48E1-8914-18CE48F1A6F7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ML Model Implementation &amp; Selection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1EA0BB-C2B6-4B3C-9767-01EFEF97C857}"/>
              </a:ext>
            </a:extLst>
          </p:cNvPr>
          <p:cNvSpPr txBox="1"/>
          <p:nvPr/>
        </p:nvSpPr>
        <p:spPr>
          <a:xfrm>
            <a:off x="4904869" y="4320126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34FE2-0AE6-4809-8681-97C791C25744}"/>
              </a:ext>
            </a:extLst>
          </p:cNvPr>
          <p:cNvGrpSpPr/>
          <p:nvPr/>
        </p:nvGrpSpPr>
        <p:grpSpPr>
          <a:xfrm>
            <a:off x="6365129" y="4812013"/>
            <a:ext cx="5029702" cy="644783"/>
            <a:chOff x="6963013" y="1368649"/>
            <a:chExt cx="4661840" cy="6447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F0382-3DA8-44F1-AE8B-5E4B8B5682FC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Understanding the Best Model to Implement on the Test Data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D9DEDB-BE8F-4A0E-9CF6-BDDB8461916D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Implementation on Data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06CF03F-AC6D-4ABF-A14F-6646CC936CBA}"/>
              </a:ext>
            </a:extLst>
          </p:cNvPr>
          <p:cNvSpPr/>
          <p:nvPr/>
        </p:nvSpPr>
        <p:spPr>
          <a:xfrm flipH="1">
            <a:off x="2660072" y="0"/>
            <a:ext cx="9531927" cy="6945745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54AF-BEEB-45CD-AB18-D2048EC899F0}"/>
              </a:ext>
            </a:extLst>
          </p:cNvPr>
          <p:cNvSpPr txBox="1"/>
          <p:nvPr/>
        </p:nvSpPr>
        <p:spPr>
          <a:xfrm>
            <a:off x="112788" y="34915"/>
            <a:ext cx="6518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Structure of the Dataset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329370" y="2523350"/>
            <a:ext cx="400248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Training Data: </a:t>
            </a:r>
            <a:r>
              <a:rPr lang="en-US" altLang="ko-KR" sz="2000" dirty="0" smtClean="0">
                <a:solidFill>
                  <a:schemeClr val="bg1"/>
                </a:solidFill>
              </a:rPr>
              <a:t>(19536, 12)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8909874" y="2369461"/>
            <a:ext cx="400248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Test </a:t>
            </a:r>
            <a:r>
              <a:rPr lang="en-US" altLang="ko-KR" sz="2000" dirty="0">
                <a:solidFill>
                  <a:schemeClr val="bg1"/>
                </a:solidFill>
              </a:rPr>
              <a:t>Data: </a:t>
            </a:r>
            <a:r>
              <a:rPr lang="en-US" dirty="0"/>
              <a:t>(866, 2)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7117" y="3611419"/>
            <a:ext cx="224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Missing Value Present in the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2" y="2923489"/>
            <a:ext cx="4581236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00" y="2923489"/>
            <a:ext cx="465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Attributes of the Dataset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1E278A-67F8-4122-A551-76797C208886}"/>
              </a:ext>
            </a:extLst>
          </p:cNvPr>
          <p:cNvSpPr/>
          <p:nvPr/>
        </p:nvSpPr>
        <p:spPr>
          <a:xfrm>
            <a:off x="4349885" y="2738737"/>
            <a:ext cx="1201431" cy="120143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4EB99C-5E4A-4A6B-A2D4-65479B4E233B}"/>
              </a:ext>
            </a:extLst>
          </p:cNvPr>
          <p:cNvSpPr/>
          <p:nvPr/>
        </p:nvSpPr>
        <p:spPr>
          <a:xfrm flipH="1">
            <a:off x="6695595" y="2751789"/>
            <a:ext cx="1201431" cy="121699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>
            <a:innerShdw blurRad="127000" dist="1270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24928-5B00-4805-97FA-6A2931635F1C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DCB1D61-7E8A-4863-9ED7-D3D7E372158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F305D5A3-D734-4808-B8BA-0BF12348C9A2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DF89ED-1AE3-4DE9-834B-7C1EB34B2983}"/>
              </a:ext>
            </a:extLst>
          </p:cNvPr>
          <p:cNvGrpSpPr/>
          <p:nvPr/>
        </p:nvGrpSpPr>
        <p:grpSpPr>
          <a:xfrm>
            <a:off x="9436744" y="2831566"/>
            <a:ext cx="2012872" cy="686114"/>
            <a:chOff x="1696746" y="1788479"/>
            <a:chExt cx="1371977" cy="6861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A575D-BD4E-4211-BA6F-AF6987350C0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Tokenized text content of the 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176D1F-1C38-43D9-BE67-56B3EEB5052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1A4296-77C9-4045-ABDC-D1A42C7E5707}"/>
              </a:ext>
            </a:extLst>
          </p:cNvPr>
          <p:cNvGrpSpPr/>
          <p:nvPr/>
        </p:nvGrpSpPr>
        <p:grpSpPr>
          <a:xfrm>
            <a:off x="1045832" y="2374363"/>
            <a:ext cx="1975499" cy="501448"/>
            <a:chOff x="1696746" y="1788479"/>
            <a:chExt cx="1371977" cy="5014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0296A7-9BDF-4C17-B20E-E6156CD10DC9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Unique id for each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tuple.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0E588-4ADD-4051-ACEC-F99F1B79B2A1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2F5A9ADF-8A98-4C12-AA1F-7F1432B59C24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E9AA63CD-4C96-486F-A994-356DE4E15653}"/>
              </a:ext>
            </a:extLst>
          </p:cNvPr>
          <p:cNvSpPr/>
          <p:nvPr/>
        </p:nvSpPr>
        <p:spPr>
          <a:xfrm>
            <a:off x="6951153" y="3104510"/>
            <a:ext cx="628747" cy="50851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1FC4F753-A059-452B-9040-8DC1E83603B3}"/>
              </a:ext>
            </a:extLst>
          </p:cNvPr>
          <p:cNvSpPr>
            <a:spLocks noChangeAspect="1"/>
          </p:cNvSpPr>
          <p:nvPr/>
        </p:nvSpPr>
        <p:spPr>
          <a:xfrm>
            <a:off x="3351485" y="2366697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55D334A8-61DC-44AA-9129-C6EE0D26070A}"/>
              </a:ext>
            </a:extLst>
          </p:cNvPr>
          <p:cNvSpPr>
            <a:spLocks noChangeAspect="1"/>
          </p:cNvSpPr>
          <p:nvPr/>
        </p:nvSpPr>
        <p:spPr>
          <a:xfrm>
            <a:off x="4573794" y="3001824"/>
            <a:ext cx="783392" cy="78993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BA2C2F-7AD8-435A-A232-C65671A780CD}"/>
              </a:ext>
            </a:extLst>
          </p:cNvPr>
          <p:cNvSpPr/>
          <p:nvPr/>
        </p:nvSpPr>
        <p:spPr>
          <a:xfrm flipH="1">
            <a:off x="8518104" y="2864416"/>
            <a:ext cx="791773" cy="80202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>
            <a:innerShdw blurRad="127000" dist="1270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918052-4355-40A1-817F-1CB9B8E6FA95}"/>
              </a:ext>
            </a:extLst>
          </p:cNvPr>
          <p:cNvCxnSpPr>
            <a:stCxn id="12" idx="2"/>
            <a:endCxn id="64" idx="6"/>
          </p:cNvCxnSpPr>
          <p:nvPr/>
        </p:nvCxnSpPr>
        <p:spPr>
          <a:xfrm flipV="1">
            <a:off x="7897026" y="3265431"/>
            <a:ext cx="621078" cy="94855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8644971" y="3145742"/>
            <a:ext cx="128637" cy="23761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8878783" y="3156982"/>
            <a:ext cx="160289" cy="2398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3733390" y="4256499"/>
            <a:ext cx="372697" cy="320607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7EB746-4853-4591-8184-EA5413942833}"/>
              </a:ext>
            </a:extLst>
          </p:cNvPr>
          <p:cNvSpPr/>
          <p:nvPr/>
        </p:nvSpPr>
        <p:spPr>
          <a:xfrm>
            <a:off x="3584808" y="4026798"/>
            <a:ext cx="686435" cy="76216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08153-BDBB-47E3-A2CA-F3BE128F3FAB}"/>
              </a:ext>
            </a:extLst>
          </p:cNvPr>
          <p:cNvCxnSpPr>
            <a:stCxn id="4" idx="3"/>
          </p:cNvCxnSpPr>
          <p:nvPr/>
        </p:nvCxnSpPr>
        <p:spPr>
          <a:xfrm flipH="1">
            <a:off x="4151600" y="3764222"/>
            <a:ext cx="374232" cy="419895"/>
          </a:xfrm>
          <a:prstGeom prst="line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0F6DEA-A8E4-4FB1-B4E4-C7A3FFC8BEFD}"/>
              </a:ext>
            </a:extLst>
          </p:cNvPr>
          <p:cNvGrpSpPr/>
          <p:nvPr/>
        </p:nvGrpSpPr>
        <p:grpSpPr>
          <a:xfrm>
            <a:off x="565479" y="4234830"/>
            <a:ext cx="2986457" cy="1261884"/>
            <a:chOff x="1353016" y="1766707"/>
            <a:chExt cx="2452106" cy="126188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70B600-5857-4B35-BEDA-5D8D0031AE32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reviews have been categorized into two categories representing positive and negative reviews. 0 represents positive reviews and 1 represents negative reviews.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8A2FB8-7D52-415A-8C44-B1D026292EE1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category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0A7EB746-4853-4591-8184-EA5413942833}"/>
              </a:ext>
            </a:extLst>
          </p:cNvPr>
          <p:cNvSpPr/>
          <p:nvPr/>
        </p:nvSpPr>
        <p:spPr>
          <a:xfrm>
            <a:off x="3184048" y="2172006"/>
            <a:ext cx="650065" cy="76216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F08153-BDBB-47E3-A2CA-F3BE128F3FA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747925" y="2720825"/>
            <a:ext cx="777905" cy="193857"/>
          </a:xfrm>
          <a:prstGeom prst="line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49314" y="1468582"/>
            <a:ext cx="33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Category Text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8" y="2228831"/>
            <a:ext cx="5934167" cy="33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8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817091"/>
            <a:ext cx="2275890" cy="937438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50233" y="1147777"/>
            <a:ext cx="33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Correlation Matrix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5" y="1147777"/>
            <a:ext cx="6584228" cy="48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817091"/>
            <a:ext cx="2275890" cy="937438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50233" y="1147777"/>
            <a:ext cx="3343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Around 96.69% and 3.3% of the positive reviews and negative reviews resp.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0- Positive Reviews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1- Negative Reviews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1376218"/>
            <a:ext cx="7472037" cy="43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3" y="1116125"/>
            <a:ext cx="5867400" cy="46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0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299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Arial Unicode MS</vt:lpstr>
      <vt:lpstr>Calibri</vt:lpstr>
      <vt:lpstr>Calibri Light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Khusbu.Verma</cp:lastModifiedBy>
  <cp:revision>101</cp:revision>
  <dcterms:created xsi:type="dcterms:W3CDTF">2020-01-20T05:08:25Z</dcterms:created>
  <dcterms:modified xsi:type="dcterms:W3CDTF">2021-01-02T13:01:18Z</dcterms:modified>
</cp:coreProperties>
</file>