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3" r:id="rId19"/>
    <p:sldId id="274" r:id="rId20"/>
    <p:sldId id="279" r:id="rId21"/>
    <p:sldId id="275" r:id="rId22"/>
    <p:sldId id="276" r:id="rId23"/>
    <p:sldId id="277" r:id="rId24"/>
  </p:sldIdLst>
  <p:sldSz cx="9144000" cy="5143500" type="screen16x9"/>
  <p:notesSz cx="6858000" cy="9144000"/>
  <p:embeddedFontLst>
    <p:embeddedFont>
      <p:font typeface="Fira Sans Extra Condensed Medium" charset="0"/>
      <p:regular r:id="rId26"/>
      <p:bold r:id="rId27"/>
      <p:italic r:id="rId28"/>
      <p:boldItalic r:id="rId29"/>
    </p:embeddedFont>
    <p:embeddedFont>
      <p:font typeface="Maven Pro" charset="0"/>
      <p:regular r:id="rId30"/>
      <p:bold r:id="rId31"/>
    </p:embeddedFont>
    <p:embeddedFont>
      <p:font typeface="Fira Sans Condensed Medium" charset="0"/>
      <p:regular r:id="rId32"/>
      <p:bold r:id="rId33"/>
      <p:italic r:id="rId34"/>
      <p:boldItalic r:id="rId35"/>
    </p:embeddedFont>
    <p:embeddedFont>
      <p:font typeface="Share Tech" charset="0"/>
      <p:regular r:id="rId36"/>
    </p:embeddedFont>
    <p:embeddedFont>
      <p:font typeface="Advent Pro SemiBold"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ht5zJiW5IXColGtX8w5SqJGUL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763894E-2A36-40CB-8216-E919348A6D51}">
  <a:tblStyle styleId="{2763894E-2A36-40CB-8216-E919348A6D5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44"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19931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4"/>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4"/>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4"/>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4"/>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4"/>
          <p:cNvGrpSpPr/>
          <p:nvPr/>
        </p:nvGrpSpPr>
        <p:grpSpPr>
          <a:xfrm>
            <a:off x="8263682" y="-434366"/>
            <a:ext cx="188886" cy="1181532"/>
            <a:chOff x="2877432" y="975334"/>
            <a:chExt cx="188886" cy="1181532"/>
          </a:xfrm>
        </p:grpSpPr>
        <p:sp>
          <p:nvSpPr>
            <p:cNvPr id="18" name="Google Shape;18;p2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4"/>
          <p:cNvGrpSpPr/>
          <p:nvPr/>
        </p:nvGrpSpPr>
        <p:grpSpPr>
          <a:xfrm>
            <a:off x="3090746" y="-533657"/>
            <a:ext cx="98059" cy="1147595"/>
            <a:chOff x="3347921" y="16006"/>
            <a:chExt cx="98059" cy="1147595"/>
          </a:xfrm>
        </p:grpSpPr>
        <p:sp>
          <p:nvSpPr>
            <p:cNvPr id="23" name="Google Shape;23;p2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4"/>
          <p:cNvGrpSpPr/>
          <p:nvPr/>
        </p:nvGrpSpPr>
        <p:grpSpPr>
          <a:xfrm>
            <a:off x="4892771" y="-340112"/>
            <a:ext cx="121172" cy="760495"/>
            <a:chOff x="5245196" y="3136513"/>
            <a:chExt cx="121172" cy="760495"/>
          </a:xfrm>
        </p:grpSpPr>
        <p:sp>
          <p:nvSpPr>
            <p:cNvPr id="26" name="Google Shape;26;p2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4"/>
          <p:cNvGrpSpPr/>
          <p:nvPr/>
        </p:nvGrpSpPr>
        <p:grpSpPr>
          <a:xfrm>
            <a:off x="250617" y="2402301"/>
            <a:ext cx="188650" cy="2468355"/>
            <a:chOff x="250617" y="2402301"/>
            <a:chExt cx="188650" cy="2468355"/>
          </a:xfrm>
        </p:grpSpPr>
        <p:sp>
          <p:nvSpPr>
            <p:cNvPr id="29" name="Google Shape;29;p2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4"/>
          <p:cNvGrpSpPr/>
          <p:nvPr/>
        </p:nvGrpSpPr>
        <p:grpSpPr>
          <a:xfrm>
            <a:off x="2038689" y="173907"/>
            <a:ext cx="57599" cy="831799"/>
            <a:chOff x="2038689" y="173907"/>
            <a:chExt cx="57599" cy="831799"/>
          </a:xfrm>
        </p:grpSpPr>
        <p:sp>
          <p:nvSpPr>
            <p:cNvPr id="36" name="Google Shape;36;p2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8"/>
        <p:cNvGrpSpPr/>
        <p:nvPr/>
      </p:nvGrpSpPr>
      <p:grpSpPr>
        <a:xfrm>
          <a:off x="0" y="0"/>
          <a:ext cx="0" cy="0"/>
          <a:chOff x="0" y="0"/>
          <a:chExt cx="0" cy="0"/>
        </a:xfrm>
      </p:grpSpPr>
      <p:sp>
        <p:nvSpPr>
          <p:cNvPr id="39" name="Google Shape;39;p25"/>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25"/>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25"/>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2" name="Google Shape;42;p25"/>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5"/>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5"/>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5"/>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5"/>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5"/>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5"/>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5"/>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26"/>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2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26"/>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26"/>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26"/>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26"/>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26"/>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26"/>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26"/>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26"/>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27"/>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27"/>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27"/>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27"/>
          <p:cNvGrpSpPr/>
          <p:nvPr/>
        </p:nvGrpSpPr>
        <p:grpSpPr>
          <a:xfrm>
            <a:off x="8148521" y="3004593"/>
            <a:ext cx="98059" cy="1147595"/>
            <a:chOff x="3347921" y="16006"/>
            <a:chExt cx="98059" cy="1147595"/>
          </a:xfrm>
        </p:grpSpPr>
        <p:sp>
          <p:nvSpPr>
            <p:cNvPr id="84" name="Google Shape;84;p27"/>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27"/>
          <p:cNvGrpSpPr/>
          <p:nvPr/>
        </p:nvGrpSpPr>
        <p:grpSpPr>
          <a:xfrm>
            <a:off x="281421" y="3769263"/>
            <a:ext cx="121172" cy="760495"/>
            <a:chOff x="5245196" y="3136513"/>
            <a:chExt cx="121172" cy="760495"/>
          </a:xfrm>
        </p:grpSpPr>
        <p:sp>
          <p:nvSpPr>
            <p:cNvPr id="87" name="Google Shape;87;p2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7"/>
          <p:cNvGrpSpPr/>
          <p:nvPr/>
        </p:nvGrpSpPr>
        <p:grpSpPr>
          <a:xfrm>
            <a:off x="8534739" y="4069632"/>
            <a:ext cx="57599" cy="831799"/>
            <a:chOff x="2038689" y="173907"/>
            <a:chExt cx="57599" cy="831799"/>
          </a:xfrm>
        </p:grpSpPr>
        <p:sp>
          <p:nvSpPr>
            <p:cNvPr id="90" name="Google Shape;90;p27"/>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7"/>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96" name="Google Shape;96;p2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8" name="Google Shape;108;p29"/>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9"/>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29"/>
          <p:cNvGrpSpPr/>
          <p:nvPr/>
        </p:nvGrpSpPr>
        <p:grpSpPr>
          <a:xfrm>
            <a:off x="8263682" y="-434366"/>
            <a:ext cx="188886" cy="1181532"/>
            <a:chOff x="2877432" y="975334"/>
            <a:chExt cx="188886" cy="1181532"/>
          </a:xfrm>
        </p:grpSpPr>
        <p:sp>
          <p:nvSpPr>
            <p:cNvPr id="115" name="Google Shape;115;p2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2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9"/>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29"/>
          <p:cNvGrpSpPr/>
          <p:nvPr/>
        </p:nvGrpSpPr>
        <p:grpSpPr>
          <a:xfrm>
            <a:off x="3090746" y="-533657"/>
            <a:ext cx="98059" cy="1147595"/>
            <a:chOff x="3347921" y="16006"/>
            <a:chExt cx="98059" cy="1147595"/>
          </a:xfrm>
        </p:grpSpPr>
        <p:sp>
          <p:nvSpPr>
            <p:cNvPr id="122" name="Google Shape;122;p29"/>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29"/>
          <p:cNvGrpSpPr/>
          <p:nvPr/>
        </p:nvGrpSpPr>
        <p:grpSpPr>
          <a:xfrm>
            <a:off x="4892771" y="-340112"/>
            <a:ext cx="121172" cy="760495"/>
            <a:chOff x="5245196" y="3136513"/>
            <a:chExt cx="121172" cy="760495"/>
          </a:xfrm>
        </p:grpSpPr>
        <p:sp>
          <p:nvSpPr>
            <p:cNvPr id="125" name="Google Shape;125;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9"/>
          <p:cNvGrpSpPr/>
          <p:nvPr/>
        </p:nvGrpSpPr>
        <p:grpSpPr>
          <a:xfrm>
            <a:off x="6967836" y="85439"/>
            <a:ext cx="133252" cy="1952377"/>
            <a:chOff x="6780548" y="337714"/>
            <a:chExt cx="133252" cy="1952377"/>
          </a:xfrm>
        </p:grpSpPr>
        <p:sp>
          <p:nvSpPr>
            <p:cNvPr id="128" name="Google Shape;128;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p29"/>
          <p:cNvGrpSpPr/>
          <p:nvPr/>
        </p:nvGrpSpPr>
        <p:grpSpPr>
          <a:xfrm>
            <a:off x="250617" y="2402301"/>
            <a:ext cx="188650" cy="2468355"/>
            <a:chOff x="250617" y="2402301"/>
            <a:chExt cx="188650" cy="2468355"/>
          </a:xfrm>
        </p:grpSpPr>
        <p:sp>
          <p:nvSpPr>
            <p:cNvPr id="131" name="Google Shape;131;p2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29"/>
          <p:cNvGrpSpPr/>
          <p:nvPr/>
        </p:nvGrpSpPr>
        <p:grpSpPr>
          <a:xfrm>
            <a:off x="982417" y="1695096"/>
            <a:ext cx="199237" cy="2828935"/>
            <a:chOff x="1608717" y="1280046"/>
            <a:chExt cx="199237" cy="2828935"/>
          </a:xfrm>
        </p:grpSpPr>
        <p:sp>
          <p:nvSpPr>
            <p:cNvPr id="136" name="Google Shape;136;p2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9"/>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9"/>
          <p:cNvGrpSpPr/>
          <p:nvPr/>
        </p:nvGrpSpPr>
        <p:grpSpPr>
          <a:xfrm>
            <a:off x="2038689" y="173907"/>
            <a:ext cx="57599" cy="831799"/>
            <a:chOff x="2038689" y="173907"/>
            <a:chExt cx="57599" cy="831799"/>
          </a:xfrm>
        </p:grpSpPr>
        <p:sp>
          <p:nvSpPr>
            <p:cNvPr id="141" name="Google Shape;141;p2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9"/>
          <p:cNvGrpSpPr/>
          <p:nvPr/>
        </p:nvGrpSpPr>
        <p:grpSpPr>
          <a:xfrm>
            <a:off x="8008096" y="2108910"/>
            <a:ext cx="199001" cy="2139770"/>
            <a:chOff x="8008096" y="2108910"/>
            <a:chExt cx="199001" cy="2139770"/>
          </a:xfrm>
        </p:grpSpPr>
        <p:sp>
          <p:nvSpPr>
            <p:cNvPr id="144" name="Google Shape;144;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9"/>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29"/>
          <p:cNvGrpSpPr/>
          <p:nvPr/>
        </p:nvGrpSpPr>
        <p:grpSpPr>
          <a:xfrm>
            <a:off x="4095146" y="-859690"/>
            <a:ext cx="199001" cy="2139770"/>
            <a:chOff x="8008096" y="2108910"/>
            <a:chExt cx="199001" cy="2139770"/>
          </a:xfrm>
        </p:grpSpPr>
        <p:sp>
          <p:nvSpPr>
            <p:cNvPr id="148" name="Google Shape;148;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9"/>
          <p:cNvGrpSpPr/>
          <p:nvPr/>
        </p:nvGrpSpPr>
        <p:grpSpPr>
          <a:xfrm>
            <a:off x="6333286" y="3704939"/>
            <a:ext cx="133252" cy="1952377"/>
            <a:chOff x="6780548" y="337714"/>
            <a:chExt cx="133252" cy="1952377"/>
          </a:xfrm>
        </p:grpSpPr>
        <p:sp>
          <p:nvSpPr>
            <p:cNvPr id="151" name="Google Shape;151;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9"/>
          <p:cNvGrpSpPr/>
          <p:nvPr/>
        </p:nvGrpSpPr>
        <p:grpSpPr>
          <a:xfrm>
            <a:off x="2702021" y="3612763"/>
            <a:ext cx="121172" cy="760495"/>
            <a:chOff x="5245196" y="3136513"/>
            <a:chExt cx="121172" cy="760495"/>
          </a:xfrm>
        </p:grpSpPr>
        <p:sp>
          <p:nvSpPr>
            <p:cNvPr id="154" name="Google Shape;154;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9"/>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8"/>
        <p:cNvGrpSpPr/>
        <p:nvPr/>
      </p:nvGrpSpPr>
      <p:grpSpPr>
        <a:xfrm>
          <a:off x="0" y="0"/>
          <a:ext cx="0" cy="0"/>
          <a:chOff x="0" y="0"/>
          <a:chExt cx="0" cy="0"/>
        </a:xfrm>
      </p:grpSpPr>
      <p:sp>
        <p:nvSpPr>
          <p:cNvPr id="159" name="Google Shape;159;p30"/>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0" name="Google Shape;160;p30"/>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1" name="Google Shape;161;p30"/>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2" name="Google Shape;162;p30"/>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30"/>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0"/>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0"/>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0"/>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30"/>
          <p:cNvGrpSpPr/>
          <p:nvPr/>
        </p:nvGrpSpPr>
        <p:grpSpPr>
          <a:xfrm>
            <a:off x="6626134" y="-164562"/>
            <a:ext cx="121172" cy="760495"/>
            <a:chOff x="5245196" y="3136513"/>
            <a:chExt cx="121172" cy="760495"/>
          </a:xfrm>
        </p:grpSpPr>
        <p:sp>
          <p:nvSpPr>
            <p:cNvPr id="168" name="Google Shape;168;p3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0"/>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0"/>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5" name="Google Shape;175;p31"/>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6" name="Google Shape;176;p31"/>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IN" sz="1000" b="0" i="0" u="none" strike="noStrike" cap="none">
                <a:solidFill>
                  <a:schemeClr val="lt1"/>
                </a:solidFill>
                <a:latin typeface="Maven Pro"/>
                <a:ea typeface="Maven Pro"/>
                <a:cs typeface="Maven Pro"/>
                <a:sym typeface="Maven Pro"/>
              </a:rPr>
              <a:t>CREDITS: This presentation template was created by </a:t>
            </a:r>
            <a:r>
              <a:rPr lang="en-IN" sz="1000" b="0" i="0" u="none" strike="noStrike" cap="none">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IN" sz="1000" b="0" i="0" u="none" strike="noStrike" cap="none">
                <a:solidFill>
                  <a:schemeClr val="lt1"/>
                </a:solidFill>
                <a:latin typeface="Maven Pro"/>
                <a:ea typeface="Maven Pro"/>
                <a:cs typeface="Maven Pro"/>
                <a:sym typeface="Maven Pro"/>
              </a:rPr>
              <a:t>, including icons by </a:t>
            </a:r>
            <a:r>
              <a:rPr lang="en-IN" sz="1000" b="0" i="0" u="none" strike="noStrike" cap="none">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IN" sz="1000" b="0" i="0" u="none" strike="noStrike" cap="none">
                <a:solidFill>
                  <a:schemeClr val="lt1"/>
                </a:solidFill>
                <a:latin typeface="Maven Pro"/>
                <a:ea typeface="Maven Pro"/>
                <a:cs typeface="Maven Pro"/>
                <a:sym typeface="Maven Pro"/>
              </a:rPr>
              <a:t>, and infographics &amp; images by </a:t>
            </a:r>
            <a:r>
              <a:rPr lang="en-IN" sz="1000" b="0" i="0" u="none" strike="noStrike" cap="none">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0" i="0" u="none" strike="noStrike" cap="none">
              <a:solidFill>
                <a:schemeClr val="accent3"/>
              </a:solidFill>
              <a:latin typeface="Maven Pro"/>
              <a:ea typeface="Maven Pro"/>
              <a:cs typeface="Maven Pro"/>
              <a:sym typeface="Maven Pro"/>
            </a:endParaRPr>
          </a:p>
        </p:txBody>
      </p:sp>
      <p:sp>
        <p:nvSpPr>
          <p:cNvPr id="177" name="Google Shape;177;p31"/>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1"/>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1"/>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1"/>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1"/>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1"/>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1"/>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1"/>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 name="Google Shape;185;p31"/>
          <p:cNvGrpSpPr/>
          <p:nvPr/>
        </p:nvGrpSpPr>
        <p:grpSpPr>
          <a:xfrm>
            <a:off x="6669746" y="-389684"/>
            <a:ext cx="143766" cy="2106420"/>
            <a:chOff x="6780548" y="337714"/>
            <a:chExt cx="133252" cy="1952377"/>
          </a:xfrm>
        </p:grpSpPr>
        <p:sp>
          <p:nvSpPr>
            <p:cNvPr id="186" name="Google Shape;186;p3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31"/>
          <p:cNvGrpSpPr/>
          <p:nvPr/>
        </p:nvGrpSpPr>
        <p:grpSpPr>
          <a:xfrm>
            <a:off x="1510029" y="507749"/>
            <a:ext cx="203534" cy="2663108"/>
            <a:chOff x="250617" y="2402301"/>
            <a:chExt cx="188650" cy="2468355"/>
          </a:xfrm>
        </p:grpSpPr>
        <p:sp>
          <p:nvSpPr>
            <p:cNvPr id="189" name="Google Shape;189;p3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31"/>
          <p:cNvGrpSpPr/>
          <p:nvPr/>
        </p:nvGrpSpPr>
        <p:grpSpPr>
          <a:xfrm>
            <a:off x="385355" y="1380671"/>
            <a:ext cx="199237" cy="2828935"/>
            <a:chOff x="1608717" y="1280046"/>
            <a:chExt cx="199237" cy="2828935"/>
          </a:xfrm>
        </p:grpSpPr>
        <p:sp>
          <p:nvSpPr>
            <p:cNvPr id="194" name="Google Shape;194;p3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1"/>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1"/>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31"/>
          <p:cNvGrpSpPr/>
          <p:nvPr/>
        </p:nvGrpSpPr>
        <p:grpSpPr>
          <a:xfrm>
            <a:off x="989005" y="-389666"/>
            <a:ext cx="62143" cy="897428"/>
            <a:chOff x="2038689" y="173907"/>
            <a:chExt cx="57599" cy="831799"/>
          </a:xfrm>
        </p:grpSpPr>
        <p:sp>
          <p:nvSpPr>
            <p:cNvPr id="200" name="Google Shape;200;p3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31"/>
          <p:cNvGrpSpPr/>
          <p:nvPr/>
        </p:nvGrpSpPr>
        <p:grpSpPr>
          <a:xfrm>
            <a:off x="8568723" y="2184809"/>
            <a:ext cx="214702" cy="2308598"/>
            <a:chOff x="8008096" y="2108910"/>
            <a:chExt cx="199001" cy="2139770"/>
          </a:xfrm>
        </p:grpSpPr>
        <p:sp>
          <p:nvSpPr>
            <p:cNvPr id="203" name="Google Shape;203;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31"/>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31"/>
          <p:cNvGrpSpPr/>
          <p:nvPr/>
        </p:nvGrpSpPr>
        <p:grpSpPr>
          <a:xfrm>
            <a:off x="8221223" y="9"/>
            <a:ext cx="214702" cy="2308598"/>
            <a:chOff x="8008096" y="2108910"/>
            <a:chExt cx="199001" cy="2139770"/>
          </a:xfrm>
        </p:grpSpPr>
        <p:sp>
          <p:nvSpPr>
            <p:cNvPr id="207" name="Google Shape;207;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1" name="Google Shape;211;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2" name="Google Shape;212;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t>TEAM </a:t>
            </a:r>
            <a:endParaRPr dirty="0"/>
          </a:p>
          <a:p>
            <a:pPr marL="0" lvl="0" indent="0" algn="ctr" rtl="0">
              <a:lnSpc>
                <a:spcPct val="100000"/>
              </a:lnSpc>
              <a:spcBef>
                <a:spcPts val="0"/>
              </a:spcBef>
              <a:spcAft>
                <a:spcPts val="0"/>
              </a:spcAft>
              <a:buSzPts val="2800"/>
              <a:buNone/>
            </a:pPr>
            <a:r>
              <a:rPr lang="en-IN" sz="2400" b="1" dirty="0" err="1" smtClean="0"/>
              <a:t>Hackatoons</a:t>
            </a:r>
            <a:endParaRPr dirty="0"/>
          </a:p>
        </p:txBody>
      </p:sp>
      <p:sp>
        <p:nvSpPr>
          <p:cNvPr id="220" name="Google Shape;220;p1"/>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5400"/>
              <a:t>STAYZE </a:t>
            </a:r>
            <a:r>
              <a:rPr lang="en-IN" sz="5400">
                <a:solidFill>
                  <a:schemeClr val="accent2"/>
                </a:solidFill>
              </a:rPr>
              <a:t>RENT</a:t>
            </a:r>
            <a:r>
              <a:rPr lang="en-IN" sz="5400"/>
              <a:t> PREDICTION</a:t>
            </a:r>
            <a:endParaRPr sz="5400"/>
          </a:p>
        </p:txBody>
      </p:sp>
      <p:sp>
        <p:nvSpPr>
          <p:cNvPr id="221" name="Google Shape;221;p1"/>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7" name="Google Shape;227;p1"/>
          <p:cNvGrpSpPr/>
          <p:nvPr/>
        </p:nvGrpSpPr>
        <p:grpSpPr>
          <a:xfrm>
            <a:off x="6232314" y="3696331"/>
            <a:ext cx="121434" cy="1073147"/>
            <a:chOff x="6232314" y="3696331"/>
            <a:chExt cx="121434" cy="1073147"/>
          </a:xfrm>
        </p:grpSpPr>
        <p:sp>
          <p:nvSpPr>
            <p:cNvPr id="228" name="Google Shape;228;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1"/>
          <p:cNvGrpSpPr/>
          <p:nvPr/>
        </p:nvGrpSpPr>
        <p:grpSpPr>
          <a:xfrm>
            <a:off x="6780548" y="337714"/>
            <a:ext cx="133252" cy="1952377"/>
            <a:chOff x="6780548" y="337714"/>
            <a:chExt cx="133252" cy="1952377"/>
          </a:xfrm>
        </p:grpSpPr>
        <p:sp>
          <p:nvSpPr>
            <p:cNvPr id="231" name="Google Shape;231;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1"/>
          <p:cNvGrpSpPr/>
          <p:nvPr/>
        </p:nvGrpSpPr>
        <p:grpSpPr>
          <a:xfrm>
            <a:off x="1608717" y="1280046"/>
            <a:ext cx="199237" cy="2828935"/>
            <a:chOff x="1608717" y="1280046"/>
            <a:chExt cx="199237" cy="2828935"/>
          </a:xfrm>
        </p:grpSpPr>
        <p:sp>
          <p:nvSpPr>
            <p:cNvPr id="234" name="Google Shape;234;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1"/>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 name="Google Shape;239;p1"/>
          <p:cNvGrpSpPr/>
          <p:nvPr/>
        </p:nvGrpSpPr>
        <p:grpSpPr>
          <a:xfrm>
            <a:off x="8008096" y="2108910"/>
            <a:ext cx="199001" cy="2139770"/>
            <a:chOff x="8008096" y="2108910"/>
            <a:chExt cx="199001" cy="2139770"/>
          </a:xfrm>
        </p:grpSpPr>
        <p:sp>
          <p:nvSpPr>
            <p:cNvPr id="240" name="Google Shape;240;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1"/>
          <p:cNvGrpSpPr/>
          <p:nvPr/>
        </p:nvGrpSpPr>
        <p:grpSpPr>
          <a:xfrm>
            <a:off x="4472500" y="3928605"/>
            <a:ext cx="199001" cy="867199"/>
            <a:chOff x="4475150" y="4052605"/>
            <a:chExt cx="199001" cy="867199"/>
          </a:xfrm>
        </p:grpSpPr>
        <p:sp>
          <p:nvSpPr>
            <p:cNvPr id="243" name="Google Shape;243;p1"/>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0"/>
          <p:cNvSpPr txBox="1">
            <a:spLocks noGrp="1"/>
          </p:cNvSpPr>
          <p:nvPr>
            <p:ph type="body" idx="1"/>
          </p:nvPr>
        </p:nvSpPr>
        <p:spPr>
          <a:xfrm>
            <a:off x="633150" y="1235025"/>
            <a:ext cx="3534300" cy="296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Minimum Nights </a:t>
            </a:r>
            <a:r>
              <a:rPr lang="en-IN" b="1" dirty="0"/>
              <a:t>– </a:t>
            </a:r>
            <a:r>
              <a:rPr lang="en-US" b="1" dirty="0" smtClean="0"/>
              <a:t>Insights:</a:t>
            </a:r>
            <a:endParaRPr dirty="0"/>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a:solidFill>
                  <a:srgbClr val="FFFFFF"/>
                </a:solidFill>
              </a:rPr>
              <a:t>33833 houses(i.e. </a:t>
            </a:r>
            <a:r>
              <a:rPr lang="en-IN" dirty="0" err="1">
                <a:solidFill>
                  <a:srgbClr val="FFFFFF"/>
                </a:solidFill>
              </a:rPr>
              <a:t>approx</a:t>
            </a:r>
            <a:r>
              <a:rPr lang="en-IN" dirty="0">
                <a:solidFill>
                  <a:srgbClr val="FFFFFF"/>
                </a:solidFill>
              </a:rPr>
              <a:t> 99% of the dataset) lie in the range of 1-31 minimum nights. It is observed that the constraint of min nights leads to less occupancy of the listings</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p:txBody>
      </p:sp>
      <p:grpSp>
        <p:nvGrpSpPr>
          <p:cNvPr id="435" name="Google Shape;435;p10"/>
          <p:cNvGrpSpPr/>
          <p:nvPr/>
        </p:nvGrpSpPr>
        <p:grpSpPr>
          <a:xfrm>
            <a:off x="4568055" y="989482"/>
            <a:ext cx="3100289" cy="3213988"/>
            <a:chOff x="2501950" y="1507050"/>
            <a:chExt cx="2392350" cy="2696525"/>
          </a:xfrm>
        </p:grpSpPr>
        <p:sp>
          <p:nvSpPr>
            <p:cNvPr id="436" name="Google Shape;436;p10"/>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0"/>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0"/>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0"/>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0"/>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0"/>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0"/>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0"/>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0"/>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0"/>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0"/>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0"/>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0"/>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0"/>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0"/>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0"/>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10"/>
          <p:cNvGrpSpPr/>
          <p:nvPr/>
        </p:nvGrpSpPr>
        <p:grpSpPr>
          <a:xfrm>
            <a:off x="7668344" y="-370774"/>
            <a:ext cx="2291257" cy="2922300"/>
            <a:chOff x="4882900" y="-64350"/>
            <a:chExt cx="2493750" cy="2922300"/>
          </a:xfrm>
        </p:grpSpPr>
        <p:sp>
          <p:nvSpPr>
            <p:cNvPr id="455" name="Google Shape;455;p10"/>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0"/>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0"/>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0"/>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0"/>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0" name="Google Shape;460;p10"/>
          <p:cNvPicPr preferRelativeResize="0"/>
          <p:nvPr/>
        </p:nvPicPr>
        <p:blipFill rotWithShape="1">
          <a:blip r:embed="rId3">
            <a:alphaModFix/>
          </a:blip>
          <a:srcRect/>
          <a:stretch/>
        </p:blipFill>
        <p:spPr>
          <a:xfrm>
            <a:off x="4932040" y="1059582"/>
            <a:ext cx="2664296" cy="1501326"/>
          </a:xfrm>
          <a:prstGeom prst="rect">
            <a:avLst/>
          </a:prstGeom>
          <a:noFill/>
          <a:ln>
            <a:noFill/>
          </a:ln>
        </p:spPr>
      </p:pic>
      <p:pic>
        <p:nvPicPr>
          <p:cNvPr id="461" name="Google Shape;461;p10"/>
          <p:cNvPicPr preferRelativeResize="0"/>
          <p:nvPr/>
        </p:nvPicPr>
        <p:blipFill rotWithShape="1">
          <a:blip r:embed="rId4">
            <a:alphaModFix/>
          </a:blip>
          <a:srcRect/>
          <a:stretch/>
        </p:blipFill>
        <p:spPr>
          <a:xfrm>
            <a:off x="4932040" y="2571750"/>
            <a:ext cx="2664296" cy="1463693"/>
          </a:xfrm>
          <a:prstGeom prst="rect">
            <a:avLst/>
          </a:prstGeom>
          <a:noFill/>
          <a:ln>
            <a:noFill/>
          </a:ln>
        </p:spPr>
      </p:pic>
      <p:sp>
        <p:nvSpPr>
          <p:cNvPr id="462" name="Google Shape;462;p10"/>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1"/>
          <p:cNvSpPr txBox="1">
            <a:spLocks noGrp="1"/>
          </p:cNvSpPr>
          <p:nvPr>
            <p:ph type="body" idx="1"/>
          </p:nvPr>
        </p:nvSpPr>
        <p:spPr>
          <a:xfrm>
            <a:off x="364126" y="1357370"/>
            <a:ext cx="4135866" cy="242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Words</a:t>
            </a:r>
            <a:r>
              <a:rPr lang="en-IN" b="1" dirty="0"/>
              <a:t> </a:t>
            </a:r>
            <a:r>
              <a:rPr lang="en-IN" b="1" dirty="0" smtClean="0"/>
              <a:t>(dataset)-Insights:</a:t>
            </a:r>
            <a:endParaRPr dirty="0"/>
          </a:p>
          <a:p>
            <a:pPr marL="0" lvl="0" indent="0" algn="l" rtl="0">
              <a:lnSpc>
                <a:spcPct val="100000"/>
              </a:lnSpc>
              <a:spcBef>
                <a:spcPts val="0"/>
              </a:spcBef>
              <a:spcAft>
                <a:spcPts val="0"/>
              </a:spcAft>
              <a:buSzPts val="1800"/>
              <a:buNone/>
            </a:pPr>
            <a:endParaRPr dirty="0"/>
          </a:p>
          <a:p>
            <a:pPr marL="0" indent="0">
              <a:lnSpc>
                <a:spcPct val="115000"/>
              </a:lnSpc>
              <a:buNone/>
            </a:pPr>
            <a:r>
              <a:rPr lang="en-US" sz="1600" dirty="0"/>
              <a:t>The 5 most frequently used words (room, bedroom, private, apartment, cozy) could help us understand the type of room and the number of bedrooms/ area of the room, whether it is private or shared room, whether it is an apartment or a studio, the comfort level of the house</a:t>
            </a:r>
            <a:r>
              <a:rPr lang="en-US" dirty="0"/>
              <a:t>.</a:t>
            </a:r>
            <a:endParaRPr lang="en-US" b="1" dirty="0">
              <a:solidFill>
                <a:srgbClr val="FFFFFF"/>
              </a:solidFill>
            </a:endParaRPr>
          </a:p>
          <a:p>
            <a:pPr marL="0" lvl="0" indent="0" algn="l" rtl="0">
              <a:lnSpc>
                <a:spcPct val="115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SzPts val="1800"/>
              <a:buNone/>
            </a:pPr>
            <a:endParaRPr dirty="0"/>
          </a:p>
        </p:txBody>
      </p:sp>
      <p:grpSp>
        <p:nvGrpSpPr>
          <p:cNvPr id="468" name="Google Shape;468;p11"/>
          <p:cNvGrpSpPr/>
          <p:nvPr/>
        </p:nvGrpSpPr>
        <p:grpSpPr>
          <a:xfrm>
            <a:off x="4499992" y="1076882"/>
            <a:ext cx="3253359" cy="3126587"/>
            <a:chOff x="2501950" y="1507050"/>
            <a:chExt cx="2392350" cy="2696525"/>
          </a:xfrm>
        </p:grpSpPr>
        <p:sp>
          <p:nvSpPr>
            <p:cNvPr id="469" name="Google Shape;469;p11"/>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1"/>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1"/>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1"/>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1"/>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1"/>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1"/>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1"/>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1"/>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1"/>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1"/>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1"/>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1"/>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1"/>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1"/>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11"/>
          <p:cNvGrpSpPr/>
          <p:nvPr/>
        </p:nvGrpSpPr>
        <p:grpSpPr>
          <a:xfrm>
            <a:off x="7753351" y="-380578"/>
            <a:ext cx="2291257" cy="2922300"/>
            <a:chOff x="4882900" y="-64350"/>
            <a:chExt cx="2493750" cy="2922300"/>
          </a:xfrm>
        </p:grpSpPr>
        <p:sp>
          <p:nvSpPr>
            <p:cNvPr id="488" name="Google Shape;488;p11"/>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1"/>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1"/>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3" name="Google Shape;493;p11"/>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494" name="Google Shape;494;p11"/>
          <p:cNvPicPr preferRelativeResize="0"/>
          <p:nvPr/>
        </p:nvPicPr>
        <p:blipFill rotWithShape="1">
          <a:blip r:embed="rId3">
            <a:alphaModFix/>
          </a:blip>
          <a:srcRect/>
          <a:stretch/>
        </p:blipFill>
        <p:spPr>
          <a:xfrm>
            <a:off x="4856068" y="1173855"/>
            <a:ext cx="2843919" cy="293263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2"/>
          <p:cNvSpPr txBox="1">
            <a:spLocks noGrp="1"/>
          </p:cNvSpPr>
          <p:nvPr>
            <p:ph type="body" idx="1"/>
          </p:nvPr>
        </p:nvSpPr>
        <p:spPr>
          <a:xfrm>
            <a:off x="191666" y="1271030"/>
            <a:ext cx="4374564" cy="276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a:t>
            </a:r>
            <a:r>
              <a:rPr lang="en-IN" b="1" dirty="0" smtClean="0">
                <a:solidFill>
                  <a:srgbClr val="FFFFFF"/>
                </a:solidFill>
              </a:rPr>
              <a:t>words</a:t>
            </a:r>
          </a:p>
          <a:p>
            <a:pPr marL="0" lvl="0" indent="0" algn="l" rtl="0">
              <a:lnSpc>
                <a:spcPct val="100000"/>
              </a:lnSpc>
              <a:spcBef>
                <a:spcPts val="0"/>
              </a:spcBef>
              <a:spcAft>
                <a:spcPts val="0"/>
              </a:spcAft>
              <a:buSzPts val="1800"/>
              <a:buNone/>
            </a:pPr>
            <a:r>
              <a:rPr lang="en-IN" b="1" dirty="0" smtClean="0">
                <a:solidFill>
                  <a:srgbClr val="FFFFFF"/>
                </a:solidFill>
              </a:rPr>
              <a:t>(houses above $800) – Insights:</a:t>
            </a:r>
            <a:endParaRPr b="1" dirty="0">
              <a:solidFill>
                <a:srgbClr val="FFFFFF"/>
              </a:solidFill>
            </a:endParaRPr>
          </a:p>
          <a:p>
            <a:pPr marL="0" lvl="0" indent="0" algn="l" rtl="0">
              <a:lnSpc>
                <a:spcPct val="100000"/>
              </a:lnSpc>
              <a:spcBef>
                <a:spcPts val="0"/>
              </a:spcBef>
              <a:spcAft>
                <a:spcPts val="0"/>
              </a:spcAft>
              <a:buSzPts val="1800"/>
              <a:buNone/>
            </a:pPr>
            <a:endParaRPr lang="en-US" b="1" dirty="0" smtClean="0">
              <a:solidFill>
                <a:srgbClr val="FFFFFF"/>
              </a:solidFill>
            </a:endParaRPr>
          </a:p>
          <a:p>
            <a:pPr fontAlgn="base" latinLnBrk="1"/>
            <a:r>
              <a:rPr lang="en-US" sz="1600" dirty="0"/>
              <a:t>since our dataset has more houses in </a:t>
            </a:r>
            <a:r>
              <a:rPr lang="en-US" sz="1600" dirty="0" smtClean="0"/>
              <a:t>10-600 </a:t>
            </a:r>
            <a:r>
              <a:rPr lang="en-US" sz="1600" dirty="0"/>
              <a:t>range we consider houses above 800 as expensive</a:t>
            </a:r>
            <a:endParaRPr lang="en-US" dirty="0"/>
          </a:p>
          <a:p>
            <a:pPr fontAlgn="base" latinLnBrk="1"/>
            <a:r>
              <a:rPr lang="en-US" sz="1600" dirty="0" smtClean="0"/>
              <a:t>294 </a:t>
            </a:r>
            <a:r>
              <a:rPr lang="en-US" sz="1600" dirty="0"/>
              <a:t>houses </a:t>
            </a:r>
            <a:r>
              <a:rPr lang="en-US" sz="1600" dirty="0" smtClean="0"/>
              <a:t>are expensive</a:t>
            </a:r>
          </a:p>
          <a:p>
            <a:pPr fontAlgn="base" latinLnBrk="1"/>
            <a:r>
              <a:rPr lang="en-US" sz="1600" dirty="0" smtClean="0"/>
              <a:t>only </a:t>
            </a:r>
            <a:r>
              <a:rPr lang="en-US" sz="1600" dirty="0"/>
              <a:t>20% descriptions have the </a:t>
            </a:r>
            <a:r>
              <a:rPr lang="en-US" sz="1600" dirty="0" smtClean="0"/>
              <a:t>word      luxury.</a:t>
            </a:r>
            <a:endParaRPr lang="en-US" dirty="0"/>
          </a:p>
          <a:p>
            <a:pPr fontAlgn="base" latinLnBrk="1"/>
            <a:r>
              <a:rPr lang="en-US" sz="1600" dirty="0"/>
              <a:t>9.5% are </a:t>
            </a:r>
            <a:r>
              <a:rPr lang="en-US" sz="1600" dirty="0" smtClean="0"/>
              <a:t>townhouses.</a:t>
            </a:r>
            <a:endParaRPr lang="en-US" dirty="0"/>
          </a:p>
          <a:p>
            <a:pPr fontAlgn="base" latinLnBrk="1"/>
            <a:r>
              <a:rPr lang="en-US" sz="1600" dirty="0"/>
              <a:t>NYC &gt; Manhattan &gt; </a:t>
            </a:r>
            <a:r>
              <a:rPr lang="en-US" sz="1600" dirty="0" smtClean="0"/>
              <a:t>Brooklyn</a:t>
            </a:r>
          </a:p>
          <a:p>
            <a:pPr fontAlgn="base" latinLnBrk="1"/>
            <a:endParaRPr lang="en-US" sz="2000" dirty="0"/>
          </a:p>
          <a:p>
            <a:pPr marL="0" lvl="0" indent="0" algn="l" rtl="0">
              <a:lnSpc>
                <a:spcPct val="100000"/>
              </a:lnSpc>
              <a:spcBef>
                <a:spcPts val="0"/>
              </a:spcBef>
              <a:spcAft>
                <a:spcPts val="0"/>
              </a:spcAft>
              <a:buSzPts val="1800"/>
              <a:buNone/>
            </a:pPr>
            <a:endParaRPr lang="en-US" b="1" dirty="0" smtClean="0">
              <a:solidFill>
                <a:srgbClr val="FFFFFF"/>
              </a:solidFill>
            </a:endParaRPr>
          </a:p>
          <a:p>
            <a:pPr marL="0" lvl="0" indent="0" algn="l" rtl="0">
              <a:lnSpc>
                <a:spcPct val="100000"/>
              </a:lnSpc>
              <a:spcBef>
                <a:spcPts val="0"/>
              </a:spcBef>
              <a:spcAft>
                <a:spcPts val="0"/>
              </a:spcAft>
              <a:buSzPts val="1800"/>
              <a:buNone/>
            </a:pPr>
            <a:endParaRPr b="1" dirty="0">
              <a:solidFill>
                <a:srgbClr val="FFFFFF"/>
              </a:solidFill>
            </a:endParaRPr>
          </a:p>
        </p:txBody>
      </p:sp>
      <p:grpSp>
        <p:nvGrpSpPr>
          <p:cNvPr id="500" name="Google Shape;500;p12"/>
          <p:cNvGrpSpPr/>
          <p:nvPr/>
        </p:nvGrpSpPr>
        <p:grpSpPr>
          <a:xfrm>
            <a:off x="4520362" y="989482"/>
            <a:ext cx="3326299" cy="3213988"/>
            <a:chOff x="2501950" y="1507050"/>
            <a:chExt cx="2392350" cy="2696525"/>
          </a:xfrm>
        </p:grpSpPr>
        <p:sp>
          <p:nvSpPr>
            <p:cNvPr id="501" name="Google Shape;501;p12"/>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2"/>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2"/>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2"/>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2"/>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2"/>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2"/>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2"/>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2"/>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2"/>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2"/>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2"/>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2"/>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2"/>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2"/>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12"/>
          <p:cNvGrpSpPr/>
          <p:nvPr/>
        </p:nvGrpSpPr>
        <p:grpSpPr>
          <a:xfrm>
            <a:off x="7753351" y="-380578"/>
            <a:ext cx="2291257" cy="2922300"/>
            <a:chOff x="4882900" y="-64350"/>
            <a:chExt cx="2493750" cy="2922300"/>
          </a:xfrm>
        </p:grpSpPr>
        <p:sp>
          <p:nvSpPr>
            <p:cNvPr id="520" name="Google Shape;520;p12"/>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2"/>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2"/>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2"/>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2"/>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25" name="Google Shape;525;p12"/>
          <p:cNvPicPr preferRelativeResize="0"/>
          <p:nvPr/>
        </p:nvPicPr>
        <p:blipFill rotWithShape="1">
          <a:blip r:embed="rId3">
            <a:alphaModFix/>
          </a:blip>
          <a:srcRect/>
          <a:stretch/>
        </p:blipFill>
        <p:spPr>
          <a:xfrm>
            <a:off x="4909170" y="1091211"/>
            <a:ext cx="2871180" cy="2992707"/>
          </a:xfrm>
          <a:prstGeom prst="rect">
            <a:avLst/>
          </a:prstGeom>
          <a:noFill/>
          <a:ln>
            <a:noFill/>
          </a:ln>
        </p:spPr>
      </p:pic>
      <p:sp>
        <p:nvSpPr>
          <p:cNvPr id="526" name="Google Shape;526;p12"/>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2" y="891627"/>
            <a:ext cx="8273249" cy="3024336"/>
          </a:xfrm>
          <a:prstGeom prst="rect">
            <a:avLst/>
          </a:prstGeom>
          <a:noFill/>
          <a:ln>
            <a:noFill/>
          </a:ln>
        </p:spPr>
        <p:txBody>
          <a:bodyPr spcFirstLastPara="1" wrap="square" lIns="91425" tIns="91425" rIns="91425" bIns="91425" anchor="t" anchorCtr="0">
            <a:noAutofit/>
          </a:bodyPr>
          <a:lstStyle/>
          <a:p>
            <a:pPr lvl="0"/>
            <a:r>
              <a:rPr lang="en-US" sz="1600" dirty="0"/>
              <a:t>D</a:t>
            </a:r>
            <a:r>
              <a:rPr lang="en-US" sz="1600" dirty="0" smtClean="0"/>
              <a:t>ropping </a:t>
            </a:r>
            <a:r>
              <a:rPr lang="en-US" sz="1600" dirty="0"/>
              <a:t>rows with </a:t>
            </a:r>
            <a:r>
              <a:rPr lang="en-US" sz="1600" dirty="0" smtClean="0"/>
              <a:t>null values for </a:t>
            </a:r>
            <a:r>
              <a:rPr lang="en-US" sz="1600" dirty="0" err="1" smtClean="0"/>
              <a:t>reviews_per_month</a:t>
            </a:r>
            <a:r>
              <a:rPr lang="en-US" sz="1600" dirty="0" smtClean="0"/>
              <a:t> column would </a:t>
            </a:r>
            <a:r>
              <a:rPr lang="en-US" sz="1600" dirty="0"/>
              <a:t>mean losing 20% of our data, but dropping the columns would be a loss of a possibly important </a:t>
            </a:r>
            <a:r>
              <a:rPr lang="en-US" sz="1600" dirty="0" smtClean="0"/>
              <a:t>predictor. Therefore, replace </a:t>
            </a:r>
            <a:r>
              <a:rPr lang="en-US" sz="1600" dirty="0"/>
              <a:t>the </a:t>
            </a:r>
            <a:r>
              <a:rPr lang="en-US" sz="1600" dirty="0" smtClean="0"/>
              <a:t>null </a:t>
            </a:r>
            <a:r>
              <a:rPr lang="en-US" sz="1600" dirty="0"/>
              <a:t>values in the </a:t>
            </a:r>
            <a:r>
              <a:rPr lang="en-US" sz="1600" dirty="0" err="1"/>
              <a:t>reviews_per_month</a:t>
            </a:r>
            <a:r>
              <a:rPr lang="en-US" sz="1600" dirty="0"/>
              <a:t> with 0 and drop the </a:t>
            </a:r>
            <a:r>
              <a:rPr lang="en-US" sz="1600" dirty="0" err="1"/>
              <a:t>last_review</a:t>
            </a:r>
            <a:r>
              <a:rPr lang="en-US" sz="1600" dirty="0"/>
              <a:t>  </a:t>
            </a:r>
            <a:r>
              <a:rPr lang="en-US" sz="1600" dirty="0" smtClean="0"/>
              <a:t>column.</a:t>
            </a:r>
            <a:endParaRPr lang="en-IN" sz="1600" dirty="0" smtClean="0"/>
          </a:p>
          <a:p>
            <a:pPr marL="457200" lvl="0" indent="-342900" algn="l" rtl="0">
              <a:lnSpc>
                <a:spcPct val="100000"/>
              </a:lnSpc>
              <a:spcBef>
                <a:spcPts val="0"/>
              </a:spcBef>
              <a:spcAft>
                <a:spcPts val="0"/>
              </a:spcAft>
              <a:buSzPts val="1800"/>
              <a:buChar char="●"/>
            </a:pPr>
            <a:r>
              <a:rPr lang="en-IN" sz="1600" dirty="0" smtClean="0"/>
              <a:t>Replacing </a:t>
            </a:r>
            <a:r>
              <a:rPr lang="en-IN" sz="1600" dirty="0"/>
              <a:t>Null values in </a:t>
            </a:r>
            <a:r>
              <a:rPr lang="en-IN" sz="1600" dirty="0" err="1"/>
              <a:t>host_name</a:t>
            </a:r>
            <a:r>
              <a:rPr lang="en-IN" sz="1600" dirty="0"/>
              <a:t> with “</a:t>
            </a:r>
            <a:r>
              <a:rPr lang="en-IN" sz="1600" b="1" dirty="0"/>
              <a:t>Unknown</a:t>
            </a:r>
            <a:r>
              <a:rPr lang="en-IN" sz="1600" dirty="0"/>
              <a:t>”</a:t>
            </a:r>
            <a:endParaRPr sz="2000" dirty="0"/>
          </a:p>
          <a:p>
            <a:pPr marL="457200" lvl="0" indent="-342900" algn="l" rtl="0">
              <a:lnSpc>
                <a:spcPct val="100000"/>
              </a:lnSpc>
              <a:spcBef>
                <a:spcPts val="0"/>
              </a:spcBef>
              <a:spcAft>
                <a:spcPts val="0"/>
              </a:spcAft>
              <a:buSzPts val="1800"/>
              <a:buChar char="●"/>
            </a:pPr>
            <a:r>
              <a:rPr lang="en-IN" sz="1600" dirty="0"/>
              <a:t>There are few rows with </a:t>
            </a:r>
            <a:r>
              <a:rPr lang="en-IN" sz="1600" b="1" dirty="0"/>
              <a:t>price = </a:t>
            </a:r>
            <a:r>
              <a:rPr lang="en-IN" sz="1600" b="1" dirty="0" smtClean="0"/>
              <a:t>0</a:t>
            </a:r>
            <a:r>
              <a:rPr lang="en-IN" sz="1600" dirty="0" smtClean="0"/>
              <a:t>, </a:t>
            </a:r>
            <a:r>
              <a:rPr lang="en-IN" sz="1600" dirty="0"/>
              <a:t>hence </a:t>
            </a:r>
            <a:r>
              <a:rPr lang="en-IN" sz="1600" dirty="0" smtClean="0"/>
              <a:t>dropped(houses cannot be rented for free). </a:t>
            </a:r>
            <a:r>
              <a:rPr lang="en-IN" sz="1600" dirty="0"/>
              <a:t>It might mean that the property is occupied or sold out and not available for future rental purposes.</a:t>
            </a:r>
            <a:endParaRPr sz="2000" dirty="0"/>
          </a:p>
          <a:p>
            <a:pPr marL="457200" lvl="0" indent="-342900" algn="l" rtl="0">
              <a:lnSpc>
                <a:spcPct val="100000"/>
              </a:lnSpc>
              <a:spcBef>
                <a:spcPts val="0"/>
              </a:spcBef>
              <a:spcAft>
                <a:spcPts val="0"/>
              </a:spcAft>
              <a:buSzPts val="1800"/>
              <a:buChar char="●"/>
            </a:pPr>
            <a:r>
              <a:rPr lang="en-IN" sz="1600" dirty="0"/>
              <a:t>The </a:t>
            </a:r>
            <a:r>
              <a:rPr lang="en-IN" sz="1600" b="1" dirty="0"/>
              <a:t>minimum nights has a supposed correlation with price</a:t>
            </a:r>
            <a:r>
              <a:rPr lang="en-IN" sz="1600" dirty="0"/>
              <a:t>. There are 3 rows with </a:t>
            </a:r>
            <a:r>
              <a:rPr lang="en-IN" sz="1600" dirty="0" err="1"/>
              <a:t>minimum_nights</a:t>
            </a:r>
            <a:r>
              <a:rPr lang="en-IN" sz="1600" dirty="0"/>
              <a:t> having outlier </a:t>
            </a:r>
            <a:r>
              <a:rPr lang="en-IN" sz="1600" dirty="0" err="1"/>
              <a:t>i.e</a:t>
            </a:r>
            <a:r>
              <a:rPr lang="en-IN" sz="1600" dirty="0"/>
              <a:t> 1250 and 999 value. Hence, dropped</a:t>
            </a:r>
            <a:endParaRPr sz="2000" dirty="0"/>
          </a:p>
          <a:p>
            <a:pPr marL="457200" lvl="0" indent="-342900" algn="l" rtl="0">
              <a:lnSpc>
                <a:spcPct val="100000"/>
              </a:lnSpc>
              <a:spcBef>
                <a:spcPts val="0"/>
              </a:spcBef>
              <a:spcAft>
                <a:spcPts val="0"/>
              </a:spcAft>
              <a:buSzPts val="1800"/>
              <a:buChar char="●"/>
            </a:pPr>
            <a:r>
              <a:rPr lang="en-IN" sz="1600" dirty="0"/>
              <a:t>We cannot drop rows with </a:t>
            </a:r>
            <a:r>
              <a:rPr lang="en-IN" sz="1600" b="1" dirty="0"/>
              <a:t>availability_365  = 0 </a:t>
            </a:r>
            <a:r>
              <a:rPr lang="en-IN" sz="1600" dirty="0"/>
              <a:t>since in the scatterplot for those </a:t>
            </a:r>
            <a:r>
              <a:rPr lang="en-IN" sz="1600" dirty="0" err="1"/>
              <a:t>datapoints</a:t>
            </a:r>
            <a:r>
              <a:rPr lang="en-IN" sz="1600" dirty="0"/>
              <a:t> the price lies between 0-2000 which also forms the part of </a:t>
            </a:r>
            <a:r>
              <a:rPr lang="en-IN" sz="1600" b="1" dirty="0"/>
              <a:t>budget </a:t>
            </a:r>
            <a:r>
              <a:rPr lang="en-IN" sz="1600" b="1" dirty="0" smtClean="0"/>
              <a:t>homes.</a:t>
            </a:r>
          </a:p>
          <a:p>
            <a:pPr marL="457200" lvl="0" indent="-342900" algn="l" rtl="0">
              <a:lnSpc>
                <a:spcPct val="100000"/>
              </a:lnSpc>
              <a:spcBef>
                <a:spcPts val="0"/>
              </a:spcBef>
              <a:spcAft>
                <a:spcPts val="0"/>
              </a:spcAft>
              <a:buSzPts val="1800"/>
              <a:buChar char="●"/>
            </a:pPr>
            <a:r>
              <a:rPr lang="en-IN" sz="1600" dirty="0" smtClean="0"/>
              <a:t>The </a:t>
            </a:r>
            <a:r>
              <a:rPr lang="en-IN" sz="1600" dirty="0" err="1" smtClean="0"/>
              <a:t>neighbourhood_group</a:t>
            </a:r>
            <a:r>
              <a:rPr lang="en-IN" sz="1600" dirty="0" smtClean="0"/>
              <a:t> and the </a:t>
            </a:r>
            <a:r>
              <a:rPr lang="en-IN" sz="1600" dirty="0" err="1" smtClean="0"/>
              <a:t>room_type</a:t>
            </a:r>
            <a:r>
              <a:rPr lang="en-IN" sz="1600" dirty="0" smtClean="0"/>
              <a:t> columns are one-hot-encoded as the price is dependent on these variables.</a:t>
            </a:r>
            <a:endParaRPr sz="2000" dirty="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3" y="863634"/>
            <a:ext cx="8226598" cy="3024336"/>
          </a:xfrm>
          <a:prstGeom prst="rect">
            <a:avLst/>
          </a:prstGeom>
          <a:noFill/>
          <a:ln>
            <a:noFill/>
          </a:ln>
        </p:spPr>
        <p:txBody>
          <a:bodyPr spcFirstLastPara="1" wrap="square" lIns="91425" tIns="91425" rIns="91425" bIns="91425" anchor="t" anchorCtr="0">
            <a:noAutofit/>
          </a:bodyPr>
          <a:lstStyle/>
          <a:p>
            <a:pPr lvl="0"/>
            <a:r>
              <a:rPr lang="en-US" sz="1600" dirty="0" smtClean="0"/>
              <a:t>We perform NLP on the name column to find its correlation with price but we realize that there is not much information that can be extracted from the column and it is scattered. Hence, the name column can be dropped.</a:t>
            </a:r>
          </a:p>
          <a:p>
            <a:pPr lvl="0"/>
            <a:r>
              <a:rPr lang="en-US" sz="1600" dirty="0" smtClean="0"/>
              <a:t>The dataset is split into 5 folds using </a:t>
            </a:r>
            <a:r>
              <a:rPr lang="en-US" sz="1600" dirty="0" err="1" smtClean="0"/>
              <a:t>KFold</a:t>
            </a:r>
            <a:r>
              <a:rPr lang="en-US" sz="1600" dirty="0" smtClean="0"/>
              <a:t> method for training and testing purposes.</a:t>
            </a:r>
          </a:p>
          <a:p>
            <a:pPr lvl="0"/>
            <a:r>
              <a:rPr lang="en-US" sz="1600" dirty="0" smtClean="0"/>
              <a:t>We implement 4 ML models: </a:t>
            </a:r>
            <a:r>
              <a:rPr lang="en-US" sz="1600" b="1" dirty="0" smtClean="0"/>
              <a:t>Linear Regression, Random Forest, Decision Trees</a:t>
            </a:r>
            <a:r>
              <a:rPr lang="en-US" sz="1600" b="1" dirty="0"/>
              <a:t>, </a:t>
            </a:r>
            <a:r>
              <a:rPr lang="en-US" sz="1600" b="1" dirty="0" err="1"/>
              <a:t>XGBoost</a:t>
            </a:r>
            <a:r>
              <a:rPr lang="en-US" sz="1600" b="1" dirty="0"/>
              <a:t> </a:t>
            </a:r>
            <a:r>
              <a:rPr lang="en-US" sz="1600" b="1" dirty="0" smtClean="0"/>
              <a:t>and </a:t>
            </a:r>
            <a:r>
              <a:rPr lang="en-US" sz="1600" b="1" dirty="0" err="1" smtClean="0"/>
              <a:t>CatBoost</a:t>
            </a:r>
            <a:r>
              <a:rPr lang="en-US" sz="1600" b="1" dirty="0" smtClean="0"/>
              <a:t>.</a:t>
            </a:r>
            <a:endParaRPr lang="en-US" sz="1600" b="1" dirty="0" smtClean="0"/>
          </a:p>
          <a:p>
            <a:pPr lvl="0"/>
            <a:r>
              <a:rPr lang="en-US" sz="1600" dirty="0" smtClean="0"/>
              <a:t>After finding their RMSE values it is concluded that </a:t>
            </a:r>
            <a:r>
              <a:rPr lang="en-US" sz="1600" dirty="0" err="1" smtClean="0"/>
              <a:t>XGBoost</a:t>
            </a:r>
            <a:r>
              <a:rPr lang="en-US" sz="1600" dirty="0" smtClean="0"/>
              <a:t> and </a:t>
            </a:r>
            <a:r>
              <a:rPr lang="en-US" sz="1600" dirty="0" err="1" smtClean="0"/>
              <a:t>CatBoost</a:t>
            </a:r>
            <a:r>
              <a:rPr lang="en-US" sz="1600" dirty="0" smtClean="0"/>
              <a:t> models gave comparable and </a:t>
            </a:r>
            <a:r>
              <a:rPr lang="en-US" sz="1600" dirty="0" smtClean="0"/>
              <a:t>least RMSE </a:t>
            </a:r>
            <a:r>
              <a:rPr lang="en-US" sz="1600" dirty="0" smtClean="0"/>
              <a:t>values. </a:t>
            </a:r>
            <a:r>
              <a:rPr lang="en-US" sz="1600" dirty="0" smtClean="0"/>
              <a:t>Hence, </a:t>
            </a:r>
            <a:r>
              <a:rPr lang="en-US" sz="1600" dirty="0" smtClean="0"/>
              <a:t>an ensemble</a:t>
            </a:r>
            <a:r>
              <a:rPr lang="en-US" sz="1600" dirty="0" smtClean="0"/>
              <a:t> </a:t>
            </a:r>
            <a:r>
              <a:rPr lang="en-US" sz="1600" dirty="0" smtClean="0"/>
              <a:t>model </a:t>
            </a:r>
            <a:r>
              <a:rPr lang="en-US" sz="1600" dirty="0" smtClean="0"/>
              <a:t>was</a:t>
            </a:r>
            <a:r>
              <a:rPr lang="en-US" sz="1600" dirty="0" smtClean="0"/>
              <a:t> </a:t>
            </a:r>
            <a:r>
              <a:rPr lang="en-US" sz="1600" dirty="0" smtClean="0"/>
              <a:t>trained.</a:t>
            </a:r>
          </a:p>
          <a:p>
            <a:pPr lvl="0"/>
            <a:r>
              <a:rPr lang="en-US" sz="1600" dirty="0" smtClean="0"/>
              <a:t>The Test dataset is pre-processed and modifications are made similar to </a:t>
            </a:r>
            <a:r>
              <a:rPr lang="en-US" sz="1600" dirty="0" smtClean="0"/>
              <a:t>the </a:t>
            </a:r>
            <a:r>
              <a:rPr lang="en-US" sz="1600" dirty="0" smtClean="0"/>
              <a:t>Train dataset to make it suitable for </a:t>
            </a:r>
            <a:r>
              <a:rPr lang="en-US" sz="1600" dirty="0" smtClean="0"/>
              <a:t>our trained</a:t>
            </a:r>
            <a:r>
              <a:rPr lang="en-US" sz="1600" dirty="0" smtClean="0"/>
              <a:t> </a:t>
            </a:r>
            <a:r>
              <a:rPr lang="en-US" sz="1600" dirty="0" smtClean="0"/>
              <a:t>model.</a:t>
            </a:r>
          </a:p>
          <a:p>
            <a:pPr lvl="0"/>
            <a:r>
              <a:rPr lang="en-US" sz="1600" dirty="0" smtClean="0"/>
              <a:t>A blend of </a:t>
            </a:r>
            <a:r>
              <a:rPr lang="en-US" sz="1600" dirty="0" err="1" smtClean="0"/>
              <a:t>XGBoost</a:t>
            </a:r>
            <a:r>
              <a:rPr lang="en-US" sz="1600" dirty="0" smtClean="0"/>
              <a:t>(30%) and </a:t>
            </a:r>
            <a:r>
              <a:rPr lang="en-US" sz="1600" dirty="0" err="1" smtClean="0"/>
              <a:t>Catboost</a:t>
            </a:r>
            <a:r>
              <a:rPr lang="en-US" sz="1600" dirty="0" smtClean="0"/>
              <a:t>(70%) model is applied on the dataset.</a:t>
            </a:r>
          </a:p>
          <a:p>
            <a:pPr lvl="0"/>
            <a:r>
              <a:rPr lang="en-US" sz="1600" dirty="0" smtClean="0"/>
              <a:t>The final submission </a:t>
            </a:r>
            <a:r>
              <a:rPr lang="en-US" sz="1600" dirty="0" err="1" smtClean="0"/>
              <a:t>csv</a:t>
            </a:r>
            <a:r>
              <a:rPr lang="en-US" sz="1600" dirty="0" smtClean="0"/>
              <a:t> file with the ‘predicted prices’ for the corresponding ‘id’ is extracted.</a:t>
            </a:r>
          </a:p>
          <a:p>
            <a:pPr lvl="0"/>
            <a:endParaRPr lang="en-US" sz="1600" dirty="0" smtClean="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extLst>
      <p:ext uri="{BB962C8B-B14F-4D97-AF65-F5344CB8AC3E}">
        <p14:creationId xmlns:p14="http://schemas.microsoft.com/office/powerpoint/2010/main" val="1504648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4"/>
          <p:cNvSpPr txBox="1">
            <a:spLocks noGrp="1"/>
          </p:cNvSpPr>
          <p:nvPr>
            <p:ph type="ctrTitle"/>
          </p:nvPr>
        </p:nvSpPr>
        <p:spPr>
          <a:xfrm>
            <a:off x="609494" y="374351"/>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MAIN FEATURES</a:t>
            </a:r>
            <a:endParaRPr dirty="0"/>
          </a:p>
        </p:txBody>
      </p:sp>
      <p:pic>
        <p:nvPicPr>
          <p:cNvPr id="538" name="Google Shape;538;p14"/>
          <p:cNvPicPr preferRelativeResize="0"/>
          <p:nvPr/>
        </p:nvPicPr>
        <p:blipFill rotWithShape="1">
          <a:blip r:embed="rId3">
            <a:alphaModFix/>
          </a:blip>
          <a:srcRect/>
          <a:stretch/>
        </p:blipFill>
        <p:spPr>
          <a:xfrm>
            <a:off x="5655858" y="923731"/>
            <a:ext cx="3002951" cy="2043404"/>
          </a:xfrm>
          <a:prstGeom prst="rect">
            <a:avLst/>
          </a:prstGeom>
          <a:noFill/>
          <a:ln>
            <a:noFill/>
          </a:ln>
        </p:spPr>
      </p:pic>
      <p:pic>
        <p:nvPicPr>
          <p:cNvPr id="539" name="Google Shape;539;p14"/>
          <p:cNvPicPr preferRelativeResize="0"/>
          <p:nvPr/>
        </p:nvPicPr>
        <p:blipFill rotWithShape="1">
          <a:blip r:embed="rId4">
            <a:alphaModFix/>
          </a:blip>
          <a:srcRect/>
          <a:stretch/>
        </p:blipFill>
        <p:spPr>
          <a:xfrm>
            <a:off x="5646523" y="3119668"/>
            <a:ext cx="3041559" cy="1904666"/>
          </a:xfrm>
          <a:prstGeom prst="rect">
            <a:avLst/>
          </a:prstGeom>
          <a:noFill/>
          <a:ln>
            <a:noFill/>
          </a:ln>
        </p:spPr>
      </p:pic>
      <p:pic>
        <p:nvPicPr>
          <p:cNvPr id="540" name="Google Shape;540;p14"/>
          <p:cNvPicPr preferRelativeResize="0"/>
          <p:nvPr/>
        </p:nvPicPr>
        <p:blipFill rotWithShape="1">
          <a:blip r:embed="rId5">
            <a:alphaModFix/>
          </a:blip>
          <a:srcRect/>
          <a:stretch/>
        </p:blipFill>
        <p:spPr>
          <a:xfrm>
            <a:off x="2810223" y="914400"/>
            <a:ext cx="2704179" cy="2043404"/>
          </a:xfrm>
          <a:prstGeom prst="rect">
            <a:avLst/>
          </a:prstGeom>
          <a:noFill/>
          <a:ln>
            <a:noFill/>
          </a:ln>
        </p:spPr>
      </p:pic>
      <p:pic>
        <p:nvPicPr>
          <p:cNvPr id="541" name="Google Shape;541;p14"/>
          <p:cNvPicPr preferRelativeResize="0"/>
          <p:nvPr/>
        </p:nvPicPr>
        <p:blipFill rotWithShape="1">
          <a:blip r:embed="rId6">
            <a:alphaModFix/>
          </a:blip>
          <a:srcRect/>
          <a:stretch/>
        </p:blipFill>
        <p:spPr>
          <a:xfrm>
            <a:off x="83181" y="895739"/>
            <a:ext cx="2566713" cy="2099388"/>
          </a:xfrm>
          <a:prstGeom prst="rect">
            <a:avLst/>
          </a:prstGeom>
          <a:noFill/>
          <a:ln>
            <a:noFill/>
          </a:ln>
        </p:spPr>
      </p:pic>
      <p:pic>
        <p:nvPicPr>
          <p:cNvPr id="542" name="Google Shape;542;p14"/>
          <p:cNvPicPr preferRelativeResize="0"/>
          <p:nvPr/>
        </p:nvPicPr>
        <p:blipFill rotWithShape="1">
          <a:blip r:embed="rId7">
            <a:alphaModFix/>
          </a:blip>
          <a:srcRect/>
          <a:stretch/>
        </p:blipFill>
        <p:spPr>
          <a:xfrm>
            <a:off x="78823" y="3119668"/>
            <a:ext cx="2571071" cy="1904666"/>
          </a:xfrm>
          <a:prstGeom prst="rect">
            <a:avLst/>
          </a:prstGeom>
          <a:noFill/>
          <a:ln>
            <a:noFill/>
          </a:ln>
        </p:spPr>
      </p:pic>
      <p:sp>
        <p:nvSpPr>
          <p:cNvPr id="2" name="TextBox 1"/>
          <p:cNvSpPr txBox="1"/>
          <p:nvPr/>
        </p:nvSpPr>
        <p:spPr>
          <a:xfrm>
            <a:off x="2929811" y="3253539"/>
            <a:ext cx="2502108" cy="1323439"/>
          </a:xfrm>
          <a:prstGeom prst="rect">
            <a:avLst/>
          </a:prstGeom>
          <a:noFill/>
        </p:spPr>
        <p:txBody>
          <a:bodyPr wrap="square" rtlCol="0">
            <a:spAutoFit/>
          </a:bodyPr>
          <a:lstStyle/>
          <a:p>
            <a:pPr marL="342900" indent="-342900">
              <a:buClr>
                <a:schemeClr val="bg1"/>
              </a:buClr>
              <a:buFont typeface="+mj-lt"/>
              <a:buAutoNum type="arabicPeriod"/>
            </a:pPr>
            <a:r>
              <a:rPr lang="en-US" dirty="0" err="1">
                <a:solidFill>
                  <a:schemeClr val="bg1"/>
                </a:solidFill>
              </a:rPr>
              <a:t>n</a:t>
            </a:r>
            <a:r>
              <a:rPr lang="en-US" dirty="0" err="1" smtClean="0">
                <a:solidFill>
                  <a:schemeClr val="bg1"/>
                </a:solidFill>
              </a:rPr>
              <a:t>e</a:t>
            </a:r>
            <a:r>
              <a:rPr lang="en-US" sz="1600" dirty="0" err="1" smtClean="0">
                <a:solidFill>
                  <a:schemeClr val="bg1"/>
                </a:solidFill>
              </a:rPr>
              <a:t>ighbourhood_group</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l</a:t>
            </a:r>
            <a:r>
              <a:rPr lang="en-US" sz="1600" dirty="0" smtClean="0">
                <a:solidFill>
                  <a:schemeClr val="bg1"/>
                </a:solidFill>
              </a:rPr>
              <a:t>atitude, longitude</a:t>
            </a:r>
          </a:p>
          <a:p>
            <a:pPr marL="342900" indent="-342900">
              <a:buClr>
                <a:schemeClr val="bg1"/>
              </a:buClr>
              <a:buFont typeface="+mj-lt"/>
              <a:buAutoNum type="arabicPeriod"/>
            </a:pPr>
            <a:r>
              <a:rPr lang="en-US" sz="1600" dirty="0" err="1">
                <a:solidFill>
                  <a:schemeClr val="bg1"/>
                </a:solidFill>
              </a:rPr>
              <a:t>r</a:t>
            </a:r>
            <a:r>
              <a:rPr lang="en-US" sz="1600" dirty="0" err="1" smtClean="0">
                <a:solidFill>
                  <a:schemeClr val="bg1"/>
                </a:solidFill>
              </a:rPr>
              <a:t>oom_type</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a</a:t>
            </a:r>
            <a:r>
              <a:rPr lang="en-US" sz="1600" dirty="0" smtClean="0">
                <a:solidFill>
                  <a:schemeClr val="bg1"/>
                </a:solidFill>
              </a:rPr>
              <a:t>vailability_365</a:t>
            </a:r>
          </a:p>
          <a:p>
            <a:pPr marL="342900" indent="-342900">
              <a:buClr>
                <a:schemeClr val="bg1"/>
              </a:buClr>
              <a:buFont typeface="+mj-lt"/>
              <a:buAutoNum type="arabicPeriod"/>
            </a:pPr>
            <a:r>
              <a:rPr lang="en-US" sz="1600" dirty="0" err="1" smtClean="0">
                <a:solidFill>
                  <a:schemeClr val="bg1"/>
                </a:solidFill>
              </a:rPr>
              <a:t>Minimum_nights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5"/>
          <p:cNvSpPr txBox="1">
            <a:spLocks noGrp="1"/>
          </p:cNvSpPr>
          <p:nvPr>
            <p:ph type="ctrTitle"/>
          </p:nvPr>
        </p:nvSpPr>
        <p:spPr>
          <a:xfrm>
            <a:off x="395536" y="206769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ANALYSIS</a:t>
            </a:r>
            <a:endParaRPr dirty="0"/>
          </a:p>
        </p:txBody>
      </p:sp>
      <p:pic>
        <p:nvPicPr>
          <p:cNvPr id="548" name="Google Shape;548;p15"/>
          <p:cNvPicPr preferRelativeResize="0"/>
          <p:nvPr/>
        </p:nvPicPr>
        <p:blipFill rotWithShape="1">
          <a:blip r:embed="rId3">
            <a:alphaModFix/>
          </a:blip>
          <a:srcRect/>
          <a:stretch/>
        </p:blipFill>
        <p:spPr>
          <a:xfrm>
            <a:off x="2627784" y="643812"/>
            <a:ext cx="6031024" cy="43246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92372"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ANALYSIS</a:t>
            </a:r>
            <a:endParaRPr/>
          </a:p>
        </p:txBody>
      </p:sp>
      <p:sp>
        <p:nvSpPr>
          <p:cNvPr id="554" name="Google Shape;554;p16"/>
          <p:cNvSpPr txBox="1"/>
          <p:nvPr/>
        </p:nvSpPr>
        <p:spPr>
          <a:xfrm>
            <a:off x="467544" y="987574"/>
            <a:ext cx="7200800" cy="2003142"/>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Observations on price: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seems to be positively correlated with longitude meaning - Manhattan most expensive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latitude seems to have lesser effect on the price - higher prices located in the northern parts of the city</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slightly positively correlated with - increasing availability, the fact that the property is rented by a host who lists other properties - increasing number of minimum nights</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negatively correlated with number of reviews and reviews per month - possible that the prior reviews could reduce the prices to some extent</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Maven Pro"/>
              <a:ea typeface="Maven Pro"/>
              <a:cs typeface="Maven Pro"/>
              <a:sym typeface="Maven Pro"/>
            </a:endParaRPr>
          </a:p>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Other interesting observations:</a:t>
            </a:r>
            <a:endParaRPr dirty="0"/>
          </a:p>
          <a:p>
            <a:pPr marL="4000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calculated host </a:t>
            </a:r>
            <a:r>
              <a:rPr lang="en-IN" sz="1400" b="0" i="0" u="none" strike="noStrike" cap="none" dirty="0" err="1" smtClean="0">
                <a:solidFill>
                  <a:schemeClr val="lt1"/>
                </a:solidFill>
                <a:latin typeface="Maven Pro"/>
                <a:ea typeface="Maven Pro"/>
                <a:cs typeface="Maven Pro"/>
                <a:sym typeface="Maven Pro"/>
              </a:rPr>
              <a:t>lisiting</a:t>
            </a:r>
            <a:r>
              <a:rPr lang="en-IN" sz="1400" b="0" i="0" u="none" strike="noStrike" cap="none" dirty="0" smtClean="0">
                <a:solidFill>
                  <a:schemeClr val="lt1"/>
                </a:solidFill>
                <a:latin typeface="Maven Pro"/>
                <a:ea typeface="Maven Pro"/>
                <a:cs typeface="Maven Pro"/>
                <a:sym typeface="Maven Pro"/>
              </a:rPr>
              <a:t> </a:t>
            </a:r>
            <a:r>
              <a:rPr lang="en-IN" sz="1400" b="0" i="0" u="none" strike="noStrike" cap="none" dirty="0">
                <a:solidFill>
                  <a:schemeClr val="lt1"/>
                </a:solidFill>
                <a:latin typeface="Maven Pro"/>
                <a:ea typeface="Maven Pro"/>
                <a:cs typeface="Maven Pro"/>
                <a:sym typeface="Maven Pro"/>
              </a:rPr>
              <a:t>count is positively correlated with minimum nights and availability_365 indicating that hosts who list more than one property may be more strategic </a:t>
            </a:r>
            <a:r>
              <a:rPr lang="en-IN" sz="1400" b="0" i="0" u="none" strike="noStrike" cap="none" dirty="0" smtClean="0">
                <a:solidFill>
                  <a:schemeClr val="lt1"/>
                </a:solidFill>
                <a:latin typeface="Maven Pro"/>
                <a:ea typeface="Maven Pro"/>
                <a:cs typeface="Maven Pro"/>
                <a:sym typeface="Maven Pro"/>
              </a:rPr>
              <a:t>about </a:t>
            </a:r>
            <a:r>
              <a:rPr lang="en-IN" sz="1400" b="0" i="0" u="none" strike="noStrike" cap="none" dirty="0">
                <a:solidFill>
                  <a:schemeClr val="lt1"/>
                </a:solidFill>
                <a:latin typeface="Maven Pro"/>
                <a:ea typeface="Maven Pro"/>
                <a:cs typeface="Maven Pro"/>
                <a:sym typeface="Maven Pro"/>
              </a:rPr>
              <a:t>their rentals. That may attempt to maximize the amount of time a single renter stays at their property to minimize turnover </a:t>
            </a:r>
            <a:r>
              <a:rPr lang="en-IN" sz="1400" b="0" i="0" u="none" strike="noStrike" cap="none" dirty="0" smtClean="0">
                <a:solidFill>
                  <a:schemeClr val="lt1"/>
                </a:solidFill>
                <a:latin typeface="Maven Pro"/>
                <a:ea typeface="Maven Pro"/>
                <a:cs typeface="Maven Pro"/>
                <a:sym typeface="Maven Pro"/>
              </a:rPr>
              <a:t>cost.</a:t>
            </a:r>
            <a:endParaRPr sz="1400" b="0" i="0" u="none" strike="noStrike" cap="none" dirty="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18"/>
          <p:cNvPicPr preferRelativeResize="0"/>
          <p:nvPr/>
        </p:nvPicPr>
        <p:blipFill rotWithShape="1">
          <a:blip r:embed="rId3">
            <a:alphaModFix/>
          </a:blip>
          <a:srcRect/>
          <a:stretch/>
        </p:blipFill>
        <p:spPr>
          <a:xfrm>
            <a:off x="1147656" y="895739"/>
            <a:ext cx="6522101" cy="3835712"/>
          </a:xfrm>
          <a:prstGeom prst="rect">
            <a:avLst/>
          </a:prstGeom>
          <a:noFill/>
          <a:ln>
            <a:noFill/>
          </a:ln>
        </p:spPr>
      </p:pic>
      <p:sp>
        <p:nvSpPr>
          <p:cNvPr id="6" name="Google Shape;559;p17"/>
          <p:cNvSpPr txBox="1">
            <a:spLocks noGrp="1"/>
          </p:cNvSpPr>
          <p:nvPr>
            <p:ph type="title"/>
          </p:nvPr>
        </p:nvSpPr>
        <p:spPr>
          <a:xfrm>
            <a:off x="1001306" y="124792"/>
            <a:ext cx="6929722" cy="78960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IN" sz="3500" dirty="0" smtClean="0"/>
              <a:t>THE STAYZE </a:t>
            </a:r>
            <a:r>
              <a:rPr lang="en-IN" sz="3500" dirty="0" smtClean="0">
                <a:solidFill>
                  <a:schemeClr val="accent3"/>
                </a:solidFill>
              </a:rPr>
              <a:t>WORDS</a:t>
            </a:r>
            <a:endParaRPr sz="3500" dirty="0">
              <a:solidFill>
                <a:schemeClr val="accent3"/>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19"/>
          <p:cNvCxnSpPr/>
          <p:nvPr/>
        </p:nvCxnSpPr>
        <p:spPr>
          <a:xfrm>
            <a:off x="15510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0" name="Google Shape;570;p19"/>
          <p:cNvCxnSpPr/>
          <p:nvPr/>
        </p:nvCxnSpPr>
        <p:spPr>
          <a:xfrm>
            <a:off x="3587838"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1" name="Google Shape;571;p19"/>
          <p:cNvCxnSpPr/>
          <p:nvPr/>
        </p:nvCxnSpPr>
        <p:spPr>
          <a:xfrm>
            <a:off x="56245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2" name="Google Shape;572;p19"/>
          <p:cNvCxnSpPr/>
          <p:nvPr/>
        </p:nvCxnSpPr>
        <p:spPr>
          <a:xfrm>
            <a:off x="7661338" y="2976550"/>
            <a:ext cx="0" cy="455100"/>
          </a:xfrm>
          <a:prstGeom prst="straightConnector1">
            <a:avLst/>
          </a:prstGeom>
          <a:noFill/>
          <a:ln w="19050" cap="flat" cmpd="sng">
            <a:solidFill>
              <a:schemeClr val="lt2"/>
            </a:solidFill>
            <a:prstDash val="solid"/>
            <a:round/>
            <a:headEnd type="none" w="sm" len="sm"/>
            <a:tailEnd type="none" w="sm" len="sm"/>
          </a:ln>
        </p:spPr>
      </p:cxnSp>
      <p:sp>
        <p:nvSpPr>
          <p:cNvPr id="573" name="Google Shape;573;p19"/>
          <p:cNvSpPr txBox="1">
            <a:spLocks noGrp="1"/>
          </p:cNvSpPr>
          <p:nvPr>
            <p:ph type="ctrTitle"/>
          </p:nvPr>
        </p:nvSpPr>
        <p:spPr>
          <a:xfrm>
            <a:off x="618825" y="913830"/>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APPROACHED MODELS AND EVALUATION SCORES</a:t>
            </a:r>
            <a:endParaRPr/>
          </a:p>
        </p:txBody>
      </p:sp>
      <p:cxnSp>
        <p:nvCxnSpPr>
          <p:cNvPr id="574" name="Google Shape;574;p19"/>
          <p:cNvCxnSpPr/>
          <p:nvPr/>
        </p:nvCxnSpPr>
        <p:spPr>
          <a:xfrm>
            <a:off x="1034400" y="2918100"/>
            <a:ext cx="7075200" cy="0"/>
          </a:xfrm>
          <a:prstGeom prst="straightConnector1">
            <a:avLst/>
          </a:prstGeom>
          <a:noFill/>
          <a:ln w="19050" cap="flat" cmpd="sng">
            <a:solidFill>
              <a:schemeClr val="lt2"/>
            </a:solidFill>
            <a:prstDash val="solid"/>
            <a:round/>
            <a:headEnd type="none" w="sm" len="sm"/>
            <a:tailEnd type="none" w="sm" len="sm"/>
          </a:ln>
        </p:spPr>
      </p:cxnSp>
      <p:grpSp>
        <p:nvGrpSpPr>
          <p:cNvPr id="575" name="Google Shape;575;p19"/>
          <p:cNvGrpSpPr/>
          <p:nvPr/>
        </p:nvGrpSpPr>
        <p:grpSpPr>
          <a:xfrm>
            <a:off x="1372725" y="2731350"/>
            <a:ext cx="373500" cy="373500"/>
            <a:chOff x="1372725" y="1912500"/>
            <a:chExt cx="373500" cy="373500"/>
          </a:xfrm>
        </p:grpSpPr>
        <p:sp>
          <p:nvSpPr>
            <p:cNvPr id="576" name="Google Shape;576;p19"/>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9"/>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19"/>
          <p:cNvGrpSpPr/>
          <p:nvPr/>
        </p:nvGrpSpPr>
        <p:grpSpPr>
          <a:xfrm>
            <a:off x="3401092" y="2731350"/>
            <a:ext cx="373500" cy="373500"/>
            <a:chOff x="3212675" y="1912500"/>
            <a:chExt cx="373500" cy="373500"/>
          </a:xfrm>
        </p:grpSpPr>
        <p:sp>
          <p:nvSpPr>
            <p:cNvPr id="579" name="Google Shape;579;p19"/>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9"/>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19"/>
          <p:cNvGrpSpPr/>
          <p:nvPr/>
        </p:nvGrpSpPr>
        <p:grpSpPr>
          <a:xfrm>
            <a:off x="5429458" y="2731350"/>
            <a:ext cx="373500" cy="373500"/>
            <a:chOff x="5557850" y="1912500"/>
            <a:chExt cx="373500" cy="373500"/>
          </a:xfrm>
        </p:grpSpPr>
        <p:sp>
          <p:nvSpPr>
            <p:cNvPr id="582" name="Google Shape;582;p19"/>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9"/>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19"/>
          <p:cNvGrpSpPr/>
          <p:nvPr/>
        </p:nvGrpSpPr>
        <p:grpSpPr>
          <a:xfrm>
            <a:off x="7457825" y="2731350"/>
            <a:ext cx="373500" cy="373500"/>
            <a:chOff x="7457825" y="1912500"/>
            <a:chExt cx="373500" cy="373500"/>
          </a:xfrm>
        </p:grpSpPr>
        <p:sp>
          <p:nvSpPr>
            <p:cNvPr id="585" name="Google Shape;585;p19"/>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9"/>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7" name="Google Shape;587;p19"/>
          <p:cNvSpPr txBox="1">
            <a:spLocks noGrp="1"/>
          </p:cNvSpPr>
          <p:nvPr>
            <p:ph type="subTitle" idx="4294967295"/>
          </p:nvPr>
        </p:nvSpPr>
        <p:spPr>
          <a:xfrm>
            <a:off x="610438" y="1639018"/>
            <a:ext cx="18813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0" i="0" u="none" strike="noStrike" cap="none" dirty="0">
                <a:solidFill>
                  <a:schemeClr val="lt1"/>
                </a:solidFill>
                <a:latin typeface="Maven Pro"/>
                <a:ea typeface="Maven Pro"/>
                <a:cs typeface="Maven Pro"/>
                <a:sym typeface="Maven Pro"/>
              </a:rPr>
              <a:t>RMSE – </a:t>
            </a:r>
            <a:r>
              <a:rPr lang="en-IN" sz="1400" b="0" i="0" u="none" strike="noStrike" cap="none" dirty="0" smtClean="0">
                <a:solidFill>
                  <a:schemeClr val="lt1"/>
                </a:solidFill>
                <a:latin typeface="Maven Pro"/>
                <a:ea typeface="Maven Pro"/>
                <a:cs typeface="Maven Pro"/>
                <a:sym typeface="Maven Pro"/>
              </a:rPr>
              <a:t>165.65</a:t>
            </a:r>
            <a:endParaRPr sz="1400" b="0" i="0" u="none" strike="noStrike" cap="none" dirty="0">
              <a:solidFill>
                <a:schemeClr val="lt1"/>
              </a:solidFill>
              <a:latin typeface="Maven Pro"/>
              <a:ea typeface="Maven Pro"/>
              <a:cs typeface="Maven Pro"/>
              <a:sym typeface="Maven Pro"/>
            </a:endParaRPr>
          </a:p>
        </p:txBody>
      </p:sp>
      <p:sp>
        <p:nvSpPr>
          <p:cNvPr id="588" name="Google Shape;588;p19"/>
          <p:cNvSpPr txBox="1">
            <a:spLocks noGrp="1"/>
          </p:cNvSpPr>
          <p:nvPr>
            <p:ph type="subTitle" idx="4294967295"/>
          </p:nvPr>
        </p:nvSpPr>
        <p:spPr>
          <a:xfrm>
            <a:off x="6720378" y="3579862"/>
            <a:ext cx="18813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1" i="0" u="none" strike="noStrike" cap="none" dirty="0">
                <a:solidFill>
                  <a:schemeClr val="lt1"/>
                </a:solidFill>
                <a:latin typeface="Maven Pro"/>
                <a:ea typeface="Maven Pro"/>
                <a:cs typeface="Maven Pro"/>
                <a:sym typeface="Maven Pro"/>
              </a:rPr>
              <a:t>RMSE </a:t>
            </a:r>
            <a:r>
              <a:rPr lang="en-IN" sz="1400" b="1" i="0" u="none" strike="noStrike" cap="none" dirty="0" smtClean="0">
                <a:solidFill>
                  <a:schemeClr val="lt1"/>
                </a:solidFill>
                <a:latin typeface="Maven Pro"/>
                <a:ea typeface="Maven Pro"/>
                <a:cs typeface="Maven Pro"/>
                <a:sym typeface="Maven Pro"/>
              </a:rPr>
              <a:t>– 151.14</a:t>
            </a:r>
            <a:endParaRPr sz="1400" b="1" i="0" u="none" strike="noStrike" cap="none" dirty="0">
              <a:solidFill>
                <a:schemeClr val="lt1"/>
              </a:solidFill>
              <a:latin typeface="Maven Pro"/>
              <a:ea typeface="Maven Pro"/>
              <a:cs typeface="Maven Pro"/>
              <a:sym typeface="Maven Pro"/>
            </a:endParaRPr>
          </a:p>
        </p:txBody>
      </p:sp>
      <p:sp>
        <p:nvSpPr>
          <p:cNvPr id="589" name="Google Shape;589;p19"/>
          <p:cNvSpPr txBox="1">
            <a:spLocks noGrp="1"/>
          </p:cNvSpPr>
          <p:nvPr>
            <p:ph type="subTitle" idx="4294967295"/>
          </p:nvPr>
        </p:nvSpPr>
        <p:spPr>
          <a:xfrm>
            <a:off x="2532864" y="3507854"/>
            <a:ext cx="21099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0" i="0" u="none" strike="noStrike" cap="none" dirty="0">
                <a:solidFill>
                  <a:schemeClr val="lt1"/>
                </a:solidFill>
                <a:latin typeface="Maven Pro"/>
                <a:ea typeface="Maven Pro"/>
                <a:cs typeface="Maven Pro"/>
                <a:sym typeface="Maven Pro"/>
              </a:rPr>
              <a:t>RMSE – </a:t>
            </a:r>
            <a:r>
              <a:rPr lang="en-IN" sz="1400" b="0" i="0" u="none" strike="noStrike" cap="none" dirty="0" smtClean="0">
                <a:solidFill>
                  <a:schemeClr val="lt1"/>
                </a:solidFill>
                <a:latin typeface="Maven Pro"/>
                <a:ea typeface="Maven Pro"/>
                <a:cs typeface="Maven Pro"/>
                <a:sym typeface="Maven Pro"/>
              </a:rPr>
              <a:t>180.37</a:t>
            </a:r>
            <a:endParaRPr sz="1400" b="0" i="0" u="none" strike="noStrike" cap="none" dirty="0">
              <a:solidFill>
                <a:schemeClr val="lt1"/>
              </a:solidFill>
              <a:latin typeface="Maven Pro"/>
              <a:ea typeface="Maven Pro"/>
              <a:cs typeface="Maven Pro"/>
              <a:sym typeface="Maven Pro"/>
            </a:endParaRPr>
          </a:p>
        </p:txBody>
      </p:sp>
      <p:sp>
        <p:nvSpPr>
          <p:cNvPr id="590" name="Google Shape;590;p19"/>
          <p:cNvSpPr txBox="1">
            <a:spLocks noGrp="1"/>
          </p:cNvSpPr>
          <p:nvPr>
            <p:ph type="subTitle" idx="4294967295"/>
          </p:nvPr>
        </p:nvSpPr>
        <p:spPr>
          <a:xfrm>
            <a:off x="4569650" y="1639018"/>
            <a:ext cx="21099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1" i="0" u="none" strike="noStrike" cap="none" dirty="0">
                <a:solidFill>
                  <a:schemeClr val="lt1"/>
                </a:solidFill>
                <a:latin typeface="Maven Pro"/>
                <a:ea typeface="Maven Pro"/>
                <a:cs typeface="Maven Pro"/>
                <a:sym typeface="Maven Pro"/>
              </a:rPr>
              <a:t>RMSE – </a:t>
            </a:r>
            <a:r>
              <a:rPr lang="en-IN" sz="1400" b="1" i="0" u="none" strike="noStrike" cap="none" dirty="0" smtClean="0">
                <a:solidFill>
                  <a:schemeClr val="lt1"/>
                </a:solidFill>
                <a:latin typeface="Maven Pro"/>
                <a:ea typeface="Maven Pro"/>
                <a:cs typeface="Maven Pro"/>
                <a:sym typeface="Maven Pro"/>
              </a:rPr>
              <a:t>151.65</a:t>
            </a:r>
            <a:endParaRPr sz="1400" b="1" i="0" u="none" strike="noStrike" cap="none" dirty="0">
              <a:solidFill>
                <a:schemeClr val="lt1"/>
              </a:solidFill>
              <a:latin typeface="Maven Pro"/>
              <a:ea typeface="Maven Pro"/>
              <a:cs typeface="Maven Pro"/>
              <a:sym typeface="Maven Pro"/>
            </a:endParaRPr>
          </a:p>
        </p:txBody>
      </p:sp>
      <p:sp>
        <p:nvSpPr>
          <p:cNvPr id="591" name="Google Shape;591;p19"/>
          <p:cNvSpPr txBox="1">
            <a:spLocks noGrp="1"/>
          </p:cNvSpPr>
          <p:nvPr>
            <p:ph type="ctrTitle" idx="4294967295"/>
          </p:nvPr>
        </p:nvSpPr>
        <p:spPr>
          <a:xfrm>
            <a:off x="827584" y="3363838"/>
            <a:ext cx="1575868"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smtClean="0">
                <a:solidFill>
                  <a:schemeClr val="accent2"/>
                </a:solidFill>
                <a:latin typeface="Share Tech"/>
                <a:ea typeface="Share Tech"/>
                <a:cs typeface="Share Tech"/>
                <a:sym typeface="Share Tech"/>
              </a:rPr>
              <a:t>Random Forest</a:t>
            </a:r>
            <a:endParaRPr sz="2400" b="0" i="0" u="none" strike="noStrike" cap="none" dirty="0">
              <a:solidFill>
                <a:schemeClr val="accent2"/>
              </a:solidFill>
              <a:latin typeface="Share Tech"/>
              <a:ea typeface="Share Tech"/>
              <a:cs typeface="Share Tech"/>
              <a:sym typeface="Share Tech"/>
            </a:endParaRPr>
          </a:p>
        </p:txBody>
      </p:sp>
      <p:sp>
        <p:nvSpPr>
          <p:cNvPr id="592" name="Google Shape;592;p19"/>
          <p:cNvSpPr txBox="1">
            <a:spLocks noGrp="1"/>
          </p:cNvSpPr>
          <p:nvPr>
            <p:ph type="ctrTitle" idx="4294967295"/>
          </p:nvPr>
        </p:nvSpPr>
        <p:spPr>
          <a:xfrm>
            <a:off x="29446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smtClean="0">
                <a:solidFill>
                  <a:schemeClr val="accent1"/>
                </a:solidFill>
                <a:latin typeface="Share Tech"/>
                <a:ea typeface="Share Tech"/>
                <a:cs typeface="Share Tech"/>
                <a:sym typeface="Share Tech"/>
              </a:rPr>
              <a:t>Decision Tree</a:t>
            </a:r>
            <a:endParaRPr sz="2400" b="0" i="0" u="none" strike="noStrike" cap="none" dirty="0">
              <a:solidFill>
                <a:schemeClr val="accent1"/>
              </a:solidFill>
              <a:latin typeface="Share Tech"/>
              <a:ea typeface="Share Tech"/>
              <a:cs typeface="Share Tech"/>
              <a:sym typeface="Share Tech"/>
            </a:endParaRPr>
          </a:p>
        </p:txBody>
      </p:sp>
      <p:sp>
        <p:nvSpPr>
          <p:cNvPr id="593" name="Google Shape;593;p19"/>
          <p:cNvSpPr txBox="1">
            <a:spLocks noGrp="1"/>
          </p:cNvSpPr>
          <p:nvPr>
            <p:ph type="ctrTitle" idx="4294967295"/>
          </p:nvPr>
        </p:nvSpPr>
        <p:spPr>
          <a:xfrm>
            <a:off x="4981400" y="3282474"/>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err="1" smtClean="0">
                <a:solidFill>
                  <a:schemeClr val="accent3"/>
                </a:solidFill>
                <a:latin typeface="Share Tech"/>
                <a:ea typeface="Share Tech"/>
                <a:cs typeface="Share Tech"/>
                <a:sym typeface="Share Tech"/>
              </a:rPr>
              <a:t>XGBoost</a:t>
            </a:r>
            <a:endParaRPr sz="2400" b="0" i="0" u="none" strike="noStrike" cap="none" dirty="0">
              <a:solidFill>
                <a:schemeClr val="accent3"/>
              </a:solidFill>
              <a:latin typeface="Share Tech"/>
              <a:ea typeface="Share Tech"/>
              <a:cs typeface="Share Tech"/>
              <a:sym typeface="Share Tech"/>
            </a:endParaRPr>
          </a:p>
        </p:txBody>
      </p:sp>
      <p:sp>
        <p:nvSpPr>
          <p:cNvPr id="594" name="Google Shape;594;p19"/>
          <p:cNvSpPr txBox="1">
            <a:spLocks noGrp="1"/>
          </p:cNvSpPr>
          <p:nvPr>
            <p:ph type="ctrTitle" idx="4294967295"/>
          </p:nvPr>
        </p:nvSpPr>
        <p:spPr>
          <a:xfrm>
            <a:off x="70181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dirty="0" err="1" smtClean="0">
                <a:solidFill>
                  <a:schemeClr val="accent4"/>
                </a:solidFill>
              </a:rPr>
              <a:t>CatBoost</a:t>
            </a:r>
            <a:endParaRPr sz="2400" b="0" i="0" u="none" strike="noStrike" cap="none" dirty="0">
              <a:solidFill>
                <a:schemeClr val="accent4"/>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
          <p:cNvSpPr txBox="1">
            <a:spLocks noGrp="1"/>
          </p:cNvSpPr>
          <p:nvPr>
            <p:ph type="body" idx="1"/>
          </p:nvPr>
        </p:nvSpPr>
        <p:spPr>
          <a:xfrm>
            <a:off x="611560" y="1563638"/>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a:t>The stakeholders with the help of the available data want to know the ideal prices at which the properties can be rented, as it will help them decide upon the ideal investment to be done.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To understand the customers’ and the providers’(Host) behaviour and performance on the Stayze Platform, guiding new marketing initiatives, and implementation of innovative additional services.</a:t>
            </a:r>
            <a:endParaRPr/>
          </a:p>
          <a:p>
            <a:pPr marL="457200" lvl="0" indent="-228600" algn="l" rtl="0">
              <a:lnSpc>
                <a:spcPct val="100000"/>
              </a:lnSpc>
              <a:spcBef>
                <a:spcPts val="0"/>
              </a:spcBef>
              <a:spcAft>
                <a:spcPts val="0"/>
              </a:spcAft>
              <a:buClr>
                <a:schemeClr val="lt1"/>
              </a:buClr>
              <a:buSzPts val="1200"/>
              <a:buFont typeface="Maven Pro"/>
              <a:buNone/>
            </a:pPr>
            <a:endParaRPr sz="1800"/>
          </a:p>
        </p:txBody>
      </p:sp>
      <p:sp>
        <p:nvSpPr>
          <p:cNvPr id="251" name="Google Shape;251;p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PROBLEM STATEMENT</a:t>
            </a:r>
            <a:endParaRPr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83041"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smtClean="0"/>
              <a:t>DECISION</a:t>
            </a:r>
            <a:endParaRPr dirty="0"/>
          </a:p>
        </p:txBody>
      </p:sp>
      <p:sp>
        <p:nvSpPr>
          <p:cNvPr id="554" name="Google Shape;554;p16"/>
          <p:cNvSpPr txBox="1"/>
          <p:nvPr/>
        </p:nvSpPr>
        <p:spPr>
          <a:xfrm>
            <a:off x="467544" y="950249"/>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Favourable places for house renting – Brooklyn and Manhattan</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Investors should invest more into Private rooms and Entire House/Apt </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Areas adjacent to Brooklyn and Manhattan should be considered for Investment</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Mainly </a:t>
            </a:r>
            <a:r>
              <a:rPr lang="en-IN" b="0" i="0" u="none" strike="noStrike" cap="none" dirty="0" smtClean="0">
                <a:solidFill>
                  <a:schemeClr val="lt1"/>
                </a:solidFill>
                <a:latin typeface="Maven Pro"/>
                <a:ea typeface="Maven Pro"/>
                <a:cs typeface="Maven Pro"/>
                <a:sym typeface="Maven Pro"/>
              </a:rPr>
              <a:t>rooms are in Manhattan, </a:t>
            </a:r>
            <a:r>
              <a:rPr lang="en-IN" b="0" i="0" u="none" strike="noStrike" cap="none" dirty="0" err="1" smtClean="0">
                <a:solidFill>
                  <a:schemeClr val="lt1"/>
                </a:solidFill>
                <a:latin typeface="Maven Pro"/>
                <a:ea typeface="Maven Pro"/>
                <a:cs typeface="Maven Pro"/>
                <a:sym typeface="Maven Pro"/>
              </a:rPr>
              <a:t>i.e</a:t>
            </a:r>
            <a:r>
              <a:rPr lang="en-IN" b="0" i="0" u="none" strike="noStrike" cap="none" dirty="0" smtClean="0">
                <a:solidFill>
                  <a:schemeClr val="lt1"/>
                </a:solidFill>
                <a:latin typeface="Maven Pro"/>
                <a:ea typeface="Maven Pro"/>
                <a:cs typeface="Maven Pro"/>
                <a:sym typeface="Maven Pro"/>
              </a:rPr>
              <a:t>, It is the business hub and tourism centre of NYC and other three being residential to a good extent.</a:t>
            </a: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
        <p:nvSpPr>
          <p:cNvPr id="5" name="Google Shape;553;p16"/>
          <p:cNvSpPr txBox="1">
            <a:spLocks/>
          </p:cNvSpPr>
          <p:nvPr/>
        </p:nvSpPr>
        <p:spPr>
          <a:xfrm>
            <a:off x="467483" y="2419043"/>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smtClean="0"/>
              <a:t>NEXT STEPS</a:t>
            </a:r>
            <a:endParaRPr lang="en-IN" dirty="0"/>
          </a:p>
        </p:txBody>
      </p:sp>
      <p:sp>
        <p:nvSpPr>
          <p:cNvPr id="6" name="Google Shape;554;p16"/>
          <p:cNvSpPr txBox="1"/>
          <p:nvPr/>
        </p:nvSpPr>
        <p:spPr>
          <a:xfrm>
            <a:off x="451986" y="2912863"/>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If additional details would have been given – Number of Bedrooms, number of Restrooms, plot size, Furnished/Not Furnished, Number of Times Listing was booked, Room Listing Date. </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These data would be used to be more accurate and exact with Host and Customer behaviour.</a:t>
            </a: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Tree>
    <p:extLst>
      <p:ext uri="{BB962C8B-B14F-4D97-AF65-F5344CB8AC3E}">
        <p14:creationId xmlns:p14="http://schemas.microsoft.com/office/powerpoint/2010/main" val="167290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0"/>
          <p:cNvSpPr txBox="1">
            <a:spLocks noGrp="1"/>
          </p:cNvSpPr>
          <p:nvPr>
            <p:ph type="ctrTitle" idx="4"/>
          </p:nvPr>
        </p:nvSpPr>
        <p:spPr>
          <a:xfrm>
            <a:off x="618825" y="483518"/>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3000" dirty="0"/>
              <a:t>OUR </a:t>
            </a:r>
            <a:r>
              <a:rPr lang="en-IN" sz="3000" dirty="0" smtClean="0"/>
              <a:t>TEAM M</a:t>
            </a:r>
            <a:r>
              <a:rPr lang="en-IN" dirty="0" smtClean="0"/>
              <a:t>ATES</a:t>
            </a:r>
            <a:endParaRPr sz="3000" dirty="0"/>
          </a:p>
        </p:txBody>
      </p:sp>
      <p:sp>
        <p:nvSpPr>
          <p:cNvPr id="600" name="Google Shape;600;p20"/>
          <p:cNvSpPr txBox="1">
            <a:spLocks noGrp="1"/>
          </p:cNvSpPr>
          <p:nvPr>
            <p:ph type="ctrTitle"/>
          </p:nvPr>
        </p:nvSpPr>
        <p:spPr>
          <a:xfrm>
            <a:off x="1628368" y="2499742"/>
            <a:ext cx="2871624"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IN" b="1" dirty="0"/>
              <a:t>MANPREET</a:t>
            </a:r>
            <a:r>
              <a:rPr lang="en-IN" dirty="0"/>
              <a:t> </a:t>
            </a:r>
            <a:r>
              <a:rPr lang="en-IN" dirty="0">
                <a:solidFill>
                  <a:srgbClr val="FFA7BE"/>
                </a:solidFill>
              </a:rPr>
              <a:t>KAUR</a:t>
            </a:r>
            <a:r>
              <a:rPr lang="en-IN" dirty="0"/>
              <a:t/>
            </a:r>
            <a:br>
              <a:rPr lang="en-IN" dirty="0"/>
            </a:br>
            <a:r>
              <a:rPr lang="en-IN" b="1" dirty="0" smtClean="0"/>
              <a:t>DAKSH</a:t>
            </a:r>
            <a:r>
              <a:rPr lang="en-IN" dirty="0" smtClean="0"/>
              <a:t> </a:t>
            </a:r>
            <a:r>
              <a:rPr lang="en-IN" dirty="0" smtClean="0">
                <a:solidFill>
                  <a:srgbClr val="FFA7BE"/>
                </a:solidFill>
              </a:rPr>
              <a:t>WAHI</a:t>
            </a:r>
            <a:r>
              <a:rPr lang="en-IN" dirty="0"/>
              <a:t/>
            </a:r>
            <a:br>
              <a:rPr lang="en-IN" dirty="0"/>
            </a:br>
            <a:r>
              <a:rPr lang="en-IN" b="1" dirty="0"/>
              <a:t>BHAVISHYA</a:t>
            </a:r>
            <a:r>
              <a:rPr lang="en-IN" dirty="0"/>
              <a:t> </a:t>
            </a:r>
            <a:r>
              <a:rPr lang="en-IN" dirty="0">
                <a:solidFill>
                  <a:srgbClr val="90CBFE"/>
                </a:solidFill>
              </a:rPr>
              <a:t>GARG</a:t>
            </a:r>
            <a:r>
              <a:rPr lang="en-IN" dirty="0"/>
              <a:t/>
            </a:r>
            <a:br>
              <a:rPr lang="en-IN" dirty="0"/>
            </a:br>
            <a:r>
              <a:rPr lang="en-IN" b="1" dirty="0" smtClean="0"/>
              <a:t>KHUSBU</a:t>
            </a:r>
            <a:r>
              <a:rPr lang="en-IN" dirty="0" smtClean="0"/>
              <a:t> </a:t>
            </a:r>
            <a:r>
              <a:rPr lang="en-IN" dirty="0" smtClean="0">
                <a:solidFill>
                  <a:srgbClr val="90CBFE"/>
                </a:solidFill>
              </a:rPr>
              <a:t>VERMA</a:t>
            </a:r>
            <a:endParaRPr dirty="0">
              <a:solidFill>
                <a:srgbClr val="90CBF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1"/>
          <p:cNvSpPr txBox="1">
            <a:spLocks noGrp="1"/>
          </p:cNvSpPr>
          <p:nvPr>
            <p:ph type="title"/>
          </p:nvPr>
        </p:nvSpPr>
        <p:spPr>
          <a:xfrm>
            <a:off x="2471150" y="514246"/>
            <a:ext cx="3823200" cy="112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IN"/>
              <a:t>THANKS</a:t>
            </a:r>
            <a:endParaRPr/>
          </a:p>
        </p:txBody>
      </p:sp>
      <p:sp>
        <p:nvSpPr>
          <p:cNvPr id="606" name="Google Shape;606;p21"/>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7" name="Google Shape;607;p21"/>
          <p:cNvGrpSpPr/>
          <p:nvPr/>
        </p:nvGrpSpPr>
        <p:grpSpPr>
          <a:xfrm>
            <a:off x="7981434" y="-1177061"/>
            <a:ext cx="203789" cy="1274755"/>
            <a:chOff x="2877432" y="975334"/>
            <a:chExt cx="188886" cy="1181532"/>
          </a:xfrm>
        </p:grpSpPr>
        <p:sp>
          <p:nvSpPr>
            <p:cNvPr id="608" name="Google Shape;608;p2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1" name="Google Shape;611;p21"/>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3276800" y="2263974"/>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4120850" y="2263974"/>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4964900" y="2263974"/>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2123728" y="4011910"/>
            <a:ext cx="4680520" cy="576064"/>
          </a:xfrm>
          <a:prstGeom prst="rect">
            <a:avLst/>
          </a:prstGeom>
          <a:solidFill>
            <a:schemeClr val="accen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chemeClr val="dk2"/>
                </a:solidFill>
                <a:latin typeface="Arial"/>
                <a:ea typeface="Arial"/>
                <a:cs typeface="Arial"/>
                <a:sym typeface="Arial"/>
              </a:rPr>
              <a:t>Do you have any questions?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RESOURCES</a:t>
            </a:r>
            <a:endParaRPr/>
          </a:p>
        </p:txBody>
      </p:sp>
      <p:sp>
        <p:nvSpPr>
          <p:cNvPr id="622" name="Google Shape;622;p22"/>
          <p:cNvSpPr txBox="1">
            <a:spLocks noGrp="1"/>
          </p:cNvSpPr>
          <p:nvPr>
            <p:ph type="body" idx="2"/>
          </p:nvPr>
        </p:nvSpPr>
        <p:spPr>
          <a:xfrm>
            <a:off x="539552" y="800266"/>
            <a:ext cx="7416824" cy="1915500"/>
          </a:xfrm>
          <a:prstGeom prst="rect">
            <a:avLst/>
          </a:prstGeom>
          <a:noFill/>
          <a:ln>
            <a:noFill/>
          </a:ln>
        </p:spPr>
        <p:txBody>
          <a:bodyPr spcFirstLastPara="1" wrap="square" lIns="91425" tIns="91425" rIns="91425" bIns="91425" anchor="t" anchorCtr="0">
            <a:noAutofit/>
          </a:bodyPr>
          <a:lstStyle/>
          <a:p>
            <a:pPr marL="914400" lvl="1" indent="-292100" algn="l" rtl="0">
              <a:lnSpc>
                <a:spcPct val="115000"/>
              </a:lnSpc>
              <a:spcBef>
                <a:spcPts val="1600"/>
              </a:spcBef>
              <a:spcAft>
                <a:spcPts val="0"/>
              </a:spcAft>
              <a:buSzPts val="1000"/>
              <a:buChar char="○"/>
            </a:pPr>
            <a:r>
              <a:rPr lang="en-IN"/>
              <a:t>https://towardsdatascience.com/exploratory-data-analysis-eda-a-practical-guide-and-template-for-structured-data-abfbf3ee3bd9</a:t>
            </a:r>
            <a:endParaRPr/>
          </a:p>
          <a:p>
            <a:pPr marL="914400" lvl="1" indent="-292100" algn="l" rtl="0">
              <a:lnSpc>
                <a:spcPct val="115000"/>
              </a:lnSpc>
              <a:spcBef>
                <a:spcPts val="1600"/>
              </a:spcBef>
              <a:spcAft>
                <a:spcPts val="0"/>
              </a:spcAft>
              <a:buSzPts val="1000"/>
              <a:buChar char="○"/>
            </a:pPr>
            <a:r>
              <a:rPr lang="en-IN"/>
              <a:t>https://www.kaggle.com/amidala/nlp-what-s-in-a-name-predict-prices-by-title</a:t>
            </a:r>
            <a:endParaRPr/>
          </a:p>
          <a:p>
            <a:pPr marL="914400" lvl="1" indent="-228600" algn="l" rtl="0">
              <a:lnSpc>
                <a:spcPct val="115000"/>
              </a:lnSpc>
              <a:spcBef>
                <a:spcPts val="1600"/>
              </a:spcBef>
              <a:spcAft>
                <a:spcPts val="0"/>
              </a:spcAft>
              <a:buSzPts val="10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dirty="0"/>
              <a:t>To predict the ideal prices at which the properties can be rented.</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t>Investment for the stakeholder depending upon the </a:t>
            </a:r>
            <a:r>
              <a:rPr lang="en-IN" sz="1800" b="1" dirty="0"/>
              <a:t>location</a:t>
            </a:r>
            <a:r>
              <a:rPr lang="en-IN" sz="1800" dirty="0"/>
              <a:t> and </a:t>
            </a:r>
            <a:r>
              <a:rPr lang="en-IN" sz="1800" b="1" dirty="0"/>
              <a:t>room type</a:t>
            </a:r>
            <a:r>
              <a:rPr lang="en-IN" sz="1800" dirty="0"/>
              <a:t> in demand.</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t>Number of hosts listing(34226) their properties and their commercial behaviour.</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t>Availability of the house.</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t>Stakeholder – </a:t>
            </a:r>
            <a:endParaRPr dirty="0"/>
          </a:p>
          <a:p>
            <a:pPr marL="914400" lvl="1" indent="-304800" algn="l" rtl="0">
              <a:lnSpc>
                <a:spcPct val="100000"/>
              </a:lnSpc>
              <a:spcBef>
                <a:spcPts val="0"/>
              </a:spcBef>
              <a:spcAft>
                <a:spcPts val="0"/>
              </a:spcAft>
              <a:buSzPts val="1200"/>
              <a:buFont typeface="Maven Pro"/>
              <a:buAutoNum type="arabicPeriod"/>
            </a:pPr>
            <a:r>
              <a:rPr lang="en-IN" sz="1800" dirty="0"/>
              <a:t>CXO</a:t>
            </a:r>
            <a:endParaRPr dirty="0"/>
          </a:p>
          <a:p>
            <a:pPr marL="914400" lvl="1" indent="-304800" algn="l" rtl="0">
              <a:lnSpc>
                <a:spcPct val="100000"/>
              </a:lnSpc>
              <a:spcBef>
                <a:spcPts val="0"/>
              </a:spcBef>
              <a:spcAft>
                <a:spcPts val="0"/>
              </a:spcAft>
              <a:buSzPts val="1200"/>
              <a:buFont typeface="Maven Pro"/>
              <a:buAutoNum type="arabicPeriod"/>
            </a:pPr>
            <a:r>
              <a:rPr lang="en-IN" sz="1800" dirty="0"/>
              <a:t>Sales, Public Relation Manager, Hosts and Marketing Team.</a:t>
            </a:r>
            <a:endParaRPr dirty="0"/>
          </a:p>
          <a:p>
            <a:pPr marL="914400" lvl="1" indent="-304800" algn="l" rtl="0">
              <a:lnSpc>
                <a:spcPct val="100000"/>
              </a:lnSpc>
              <a:spcBef>
                <a:spcPts val="0"/>
              </a:spcBef>
              <a:spcAft>
                <a:spcPts val="0"/>
              </a:spcAft>
              <a:buSzPts val="1200"/>
              <a:buFont typeface="Maven Pro"/>
              <a:buAutoNum type="arabicPeriod"/>
            </a:pPr>
            <a:r>
              <a:rPr lang="en-IN" sz="1800" dirty="0"/>
              <a:t>Finance Planning and Analysis Department.</a:t>
            </a:r>
            <a:endParaRPr dirty="0"/>
          </a:p>
          <a:p>
            <a:pPr marL="914400" lvl="1" indent="-304800" algn="l" rtl="0">
              <a:lnSpc>
                <a:spcPct val="100000"/>
              </a:lnSpc>
              <a:spcBef>
                <a:spcPts val="0"/>
              </a:spcBef>
              <a:spcAft>
                <a:spcPts val="0"/>
              </a:spcAft>
              <a:buSzPts val="1200"/>
              <a:buFont typeface="Maven Pro"/>
              <a:buAutoNum type="arabicPeriod"/>
            </a:pPr>
            <a:r>
              <a:rPr lang="en-IN" sz="1800" dirty="0"/>
              <a:t>Operations Team</a:t>
            </a:r>
            <a:endParaRPr dirty="0"/>
          </a:p>
          <a:p>
            <a:pPr marL="914400" lvl="1" indent="-228600" algn="l" rtl="0">
              <a:lnSpc>
                <a:spcPct val="100000"/>
              </a:lnSpc>
              <a:spcBef>
                <a:spcPts val="0"/>
              </a:spcBef>
              <a:spcAft>
                <a:spcPts val="0"/>
              </a:spcAft>
              <a:buSzPts val="1200"/>
              <a:buFont typeface="Maven Pro"/>
              <a:buNone/>
            </a:pPr>
            <a:endParaRPr sz="1800" dirty="0"/>
          </a:p>
          <a:p>
            <a:pPr marL="457200" lvl="0" indent="-228600" algn="l" rtl="0">
              <a:lnSpc>
                <a:spcPct val="100000"/>
              </a:lnSpc>
              <a:spcBef>
                <a:spcPts val="0"/>
              </a:spcBef>
              <a:spcAft>
                <a:spcPts val="0"/>
              </a:spcAft>
              <a:buClr>
                <a:schemeClr val="lt1"/>
              </a:buClr>
              <a:buSzPts val="1200"/>
              <a:buFont typeface="Maven Pro"/>
              <a:buNone/>
            </a:pPr>
            <a:endParaRPr sz="1800" dirty="0"/>
          </a:p>
          <a:p>
            <a:pPr marL="152400" lvl="0" indent="0" algn="l" rtl="0">
              <a:lnSpc>
                <a:spcPct val="100000"/>
              </a:lnSpc>
              <a:spcBef>
                <a:spcPts val="0"/>
              </a:spcBef>
              <a:spcAft>
                <a:spcPts val="0"/>
              </a:spcAft>
              <a:buClr>
                <a:schemeClr val="lt1"/>
              </a:buClr>
              <a:buSzPts val="1200"/>
              <a:buNone/>
            </a:pPr>
            <a:endParaRPr sz="1800" dirty="0"/>
          </a:p>
        </p:txBody>
      </p:sp>
      <p:sp>
        <p:nvSpPr>
          <p:cNvPr id="257" name="Google Shape;257;p3"/>
          <p:cNvSpPr txBox="1">
            <a:spLocks noGrp="1"/>
          </p:cNvSpPr>
          <p:nvPr>
            <p:ph type="ctrTitle"/>
          </p:nvPr>
        </p:nvSpPr>
        <p:spPr>
          <a:xfrm>
            <a:off x="618824" y="411675"/>
            <a:ext cx="6113415"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POTENTIAL BUSINESS PROBLEM</a:t>
            </a:r>
            <a:endParaRPr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
          <p:cNvSpPr txBox="1">
            <a:spLocks noGrp="1"/>
          </p:cNvSpPr>
          <p:nvPr>
            <p:ph type="ctrTitle" idx="13"/>
          </p:nvPr>
        </p:nvSpPr>
        <p:spPr>
          <a:xfrm>
            <a:off x="6666296" y="3396800"/>
            <a:ext cx="2251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ML MODEL </a:t>
            </a:r>
            <a:br>
              <a:rPr lang="en-IN"/>
            </a:br>
            <a:r>
              <a:rPr lang="en-IN"/>
              <a:t>IMPLEMENTATION</a:t>
            </a:r>
            <a:endParaRPr/>
          </a:p>
        </p:txBody>
      </p:sp>
      <p:sp>
        <p:nvSpPr>
          <p:cNvPr id="263" name="Google Shape;263;p4"/>
          <p:cNvSpPr txBox="1">
            <a:spLocks noGrp="1"/>
          </p:cNvSpPr>
          <p:nvPr>
            <p:ph type="subTitle" idx="1"/>
          </p:nvPr>
        </p:nvSpPr>
        <p:spPr>
          <a:xfrm>
            <a:off x="6666298" y="3829675"/>
            <a:ext cx="2082166"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Trying different ML models &amp; selecting the best performing model.</a:t>
            </a:r>
            <a:endParaRPr/>
          </a:p>
        </p:txBody>
      </p:sp>
      <p:sp>
        <p:nvSpPr>
          <p:cNvPr id="264" name="Google Shape;264;p4"/>
          <p:cNvSpPr txBox="1">
            <a:spLocks noGrp="1"/>
          </p:cNvSpPr>
          <p:nvPr>
            <p:ph type="ctrTitle" idx="4"/>
          </p:nvPr>
        </p:nvSpPr>
        <p:spPr>
          <a:xfrm>
            <a:off x="3942834" y="3396800"/>
            <a:ext cx="1709286"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a:t>
            </a:r>
            <a:br>
              <a:rPr lang="en-IN"/>
            </a:br>
            <a:r>
              <a:rPr lang="en-IN"/>
              <a:t>EXPLORATION</a:t>
            </a:r>
            <a:endParaRPr/>
          </a:p>
        </p:txBody>
      </p:sp>
      <p:sp>
        <p:nvSpPr>
          <p:cNvPr id="265" name="Google Shape;265;p4"/>
          <p:cNvSpPr txBox="1">
            <a:spLocks noGrp="1"/>
          </p:cNvSpPr>
          <p:nvPr>
            <p:ph type="ctrTitle"/>
          </p:nvPr>
        </p:nvSpPr>
        <p:spPr>
          <a:xfrm>
            <a:off x="12233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 </a:t>
            </a:r>
            <a:br>
              <a:rPr lang="en-IN"/>
            </a:br>
            <a:r>
              <a:rPr lang="en-IN"/>
              <a:t>WRANGLING</a:t>
            </a:r>
            <a:endParaRPr/>
          </a:p>
        </p:txBody>
      </p:sp>
      <p:sp>
        <p:nvSpPr>
          <p:cNvPr id="266" name="Google Shape;266;p4"/>
          <p:cNvSpPr txBox="1">
            <a:spLocks noGrp="1"/>
          </p:cNvSpPr>
          <p:nvPr>
            <p:ph type="subTitle" idx="2"/>
          </p:nvPr>
        </p:nvSpPr>
        <p:spPr>
          <a:xfrm>
            <a:off x="1223300" y="3829680"/>
            <a:ext cx="2124564"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Cleaning the raw data and making it useful for further analysis.</a:t>
            </a:r>
            <a:endParaRPr/>
          </a:p>
        </p:txBody>
      </p:sp>
      <p:sp>
        <p:nvSpPr>
          <p:cNvPr id="267" name="Google Shape;267;p4"/>
          <p:cNvSpPr txBox="1">
            <a:spLocks noGrp="1"/>
          </p:cNvSpPr>
          <p:nvPr>
            <p:ph type="title" idx="3"/>
          </p:nvPr>
        </p:nvSpPr>
        <p:spPr>
          <a:xfrm>
            <a:off x="1223300"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01</a:t>
            </a:r>
            <a:endParaRPr/>
          </a:p>
        </p:txBody>
      </p:sp>
      <p:sp>
        <p:nvSpPr>
          <p:cNvPr id="268" name="Google Shape;268;p4"/>
          <p:cNvSpPr txBox="1">
            <a:spLocks noGrp="1"/>
          </p:cNvSpPr>
          <p:nvPr>
            <p:ph type="subTitle" idx="5"/>
          </p:nvPr>
        </p:nvSpPr>
        <p:spPr>
          <a:xfrm>
            <a:off x="3942826" y="3829680"/>
            <a:ext cx="1997325"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Gaining insights from the data to find correlated features.</a:t>
            </a:r>
            <a:endParaRPr/>
          </a:p>
        </p:txBody>
      </p:sp>
      <p:sp>
        <p:nvSpPr>
          <p:cNvPr id="269" name="Google Shape;269;p4"/>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02</a:t>
            </a:r>
            <a:endParaRPr/>
          </a:p>
        </p:txBody>
      </p:sp>
      <p:sp>
        <p:nvSpPr>
          <p:cNvPr id="270" name="Google Shape;270;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OUR APPROACH</a:t>
            </a:r>
            <a:endParaRPr b="1"/>
          </a:p>
        </p:txBody>
      </p:sp>
      <p:sp>
        <p:nvSpPr>
          <p:cNvPr id="271" name="Google Shape;271;p4"/>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03</a:t>
            </a:r>
            <a:endParaRPr dirty="0"/>
          </a:p>
        </p:txBody>
      </p:sp>
      <p:sp>
        <p:nvSpPr>
          <p:cNvPr id="272" name="Google Shape;272;p4"/>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3" name="Google Shape;273;p4"/>
          <p:cNvCxnSpPr>
            <a:stCxn id="272" idx="1"/>
            <a:endCxn id="26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274" name="Google Shape;274;p4"/>
          <p:cNvCxnSpPr/>
          <p:nvPr/>
        </p:nvCxnSpPr>
        <p:spPr>
          <a:xfrm rot="-5400000" flipH="1">
            <a:off x="3453377" y="2445337"/>
            <a:ext cx="960000" cy="18900"/>
          </a:xfrm>
          <a:prstGeom prst="bentConnector3">
            <a:avLst>
              <a:gd name="adj1" fmla="val 1"/>
            </a:avLst>
          </a:prstGeom>
          <a:noFill/>
          <a:ln w="9525" cap="flat" cmpd="sng">
            <a:solidFill>
              <a:schemeClr val="lt1"/>
            </a:solidFill>
            <a:prstDash val="solid"/>
            <a:round/>
            <a:headEnd type="none" w="sm" len="sm"/>
            <a:tailEnd type="none" w="sm" len="sm"/>
          </a:ln>
        </p:spPr>
      </p:cxnSp>
      <p:cxnSp>
        <p:nvCxnSpPr>
          <p:cNvPr id="275" name="Google Shape;275;p4"/>
          <p:cNvCxnSpPr/>
          <p:nvPr/>
        </p:nvCxnSpPr>
        <p:spPr>
          <a:xfrm rot="-5400000" flipH="1">
            <a:off x="6195335" y="2454500"/>
            <a:ext cx="960000" cy="600"/>
          </a:xfrm>
          <a:prstGeom prst="bentConnector3">
            <a:avLst>
              <a:gd name="adj1" fmla="val 0"/>
            </a:avLst>
          </a:prstGeom>
          <a:noFill/>
          <a:ln w="9525" cap="flat" cmpd="sng">
            <a:solidFill>
              <a:schemeClr val="lt1"/>
            </a:solidFill>
            <a:prstDash val="solid"/>
            <a:round/>
            <a:headEnd type="none" w="sm" len="sm"/>
            <a:tailEnd type="none" w="sm" len="sm"/>
          </a:ln>
        </p:spPr>
      </p:cxnSp>
      <p:sp>
        <p:nvSpPr>
          <p:cNvPr id="276" name="Google Shape;276;p4"/>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6660232" y="1563638"/>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4"/>
          <p:cNvGrpSpPr/>
          <p:nvPr/>
        </p:nvGrpSpPr>
        <p:grpSpPr>
          <a:xfrm>
            <a:off x="6811862" y="1685548"/>
            <a:ext cx="577210" cy="580284"/>
            <a:chOff x="3095745" y="3805393"/>
            <a:chExt cx="352840" cy="354718"/>
          </a:xfrm>
        </p:grpSpPr>
        <p:sp>
          <p:nvSpPr>
            <p:cNvPr id="281" name="Google Shape;281;p4"/>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4"/>
          <p:cNvSpPr/>
          <p:nvPr/>
        </p:nvSpPr>
        <p:spPr>
          <a:xfrm>
            <a:off x="3923928"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 name="Google Shape;288;p4"/>
          <p:cNvGrpSpPr/>
          <p:nvPr/>
        </p:nvGrpSpPr>
        <p:grpSpPr>
          <a:xfrm>
            <a:off x="4047392" y="1684647"/>
            <a:ext cx="583817" cy="580314"/>
            <a:chOff x="3541011" y="3367320"/>
            <a:chExt cx="348257" cy="346188"/>
          </a:xfrm>
        </p:grpSpPr>
        <p:sp>
          <p:nvSpPr>
            <p:cNvPr id="289" name="Google Shape;289;p4"/>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914400" lvl="1" indent="-228600" algn="l" rtl="0">
              <a:lnSpc>
                <a:spcPct val="100000"/>
              </a:lnSpc>
              <a:spcBef>
                <a:spcPts val="0"/>
              </a:spcBef>
              <a:spcAft>
                <a:spcPts val="0"/>
              </a:spcAft>
              <a:buSzPts val="1200"/>
              <a:buFont typeface="Maven Pro"/>
              <a:buNone/>
            </a:pPr>
            <a:endParaRPr/>
          </a:p>
          <a:p>
            <a:pPr marL="457200" lvl="0" indent="-228600" algn="l" rtl="0">
              <a:lnSpc>
                <a:spcPct val="100000"/>
              </a:lnSpc>
              <a:spcBef>
                <a:spcPts val="0"/>
              </a:spcBef>
              <a:spcAft>
                <a:spcPts val="0"/>
              </a:spcAft>
              <a:buClr>
                <a:schemeClr val="lt1"/>
              </a:buClr>
              <a:buSzPts val="1200"/>
              <a:buFont typeface="Maven Pro"/>
              <a:buNone/>
            </a:pPr>
            <a:endParaRPr/>
          </a:p>
          <a:p>
            <a:pPr marL="152400" lvl="0" indent="0" algn="l" rtl="0">
              <a:lnSpc>
                <a:spcPct val="100000"/>
              </a:lnSpc>
              <a:spcBef>
                <a:spcPts val="0"/>
              </a:spcBef>
              <a:spcAft>
                <a:spcPts val="0"/>
              </a:spcAft>
              <a:buClr>
                <a:schemeClr val="lt1"/>
              </a:buClr>
              <a:buSzPts val="1200"/>
              <a:buNone/>
            </a:pPr>
            <a:endParaRPr/>
          </a:p>
        </p:txBody>
      </p:sp>
      <p:sp>
        <p:nvSpPr>
          <p:cNvPr id="298" name="Google Shape;298;p5"/>
          <p:cNvSpPr txBox="1">
            <a:spLocks noGrp="1"/>
          </p:cNvSpPr>
          <p:nvPr>
            <p:ph type="ctrTitle"/>
          </p:nvPr>
        </p:nvSpPr>
        <p:spPr>
          <a:xfrm>
            <a:off x="618825" y="411675"/>
            <a:ext cx="3737152" cy="5758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DATA</a:t>
            </a:r>
            <a:endParaRPr b="1"/>
          </a:p>
        </p:txBody>
      </p:sp>
      <p:graphicFrame>
        <p:nvGraphicFramePr>
          <p:cNvPr id="299" name="Google Shape;299;p5"/>
          <p:cNvGraphicFramePr/>
          <p:nvPr/>
        </p:nvGraphicFramePr>
        <p:xfrm>
          <a:off x="1475656" y="1217582"/>
          <a:ext cx="5832650" cy="2794410"/>
        </p:xfrm>
        <a:graphic>
          <a:graphicData uri="http://schemas.openxmlformats.org/drawingml/2006/table">
            <a:tbl>
              <a:tblPr firstRow="1" bandRow="1">
                <a:noFill/>
                <a:tableStyleId>{2763894E-2A36-40CB-8216-E919348A6D51}</a:tableStyleId>
              </a:tblPr>
              <a:tblGrid>
                <a:gridCol w="2952325"/>
                <a:gridCol w="2880325"/>
              </a:tblGrid>
              <a:tr h="297125">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NUMERICAL VARIABLES</a:t>
                      </a:r>
                      <a:endParaRPr sz="14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CATEGORICAL VARIABLES</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latitude / longitude</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neighbourhood_group</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minimum_nights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number_of_reviews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room_type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reviews_per_month</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calculated_host_listing_count</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availability_365</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bl>
          </a:graphicData>
        </a:graphic>
      </p:graphicFrame>
      <p:graphicFrame>
        <p:nvGraphicFramePr>
          <p:cNvPr id="300" name="Google Shape;300;p5"/>
          <p:cNvGraphicFramePr/>
          <p:nvPr/>
        </p:nvGraphicFramePr>
        <p:xfrm>
          <a:off x="3131840" y="4223853"/>
          <a:ext cx="2736300" cy="724175"/>
        </p:xfrm>
        <a:graphic>
          <a:graphicData uri="http://schemas.openxmlformats.org/drawingml/2006/table">
            <a:tbl>
              <a:tblPr firstRow="1" bandRow="1">
                <a:noFill/>
                <a:tableStyleId>{2763894E-2A36-40CB-8216-E919348A6D51}</a:tableStyleId>
              </a:tblPr>
              <a:tblGrid>
                <a:gridCol w="2736300"/>
              </a:tblGrid>
              <a:tr h="36005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Target Variable</a:t>
                      </a:r>
                      <a:endParaRPr/>
                    </a:p>
                  </a:txBody>
                  <a:tcPr marL="91450" marR="91450" marT="45725" marB="45725"/>
                </a:tc>
              </a:tr>
              <a:tr h="364125">
                <a:tc>
                  <a:txBody>
                    <a:bodyPr/>
                    <a:lstStyle/>
                    <a:p>
                      <a:pPr marL="0" marR="0" lvl="0" indent="0" algn="ctr" rtl="0">
                        <a:lnSpc>
                          <a:spcPct val="100000"/>
                        </a:lnSpc>
                        <a:spcBef>
                          <a:spcPts val="0"/>
                        </a:spcBef>
                        <a:spcAft>
                          <a:spcPts val="0"/>
                        </a:spcAft>
                        <a:buNone/>
                      </a:pPr>
                      <a:r>
                        <a:rPr lang="en-IN" sz="1600" i="1" u="none" strike="noStrike" cap="none">
                          <a:solidFill>
                            <a:srgbClr val="49FEFC"/>
                          </a:solidFill>
                        </a:rPr>
                        <a:t>price</a:t>
                      </a:r>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body" idx="1"/>
          </p:nvPr>
        </p:nvSpPr>
        <p:spPr>
          <a:xfrm>
            <a:off x="618824" y="1397308"/>
            <a:ext cx="3534300" cy="2090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en-IN" sz="1700" b="1" dirty="0" smtClean="0"/>
              <a:t>Price </a:t>
            </a:r>
            <a:r>
              <a:rPr lang="en-IN" sz="1700" b="1" dirty="0"/>
              <a:t>Insights</a:t>
            </a:r>
            <a:r>
              <a:rPr lang="en-IN" sz="1700" dirty="0"/>
              <a:t> -</a:t>
            </a:r>
            <a:endParaRPr dirty="0"/>
          </a:p>
          <a:p>
            <a:pPr marL="0" lvl="0" indent="0" algn="just" rtl="0">
              <a:lnSpc>
                <a:spcPct val="100000"/>
              </a:lnSpc>
              <a:spcBef>
                <a:spcPts val="0"/>
              </a:spcBef>
              <a:spcAft>
                <a:spcPts val="0"/>
              </a:spcAft>
              <a:buSzPts val="1800"/>
              <a:buNone/>
            </a:pPr>
            <a:endParaRPr lang="en-IN" sz="1700" dirty="0" smtClean="0"/>
          </a:p>
          <a:p>
            <a:pPr marL="0" lvl="0" indent="0" algn="just" rtl="0">
              <a:lnSpc>
                <a:spcPct val="100000"/>
              </a:lnSpc>
              <a:spcBef>
                <a:spcPts val="0"/>
              </a:spcBef>
              <a:spcAft>
                <a:spcPts val="0"/>
              </a:spcAft>
              <a:buSzPts val="1800"/>
              <a:buNone/>
            </a:pPr>
            <a:r>
              <a:rPr lang="en-IN" sz="1700" dirty="0" smtClean="0"/>
              <a:t>The </a:t>
            </a:r>
            <a:r>
              <a:rPr lang="en-IN" sz="1700" dirty="0"/>
              <a:t>plot is skewed towards the </a:t>
            </a:r>
            <a:r>
              <a:rPr lang="en-IN" sz="1700" dirty="0" smtClean="0"/>
              <a:t>right</a:t>
            </a:r>
            <a:r>
              <a:rPr lang="en-IN" sz="1700" dirty="0" smtClean="0"/>
              <a:t>, </a:t>
            </a:r>
            <a:r>
              <a:rPr lang="en-IN" sz="1700" dirty="0"/>
              <a:t>which indicates that our dataset mostly consists of </a:t>
            </a:r>
            <a:r>
              <a:rPr lang="en-IN" sz="1700" b="1" dirty="0"/>
              <a:t>Budget Rental Homes</a:t>
            </a:r>
            <a:r>
              <a:rPr lang="en-IN" sz="1700" dirty="0"/>
              <a:t>. </a:t>
            </a:r>
            <a:endParaRPr dirty="0"/>
          </a:p>
          <a:p>
            <a:pPr marL="285750" lvl="0" indent="-285750" algn="just" rtl="0">
              <a:lnSpc>
                <a:spcPct val="100000"/>
              </a:lnSpc>
              <a:spcBef>
                <a:spcPts val="0"/>
              </a:spcBef>
              <a:spcAft>
                <a:spcPts val="0"/>
              </a:spcAft>
              <a:buSzPts val="1800"/>
              <a:buFont typeface="Maven Pro"/>
              <a:buChar char="-"/>
            </a:pPr>
            <a:r>
              <a:rPr lang="en-IN" sz="1700" dirty="0"/>
              <a:t>Only 2376 houses(i.e. 7%) are priced above $300  </a:t>
            </a:r>
            <a:endParaRPr dirty="0"/>
          </a:p>
          <a:p>
            <a:pPr marL="285750" lvl="0" indent="-285750" algn="just" rtl="0">
              <a:lnSpc>
                <a:spcPct val="100000"/>
              </a:lnSpc>
              <a:spcBef>
                <a:spcPts val="0"/>
              </a:spcBef>
              <a:spcAft>
                <a:spcPts val="0"/>
              </a:spcAft>
              <a:buSzPts val="1800"/>
              <a:buFont typeface="Maven Pro"/>
              <a:buChar char="-"/>
            </a:pPr>
            <a:r>
              <a:rPr lang="en-IN" sz="1700" dirty="0"/>
              <a:t>Only 143 houses(i.e. 0.4%) are priced above $1000 </a:t>
            </a:r>
            <a:endParaRPr dirty="0"/>
          </a:p>
        </p:txBody>
      </p:sp>
      <p:grpSp>
        <p:nvGrpSpPr>
          <p:cNvPr id="306" name="Google Shape;306;p6"/>
          <p:cNvGrpSpPr/>
          <p:nvPr/>
        </p:nvGrpSpPr>
        <p:grpSpPr>
          <a:xfrm>
            <a:off x="4355976" y="1203598"/>
            <a:ext cx="3397375" cy="2973814"/>
            <a:chOff x="2501950" y="1507050"/>
            <a:chExt cx="2392350" cy="2696525"/>
          </a:xfrm>
        </p:grpSpPr>
        <p:sp>
          <p:nvSpPr>
            <p:cNvPr id="307" name="Google Shape;307;p6"/>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6"/>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 name="Google Shape;325;p6"/>
          <p:cNvGrpSpPr/>
          <p:nvPr/>
        </p:nvGrpSpPr>
        <p:grpSpPr>
          <a:xfrm>
            <a:off x="7745127" y="-31718"/>
            <a:ext cx="2291257" cy="2922300"/>
            <a:chOff x="4882900" y="-64350"/>
            <a:chExt cx="2493750" cy="2922300"/>
          </a:xfrm>
        </p:grpSpPr>
        <p:sp>
          <p:nvSpPr>
            <p:cNvPr id="326" name="Google Shape;326;p6"/>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31" name="Google Shape;331;p6"/>
          <p:cNvPicPr preferRelativeResize="0"/>
          <p:nvPr/>
        </p:nvPicPr>
        <p:blipFill rotWithShape="1">
          <a:blip r:embed="rId3">
            <a:alphaModFix/>
          </a:blip>
          <a:srcRect/>
          <a:stretch/>
        </p:blipFill>
        <p:spPr>
          <a:xfrm>
            <a:off x="4745382" y="1305988"/>
            <a:ext cx="2922962" cy="2777930"/>
          </a:xfrm>
          <a:prstGeom prst="rect">
            <a:avLst/>
          </a:prstGeom>
          <a:noFill/>
          <a:ln>
            <a:noFill/>
          </a:ln>
        </p:spPr>
      </p:pic>
      <p:sp>
        <p:nvSpPr>
          <p:cNvPr id="332" name="Google Shape;332;p6"/>
          <p:cNvSpPr txBox="1"/>
          <p:nvPr/>
        </p:nvSpPr>
        <p:spPr>
          <a:xfrm>
            <a:off x="4788024" y="4177412"/>
            <a:ext cx="302190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Price Distribution of all Listings</a:t>
            </a:r>
            <a:endParaRPr/>
          </a:p>
        </p:txBody>
      </p:sp>
      <p:sp>
        <p:nvSpPr>
          <p:cNvPr id="333" name="Google Shape;333;p6"/>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7"/>
          <p:cNvGrpSpPr/>
          <p:nvPr/>
        </p:nvGrpSpPr>
        <p:grpSpPr>
          <a:xfrm>
            <a:off x="4568055" y="989482"/>
            <a:ext cx="3100289" cy="3213988"/>
            <a:chOff x="2501950" y="1507050"/>
            <a:chExt cx="2392350" cy="2696525"/>
          </a:xfrm>
        </p:grpSpPr>
        <p:sp>
          <p:nvSpPr>
            <p:cNvPr id="339" name="Google Shape;339;p7"/>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7"/>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7"/>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7"/>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7"/>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7"/>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7"/>
          <p:cNvGrpSpPr/>
          <p:nvPr/>
        </p:nvGrpSpPr>
        <p:grpSpPr>
          <a:xfrm>
            <a:off x="7668344" y="-380578"/>
            <a:ext cx="2291257" cy="2922300"/>
            <a:chOff x="4882900" y="-64350"/>
            <a:chExt cx="2493750" cy="2922300"/>
          </a:xfrm>
        </p:grpSpPr>
        <p:sp>
          <p:nvSpPr>
            <p:cNvPr id="358" name="Google Shape;358;p7"/>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7"/>
          <p:cNvSpPr txBox="1"/>
          <p:nvPr/>
        </p:nvSpPr>
        <p:spPr>
          <a:xfrm>
            <a:off x="544650" y="1395947"/>
            <a:ext cx="3756762" cy="27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Maven Pro"/>
              <a:buNone/>
            </a:pPr>
            <a:r>
              <a:rPr lang="en-IN" sz="1800" b="1" dirty="0" smtClean="0">
                <a:solidFill>
                  <a:schemeClr val="lt1"/>
                </a:solidFill>
                <a:latin typeface="Maven Pro"/>
                <a:ea typeface="Maven Pro"/>
                <a:cs typeface="Maven Pro"/>
                <a:sym typeface="Maven Pro"/>
              </a:rPr>
              <a:t>Neighbourhood Group</a:t>
            </a:r>
            <a:r>
              <a:rPr lang="en-IN" sz="1800" b="1" i="0" u="none" strike="noStrike" cap="none" dirty="0" smtClean="0">
                <a:solidFill>
                  <a:schemeClr val="lt1"/>
                </a:solidFill>
                <a:latin typeface="Maven Pro"/>
                <a:ea typeface="Maven Pro"/>
                <a:cs typeface="Maven Pro"/>
                <a:sym typeface="Maven Pro"/>
              </a:rPr>
              <a:t> Insights:</a:t>
            </a:r>
            <a:endParaRPr dirty="0"/>
          </a:p>
          <a:p>
            <a:pPr marL="0" marR="0" lvl="0" indent="0" algn="l" rtl="0">
              <a:lnSpc>
                <a:spcPct val="100000"/>
              </a:lnSpc>
              <a:spcBef>
                <a:spcPts val="0"/>
              </a:spcBef>
              <a:spcAft>
                <a:spcPts val="0"/>
              </a:spcAft>
              <a:buClr>
                <a:schemeClr val="lt1"/>
              </a:buClr>
              <a:buSzPts val="1800"/>
              <a:buFont typeface="Maven Pro"/>
              <a:buNone/>
            </a:pPr>
            <a:endParaRPr sz="1800" b="0" i="0" u="none" strike="noStrike" cap="none" dirty="0">
              <a:solidFill>
                <a:schemeClr val="lt1"/>
              </a:solidFill>
              <a:latin typeface="Maven Pro"/>
              <a:ea typeface="Maven Pro"/>
              <a:cs typeface="Maven Pro"/>
              <a:sym typeface="Maven Pro"/>
            </a:endParaRPr>
          </a:p>
          <a:p>
            <a:pPr marL="0" marR="0" lvl="0" indent="0" algn="l" rtl="0">
              <a:lnSpc>
                <a:spcPct val="100000"/>
              </a:lnSpc>
              <a:spcBef>
                <a:spcPts val="0"/>
              </a:spcBef>
              <a:spcAft>
                <a:spcPts val="0"/>
              </a:spcAft>
              <a:buClr>
                <a:schemeClr val="lt1"/>
              </a:buClr>
              <a:buSzPts val="1800"/>
              <a:buFont typeface="Maven Pro"/>
              <a:buNone/>
            </a:pPr>
            <a:r>
              <a:rPr lang="en-IN" sz="1800" b="0" i="0" u="none" strike="noStrike" cap="none" dirty="0">
                <a:solidFill>
                  <a:schemeClr val="lt1"/>
                </a:solidFill>
                <a:latin typeface="Maven Pro"/>
                <a:ea typeface="Maven Pro"/>
                <a:cs typeface="Maven Pro"/>
                <a:sym typeface="Maven Pro"/>
              </a:rPr>
              <a:t>Listings being scattered across the </a:t>
            </a:r>
            <a:r>
              <a:rPr lang="en-IN" sz="1800" dirty="0">
                <a:solidFill>
                  <a:schemeClr val="lt1"/>
                </a:solidFill>
                <a:latin typeface="Maven Pro"/>
                <a:ea typeface="Maven Pro"/>
                <a:cs typeface="Maven Pro"/>
                <a:sym typeface="Maven Pro"/>
              </a:rPr>
              <a:t>New York City and </a:t>
            </a:r>
            <a:r>
              <a:rPr lang="en-IN" sz="1800" b="0" i="0" u="none" strike="noStrike" cap="none" dirty="0">
                <a:solidFill>
                  <a:schemeClr val="lt1"/>
                </a:solidFill>
                <a:latin typeface="Maven Pro"/>
                <a:ea typeface="Maven Pro"/>
                <a:cs typeface="Maven Pro"/>
                <a:sym typeface="Maven Pro"/>
              </a:rPr>
              <a:t>are </a:t>
            </a:r>
            <a:r>
              <a:rPr lang="en-IN" sz="1800" b="0" i="0" u="none" strike="noStrike" cap="none" dirty="0" smtClean="0">
                <a:solidFill>
                  <a:schemeClr val="lt1"/>
                </a:solidFill>
                <a:latin typeface="Maven Pro"/>
                <a:ea typeface="Maven Pro"/>
                <a:cs typeface="Maven Pro"/>
                <a:sym typeface="Maven Pro"/>
              </a:rPr>
              <a:t>distributed </a:t>
            </a:r>
            <a:r>
              <a:rPr lang="en-IN" sz="1800" dirty="0" smtClean="0">
                <a:solidFill>
                  <a:schemeClr val="lt1"/>
                </a:solidFill>
                <a:latin typeface="Maven Pro"/>
                <a:ea typeface="Maven Pro"/>
                <a:cs typeface="Maven Pro"/>
                <a:sym typeface="Maven Pro"/>
              </a:rPr>
              <a:t>m</a:t>
            </a:r>
            <a:r>
              <a:rPr lang="en-IN" sz="1800" b="0" i="0" u="none" strike="noStrike" cap="none" dirty="0" smtClean="0">
                <a:solidFill>
                  <a:schemeClr val="lt1"/>
                </a:solidFill>
                <a:latin typeface="Maven Pro"/>
                <a:ea typeface="Maven Pro"/>
                <a:cs typeface="Maven Pro"/>
                <a:sym typeface="Maven Pro"/>
              </a:rPr>
              <a:t>ainly </a:t>
            </a:r>
            <a:r>
              <a:rPr lang="en-IN" sz="1800" b="0" i="0" u="none" strike="noStrike" cap="none" dirty="0">
                <a:solidFill>
                  <a:schemeClr val="lt1"/>
                </a:solidFill>
                <a:latin typeface="Maven Pro"/>
                <a:ea typeface="Maven Pro"/>
                <a:cs typeface="Maven Pro"/>
                <a:sym typeface="Maven Pro"/>
              </a:rPr>
              <a:t>in the high density areas such as </a:t>
            </a:r>
            <a:r>
              <a:rPr lang="en-IN" sz="1800" dirty="0">
                <a:solidFill>
                  <a:schemeClr val="lt1"/>
                </a:solidFill>
                <a:latin typeface="Maven Pro"/>
                <a:ea typeface="Maven Pro"/>
                <a:cs typeface="Maven Pro"/>
                <a:sym typeface="Maven Pro"/>
              </a:rPr>
              <a:t>Manhattan</a:t>
            </a:r>
            <a:r>
              <a:rPr lang="en-IN" sz="1800" b="0" i="0" u="none" strike="noStrike" cap="none" dirty="0">
                <a:solidFill>
                  <a:schemeClr val="lt1"/>
                </a:solidFill>
                <a:latin typeface="Maven Pro"/>
                <a:ea typeface="Maven Pro"/>
                <a:cs typeface="Maven Pro"/>
                <a:sym typeface="Maven Pro"/>
              </a:rPr>
              <a:t> and </a:t>
            </a:r>
            <a:r>
              <a:rPr lang="en-IN" sz="1800" b="0" i="0" u="none" strike="noStrike" cap="none" dirty="0" smtClean="0">
                <a:solidFill>
                  <a:schemeClr val="lt1"/>
                </a:solidFill>
                <a:latin typeface="Maven Pro"/>
                <a:ea typeface="Maven Pro"/>
                <a:cs typeface="Maven Pro"/>
                <a:sym typeface="Maven Pro"/>
              </a:rPr>
              <a:t>Brooklyn</a:t>
            </a:r>
            <a:r>
              <a:rPr lang="en-IN" sz="1800" dirty="0">
                <a:solidFill>
                  <a:schemeClr val="lt1"/>
                </a:solidFill>
                <a:latin typeface="Maven Pro"/>
                <a:ea typeface="Maven Pro"/>
                <a:cs typeface="Maven Pro"/>
                <a:sym typeface="Maven Pro"/>
              </a:rPr>
              <a:t>.</a:t>
            </a:r>
            <a:endParaRPr dirty="0"/>
          </a:p>
        </p:txBody>
      </p:sp>
      <p:sp>
        <p:nvSpPr>
          <p:cNvPr id="364" name="Google Shape;364;p7"/>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365" name="Google Shape;365;p7"/>
          <p:cNvPicPr preferRelativeResize="0"/>
          <p:nvPr/>
        </p:nvPicPr>
        <p:blipFill rotWithShape="1">
          <a:blip r:embed="rId3">
            <a:alphaModFix/>
          </a:blip>
          <a:srcRect/>
          <a:stretch/>
        </p:blipFill>
        <p:spPr>
          <a:xfrm>
            <a:off x="4925617" y="1131590"/>
            <a:ext cx="2668353" cy="29146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9"/>
          <p:cNvSpPr txBox="1">
            <a:spLocks noGrp="1"/>
          </p:cNvSpPr>
          <p:nvPr>
            <p:ph type="body" idx="1"/>
          </p:nvPr>
        </p:nvSpPr>
        <p:spPr>
          <a:xfrm>
            <a:off x="618825" y="1361921"/>
            <a:ext cx="3534300" cy="233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Room Type – Insights:</a:t>
            </a:r>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smtClean="0">
                <a:solidFill>
                  <a:srgbClr val="FFFFFF"/>
                </a:solidFill>
              </a:rPr>
              <a:t>There are higher number of Entire home/apt followed by private rooms. Shared rooms are only 2.3% of the dataset(803 houses).</a:t>
            </a:r>
            <a:endParaRPr dirty="0">
              <a:solidFill>
                <a:srgbClr val="FFFFFF"/>
              </a:solidFill>
            </a:endParaRPr>
          </a:p>
        </p:txBody>
      </p:sp>
      <p:grpSp>
        <p:nvGrpSpPr>
          <p:cNvPr id="371" name="Google Shape;371;p9"/>
          <p:cNvGrpSpPr/>
          <p:nvPr/>
        </p:nvGrpSpPr>
        <p:grpSpPr>
          <a:xfrm>
            <a:off x="4499992" y="1213470"/>
            <a:ext cx="3253359" cy="2726432"/>
            <a:chOff x="2501950" y="1507050"/>
            <a:chExt cx="2392350" cy="2696525"/>
          </a:xfrm>
        </p:grpSpPr>
        <p:sp>
          <p:nvSpPr>
            <p:cNvPr id="372" name="Google Shape;372;p9"/>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9"/>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9"/>
          <p:cNvGrpSpPr/>
          <p:nvPr/>
        </p:nvGrpSpPr>
        <p:grpSpPr>
          <a:xfrm>
            <a:off x="7753351" y="-380578"/>
            <a:ext cx="2291257" cy="2922300"/>
            <a:chOff x="4882900" y="-64350"/>
            <a:chExt cx="2493750" cy="2922300"/>
          </a:xfrm>
        </p:grpSpPr>
        <p:sp>
          <p:nvSpPr>
            <p:cNvPr id="391" name="Google Shape;391;p9"/>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6" name="Google Shape;396;p9"/>
          <p:cNvPicPr preferRelativeResize="0"/>
          <p:nvPr/>
        </p:nvPicPr>
        <p:blipFill rotWithShape="1">
          <a:blip r:embed="rId3">
            <a:alphaModFix/>
          </a:blip>
          <a:srcRect/>
          <a:stretch/>
        </p:blipFill>
        <p:spPr>
          <a:xfrm>
            <a:off x="4890360" y="1347614"/>
            <a:ext cx="2769794" cy="2502979"/>
          </a:xfrm>
          <a:prstGeom prst="rect">
            <a:avLst/>
          </a:prstGeom>
          <a:noFill/>
          <a:ln>
            <a:noFill/>
          </a:ln>
        </p:spPr>
      </p:pic>
      <p:sp>
        <p:nvSpPr>
          <p:cNvPr id="397" name="Google Shape;397;p9"/>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8"/>
          <p:cNvGrpSpPr/>
          <p:nvPr/>
        </p:nvGrpSpPr>
        <p:grpSpPr>
          <a:xfrm>
            <a:off x="4709223" y="1247234"/>
            <a:ext cx="3052018" cy="2897982"/>
            <a:chOff x="2501950" y="1507050"/>
            <a:chExt cx="2392350" cy="2696525"/>
          </a:xfrm>
        </p:grpSpPr>
        <p:sp>
          <p:nvSpPr>
            <p:cNvPr id="403" name="Google Shape;403;p8"/>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8"/>
          <p:cNvGrpSpPr/>
          <p:nvPr/>
        </p:nvGrpSpPr>
        <p:grpSpPr>
          <a:xfrm>
            <a:off x="7753351" y="-62518"/>
            <a:ext cx="2291257" cy="2922300"/>
            <a:chOff x="4882900" y="-64350"/>
            <a:chExt cx="2493750" cy="2922300"/>
          </a:xfrm>
        </p:grpSpPr>
        <p:sp>
          <p:nvSpPr>
            <p:cNvPr id="422" name="Google Shape;422;p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 name="Google Shape;427;p8"/>
          <p:cNvSpPr txBox="1">
            <a:spLocks noGrp="1"/>
          </p:cNvSpPr>
          <p:nvPr>
            <p:ph type="body" idx="1"/>
          </p:nvPr>
        </p:nvSpPr>
        <p:spPr>
          <a:xfrm>
            <a:off x="553506" y="1377357"/>
            <a:ext cx="4090399" cy="233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Availability</a:t>
            </a:r>
            <a:r>
              <a:rPr lang="en-IN" b="1" dirty="0"/>
              <a:t> </a:t>
            </a:r>
            <a:r>
              <a:rPr lang="en-IN" b="1" dirty="0" smtClean="0"/>
              <a:t>in 365 days – Insights:</a:t>
            </a:r>
            <a:endParaRPr dirty="0"/>
          </a:p>
          <a:p>
            <a:pPr marL="0" lvl="0" indent="0" algn="l" rtl="0">
              <a:lnSpc>
                <a:spcPct val="115000"/>
              </a:lnSpc>
              <a:spcBef>
                <a:spcPts val="0"/>
              </a:spcBef>
              <a:spcAft>
                <a:spcPts val="0"/>
              </a:spcAft>
              <a:buNone/>
            </a:pPr>
            <a:endParaRPr dirty="0">
              <a:solidFill>
                <a:srgbClr val="FFFFFF"/>
              </a:solidFill>
            </a:endParaRPr>
          </a:p>
          <a:p>
            <a:pPr marL="285750" indent="-285750">
              <a:lnSpc>
                <a:spcPct val="115000"/>
              </a:lnSpc>
            </a:pPr>
            <a:r>
              <a:rPr lang="en-IN" dirty="0" smtClean="0">
                <a:solidFill>
                  <a:srgbClr val="FFFFFF"/>
                </a:solidFill>
              </a:rPr>
              <a:t>There are more number of houses available for 10 to 50 days.</a:t>
            </a:r>
          </a:p>
          <a:p>
            <a:pPr marL="285750" indent="-285750">
              <a:lnSpc>
                <a:spcPct val="115000"/>
              </a:lnSpc>
            </a:pPr>
            <a:r>
              <a:rPr lang="en-IN" dirty="0" smtClean="0">
                <a:solidFill>
                  <a:srgbClr val="FFFFFF"/>
                </a:solidFill>
              </a:rPr>
              <a:t>The </a:t>
            </a:r>
            <a:r>
              <a:rPr lang="en-IN" dirty="0">
                <a:solidFill>
                  <a:srgbClr val="FFFFFF"/>
                </a:solidFill>
              </a:rPr>
              <a:t>availability_365 column has minimum value 0 - those properties which are rented out/ not available for rent anymore</a:t>
            </a:r>
            <a:endParaRPr dirty="0">
              <a:solidFill>
                <a:srgbClr val="FFFFFF"/>
              </a:solidFill>
            </a:endParaRPr>
          </a:p>
          <a:p>
            <a:pPr marL="114300" lvl="0" indent="0" algn="l" rtl="0">
              <a:lnSpc>
                <a:spcPct val="100000"/>
              </a:lnSpc>
              <a:spcBef>
                <a:spcPts val="0"/>
              </a:spcBef>
              <a:spcAft>
                <a:spcPts val="0"/>
              </a:spcAft>
              <a:buSzPts val="1800"/>
              <a:buNone/>
            </a:pPr>
            <a:endParaRPr b="1" dirty="0"/>
          </a:p>
        </p:txBody>
      </p:sp>
      <p:sp>
        <p:nvSpPr>
          <p:cNvPr id="428" name="Google Shape;428;p8"/>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dirty="0"/>
              <a:t>EXPLORATORY DATA ANALYSIS</a:t>
            </a:r>
            <a:endParaRP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893" y="1311332"/>
            <a:ext cx="252745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1179</Words>
  <Application>Microsoft Office PowerPoint</Application>
  <PresentationFormat>On-screen Show (16:9)</PresentationFormat>
  <Paragraphs>144</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Fira Sans Extra Condensed Medium</vt:lpstr>
      <vt:lpstr>Maven Pro</vt:lpstr>
      <vt:lpstr>Fira Sans Condensed Medium</vt:lpstr>
      <vt:lpstr>Nunito Light</vt:lpstr>
      <vt:lpstr>Share Tech</vt:lpstr>
      <vt:lpstr>Advent Pro SemiBold</vt:lpstr>
      <vt:lpstr>Livvic Light</vt:lpstr>
      <vt:lpstr>Data Science Consulting by Slidesgo</vt:lpstr>
      <vt:lpstr>STAYZE RENT PREDICTION</vt:lpstr>
      <vt:lpstr>PROBLEM STATEMENT</vt:lpstr>
      <vt:lpstr>POTENTIAL BUSINESS PROBLEM</vt:lpstr>
      <vt:lpstr>ML MODEL  IMPLEMENTATION</vt:lpstr>
      <vt:lpstr>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PIPELINE</vt:lpstr>
      <vt:lpstr>PIPELINE</vt:lpstr>
      <vt:lpstr>MAIN FEATURES</vt:lpstr>
      <vt:lpstr>ANALYSIS</vt:lpstr>
      <vt:lpstr>ANALYSIS</vt:lpstr>
      <vt:lpstr>THE STAYZE WORDS</vt:lpstr>
      <vt:lpstr>APPROACHED MODELS AND EVALUATION SCORES</vt:lpstr>
      <vt:lpstr>DECISION</vt:lpstr>
      <vt:lpstr>OUR TEAM MATES</vt:lpstr>
      <vt:lpstr>THANKS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dc:title>
  <dc:creator>EMKAY</dc:creator>
  <cp:lastModifiedBy>EMKAY</cp:lastModifiedBy>
  <cp:revision>17</cp:revision>
  <dcterms:modified xsi:type="dcterms:W3CDTF">2021-04-24T04:18:59Z</dcterms:modified>
</cp:coreProperties>
</file>