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68" r:id="rId3"/>
    <p:sldId id="269" r:id="rId4"/>
    <p:sldId id="266" r:id="rId5"/>
    <p:sldId id="271" r:id="rId6"/>
    <p:sldId id="272" r:id="rId7"/>
    <p:sldId id="273" r:id="rId8"/>
    <p:sldId id="274" r:id="rId9"/>
    <p:sldId id="275" r:id="rId10"/>
    <p:sldId id="276" r:id="rId11"/>
    <p:sldId id="277" r:id="rId12"/>
    <p:sldId id="278" r:id="rId13"/>
    <p:sldId id="279" r:id="rId14"/>
    <p:sldId id="270" r:id="rId15"/>
    <p:sldId id="280" r:id="rId16"/>
    <p:sldId id="281" r:id="rId17"/>
    <p:sldId id="267" r:id="rId18"/>
    <p:sldId id="282" r:id="rId19"/>
    <p:sldId id="263"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270500-5023-4B16-92BD-F6E6CC2ED689}" v="3" dt="2022-11-23T15:57:22.2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87" autoAdjust="0"/>
  </p:normalViewPr>
  <p:slideViewPr>
    <p:cSldViewPr snapToGrid="0">
      <p:cViewPr varScale="1">
        <p:scale>
          <a:sx n="74" d="100"/>
          <a:sy n="74" d="100"/>
        </p:scale>
        <p:origin x="376" y="5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sh_khatri@outlook.com" userId="1a4e4968c6f8f2a4" providerId="LiveId" clId="{DB270500-5023-4B16-92BD-F6E6CC2ED689}"/>
    <pc:docChg chg="custSel delSld modSld">
      <pc:chgData name="khush_khatri@outlook.com" userId="1a4e4968c6f8f2a4" providerId="LiveId" clId="{DB270500-5023-4B16-92BD-F6E6CC2ED689}" dt="2022-11-23T15:59:17.699" v="1388" actId="20577"/>
      <pc:docMkLst>
        <pc:docMk/>
      </pc:docMkLst>
      <pc:sldChg chg="modSp mod">
        <pc:chgData name="khush_khatri@outlook.com" userId="1a4e4968c6f8f2a4" providerId="LiveId" clId="{DB270500-5023-4B16-92BD-F6E6CC2ED689}" dt="2022-11-23T15:48:29.985" v="360" actId="5793"/>
        <pc:sldMkLst>
          <pc:docMk/>
          <pc:sldMk cId="2880909745" sldId="262"/>
        </pc:sldMkLst>
        <pc:spChg chg="mod">
          <ac:chgData name="khush_khatri@outlook.com" userId="1a4e4968c6f8f2a4" providerId="LiveId" clId="{DB270500-5023-4B16-92BD-F6E6CC2ED689}" dt="2022-11-23T15:48:24.846" v="296" actId="20577"/>
          <ac:spMkLst>
            <pc:docMk/>
            <pc:sldMk cId="2880909745" sldId="262"/>
            <ac:spMk id="2" creationId="{A98F6D58-1A39-41ED-99F7-0CE9F03BD344}"/>
          </ac:spMkLst>
        </pc:spChg>
        <pc:spChg chg="mod">
          <ac:chgData name="khush_khatri@outlook.com" userId="1a4e4968c6f8f2a4" providerId="LiveId" clId="{DB270500-5023-4B16-92BD-F6E6CC2ED689}" dt="2022-11-23T15:48:29.985" v="360" actId="5793"/>
          <ac:spMkLst>
            <pc:docMk/>
            <pc:sldMk cId="2880909745" sldId="262"/>
            <ac:spMk id="3" creationId="{3BF933A4-33C5-4102-BBB0-9B15EFF2F292}"/>
          </ac:spMkLst>
        </pc:spChg>
      </pc:sldChg>
      <pc:sldChg chg="modSp mod">
        <pc:chgData name="khush_khatri@outlook.com" userId="1a4e4968c6f8f2a4" providerId="LiveId" clId="{DB270500-5023-4B16-92BD-F6E6CC2ED689}" dt="2022-11-23T15:48:00.878" v="266" actId="27636"/>
        <pc:sldMkLst>
          <pc:docMk/>
          <pc:sldMk cId="3514892887" sldId="263"/>
        </pc:sldMkLst>
        <pc:spChg chg="mod">
          <ac:chgData name="khush_khatri@outlook.com" userId="1a4e4968c6f8f2a4" providerId="LiveId" clId="{DB270500-5023-4B16-92BD-F6E6CC2ED689}" dt="2022-11-23T15:45:51.218" v="109" actId="1076"/>
          <ac:spMkLst>
            <pc:docMk/>
            <pc:sldMk cId="3514892887" sldId="263"/>
            <ac:spMk id="2" creationId="{DD648CF1-C72A-4313-8FC7-BF6DD4642AFE}"/>
          </ac:spMkLst>
        </pc:spChg>
        <pc:spChg chg="mod">
          <ac:chgData name="khush_khatri@outlook.com" userId="1a4e4968c6f8f2a4" providerId="LiveId" clId="{DB270500-5023-4B16-92BD-F6E6CC2ED689}" dt="2022-11-23T15:48:00.878" v="266" actId="27636"/>
          <ac:spMkLst>
            <pc:docMk/>
            <pc:sldMk cId="3514892887" sldId="263"/>
            <ac:spMk id="6" creationId="{C856D755-2374-40B4-B692-603C5E927388}"/>
          </ac:spMkLst>
        </pc:spChg>
        <pc:picChg chg="mod">
          <ac:chgData name="khush_khatri@outlook.com" userId="1a4e4968c6f8f2a4" providerId="LiveId" clId="{DB270500-5023-4B16-92BD-F6E6CC2ED689}" dt="2022-11-23T15:45:45.443" v="108" actId="1076"/>
          <ac:picMkLst>
            <pc:docMk/>
            <pc:sldMk cId="3514892887" sldId="263"/>
            <ac:picMk id="4" creationId="{A4298283-DDB8-4365-95A1-90935E16BE2B}"/>
          </ac:picMkLst>
        </pc:picChg>
      </pc:sldChg>
      <pc:sldChg chg="del">
        <pc:chgData name="khush_khatri@outlook.com" userId="1a4e4968c6f8f2a4" providerId="LiveId" clId="{DB270500-5023-4B16-92BD-F6E6CC2ED689}" dt="2022-11-23T15:48:37.023" v="361" actId="2696"/>
        <pc:sldMkLst>
          <pc:docMk/>
          <pc:sldMk cId="2372968877" sldId="264"/>
        </pc:sldMkLst>
      </pc:sldChg>
      <pc:sldChg chg="addSp modSp mod">
        <pc:chgData name="khush_khatri@outlook.com" userId="1a4e4968c6f8f2a4" providerId="LiveId" clId="{DB270500-5023-4B16-92BD-F6E6CC2ED689}" dt="2022-11-23T15:53:31.654" v="685" actId="20577"/>
        <pc:sldMkLst>
          <pc:docMk/>
          <pc:sldMk cId="2694361866" sldId="274"/>
        </pc:sldMkLst>
        <pc:spChg chg="add mod">
          <ac:chgData name="khush_khatri@outlook.com" userId="1a4e4968c6f8f2a4" providerId="LiveId" clId="{DB270500-5023-4B16-92BD-F6E6CC2ED689}" dt="2022-11-23T15:53:31.654" v="685" actId="20577"/>
          <ac:spMkLst>
            <pc:docMk/>
            <pc:sldMk cId="2694361866" sldId="274"/>
            <ac:spMk id="8" creationId="{4D77B5EF-748E-E8F8-0386-714A566DE2B0}"/>
          </ac:spMkLst>
        </pc:spChg>
      </pc:sldChg>
      <pc:sldChg chg="addSp modSp mod">
        <pc:chgData name="khush_khatri@outlook.com" userId="1a4e4968c6f8f2a4" providerId="LiveId" clId="{DB270500-5023-4B16-92BD-F6E6CC2ED689}" dt="2022-11-23T15:56:51.046" v="1128" actId="20577"/>
        <pc:sldMkLst>
          <pc:docMk/>
          <pc:sldMk cId="1772129055" sldId="275"/>
        </pc:sldMkLst>
        <pc:spChg chg="add mod">
          <ac:chgData name="khush_khatri@outlook.com" userId="1a4e4968c6f8f2a4" providerId="LiveId" clId="{DB270500-5023-4B16-92BD-F6E6CC2ED689}" dt="2022-11-23T15:56:51.046" v="1128" actId="20577"/>
          <ac:spMkLst>
            <pc:docMk/>
            <pc:sldMk cId="1772129055" sldId="275"/>
            <ac:spMk id="6" creationId="{F92529A6-748B-1CCB-38F8-5EDCBB7B6D17}"/>
          </ac:spMkLst>
        </pc:spChg>
      </pc:sldChg>
      <pc:sldChg chg="addSp modSp mod">
        <pc:chgData name="khush_khatri@outlook.com" userId="1a4e4968c6f8f2a4" providerId="LiveId" clId="{DB270500-5023-4B16-92BD-F6E6CC2ED689}" dt="2022-11-23T15:59:17.699" v="1388" actId="20577"/>
        <pc:sldMkLst>
          <pc:docMk/>
          <pc:sldMk cId="3179743674" sldId="276"/>
        </pc:sldMkLst>
        <pc:spChg chg="add mod">
          <ac:chgData name="khush_khatri@outlook.com" userId="1a4e4968c6f8f2a4" providerId="LiveId" clId="{DB270500-5023-4B16-92BD-F6E6CC2ED689}" dt="2022-11-23T15:59:17.699" v="1388" actId="20577"/>
          <ac:spMkLst>
            <pc:docMk/>
            <pc:sldMk cId="3179743674" sldId="276"/>
            <ac:spMk id="4" creationId="{88B7CFE0-1DC2-25FB-6AF7-FB5F41BBEF91}"/>
          </ac:spMkLst>
        </pc:spChg>
        <pc:picChg chg="mod">
          <ac:chgData name="khush_khatri@outlook.com" userId="1a4e4968c6f8f2a4" providerId="LiveId" clId="{DB270500-5023-4B16-92BD-F6E6CC2ED689}" dt="2022-11-23T15:57:05.129" v="1129" actId="14100"/>
          <ac:picMkLst>
            <pc:docMk/>
            <pc:sldMk cId="3179743674" sldId="276"/>
            <ac:picMk id="2" creationId="{44D74988-8459-A157-D6A1-D0F78CD9C623}"/>
          </ac:picMkLst>
        </pc:picChg>
        <pc:picChg chg="mod">
          <ac:chgData name="khush_khatri@outlook.com" userId="1a4e4968c6f8f2a4" providerId="LiveId" clId="{DB270500-5023-4B16-92BD-F6E6CC2ED689}" dt="2022-11-23T15:57:11.722" v="1130" actId="14100"/>
          <ac:picMkLst>
            <pc:docMk/>
            <pc:sldMk cId="3179743674" sldId="276"/>
            <ac:picMk id="3" creationId="{6A512486-3803-6119-99DD-642B3D66EBC5}"/>
          </ac:picMkLst>
        </pc:picChg>
      </pc:sldChg>
      <pc:sldChg chg="addSp modSp mod">
        <pc:chgData name="khush_khatri@outlook.com" userId="1a4e4968c6f8f2a4" providerId="LiveId" clId="{DB270500-5023-4B16-92BD-F6E6CC2ED689}" dt="2022-11-23T15:50:49.169" v="407" actId="1076"/>
        <pc:sldMkLst>
          <pc:docMk/>
          <pc:sldMk cId="2521136188" sldId="281"/>
        </pc:sldMkLst>
        <pc:spChg chg="mod">
          <ac:chgData name="khush_khatri@outlook.com" userId="1a4e4968c6f8f2a4" providerId="LiveId" clId="{DB270500-5023-4B16-92BD-F6E6CC2ED689}" dt="2022-11-23T15:50:34.516" v="405" actId="20577"/>
          <ac:spMkLst>
            <pc:docMk/>
            <pc:sldMk cId="2521136188" sldId="281"/>
            <ac:spMk id="2" creationId="{6BF65C8B-EB14-347A-3FCA-28392B3A1558}"/>
          </ac:spMkLst>
        </pc:spChg>
        <pc:picChg chg="mod">
          <ac:chgData name="khush_khatri@outlook.com" userId="1a4e4968c6f8f2a4" providerId="LiveId" clId="{DB270500-5023-4B16-92BD-F6E6CC2ED689}" dt="2022-11-23T15:49:41.824" v="376" actId="1076"/>
          <ac:picMkLst>
            <pc:docMk/>
            <pc:sldMk cId="2521136188" sldId="281"/>
            <ac:picMk id="4" creationId="{A3C78646-05AA-F172-D12B-43AFEC7096DB}"/>
          </ac:picMkLst>
        </pc:picChg>
        <pc:picChg chg="add mod">
          <ac:chgData name="khush_khatri@outlook.com" userId="1a4e4968c6f8f2a4" providerId="LiveId" clId="{DB270500-5023-4B16-92BD-F6E6CC2ED689}" dt="2022-11-23T15:50:49.169" v="407" actId="1076"/>
          <ac:picMkLst>
            <pc:docMk/>
            <pc:sldMk cId="2521136188" sldId="281"/>
            <ac:picMk id="6" creationId="{70930E58-9913-9E12-165E-92E98C6B79CD}"/>
          </ac:picMkLst>
        </pc:picChg>
      </pc:sldChg>
      <pc:sldChg chg="modSp mod">
        <pc:chgData name="khush_khatri@outlook.com" userId="1a4e4968c6f8f2a4" providerId="LiveId" clId="{DB270500-5023-4B16-92BD-F6E6CC2ED689}" dt="2022-11-23T15:51:41.546" v="515" actId="20577"/>
        <pc:sldMkLst>
          <pc:docMk/>
          <pc:sldMk cId="2010074033" sldId="282"/>
        </pc:sldMkLst>
        <pc:spChg chg="mod">
          <ac:chgData name="khush_khatri@outlook.com" userId="1a4e4968c6f8f2a4" providerId="LiveId" clId="{DB270500-5023-4B16-92BD-F6E6CC2ED689}" dt="2022-11-23T15:51:41.546" v="515" actId="20577"/>
          <ac:spMkLst>
            <pc:docMk/>
            <pc:sldMk cId="2010074033" sldId="282"/>
            <ac:spMk id="3" creationId="{DFE51818-099B-61F3-56BF-5EDFAEF8296D}"/>
          </ac:spMkLst>
        </pc:spChg>
      </pc:sldChg>
      <pc:sldChg chg="modSp del mod">
        <pc:chgData name="khush_khatri@outlook.com" userId="1a4e4968c6f8f2a4" providerId="LiveId" clId="{DB270500-5023-4B16-92BD-F6E6CC2ED689}" dt="2022-11-23T15:43:07.603" v="5" actId="2696"/>
        <pc:sldMkLst>
          <pc:docMk/>
          <pc:sldMk cId="3807158535" sldId="283"/>
        </pc:sldMkLst>
        <pc:spChg chg="mod">
          <ac:chgData name="khush_khatri@outlook.com" userId="1a4e4968c6f8f2a4" providerId="LiveId" clId="{DB270500-5023-4B16-92BD-F6E6CC2ED689}" dt="2022-11-23T15:42:54.477" v="4" actId="20577"/>
          <ac:spMkLst>
            <pc:docMk/>
            <pc:sldMk cId="3807158535" sldId="283"/>
            <ac:spMk id="2" creationId="{6DC0AA32-AE2D-1363-3B7F-34FDB78EE9E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11/23/2022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33580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11/23/2022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11/23/2022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11/23/2022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11/23/2022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11/23/2022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11/23/2022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11/23/2022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11/23/2022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11/23/2022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11/23/2022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11/23/2022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11/23/2022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sv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1.svg"/><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2.sv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Email-Spam Detection Project</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dirty="0">
                <a:latin typeface="Franklin Gothic Book" panose="020B0503020102020204" pitchFamily="34" charset="0"/>
              </a:rPr>
              <a:t>By Khushboo Khatri</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D74988-8459-A157-D6A1-D0F78CD9C623}"/>
              </a:ext>
            </a:extLst>
          </p:cNvPr>
          <p:cNvPicPr>
            <a:picLocks noChangeAspect="1"/>
          </p:cNvPicPr>
          <p:nvPr/>
        </p:nvPicPr>
        <p:blipFill>
          <a:blip r:embed="rId2"/>
          <a:stretch>
            <a:fillRect/>
          </a:stretch>
        </p:blipFill>
        <p:spPr>
          <a:xfrm>
            <a:off x="527607" y="579712"/>
            <a:ext cx="5219065" cy="4768665"/>
          </a:xfrm>
          <a:prstGeom prst="rect">
            <a:avLst/>
          </a:prstGeom>
        </p:spPr>
      </p:pic>
      <p:pic>
        <p:nvPicPr>
          <p:cNvPr id="3" name="Picture 2">
            <a:extLst>
              <a:ext uri="{FF2B5EF4-FFF2-40B4-BE49-F238E27FC236}">
                <a16:creationId xmlns:a16="http://schemas.microsoft.com/office/drawing/2014/main" id="{6A512486-3803-6119-99DD-642B3D66EBC5}"/>
              </a:ext>
            </a:extLst>
          </p:cNvPr>
          <p:cNvPicPr>
            <a:picLocks noChangeAspect="1"/>
          </p:cNvPicPr>
          <p:nvPr/>
        </p:nvPicPr>
        <p:blipFill>
          <a:blip r:embed="rId3"/>
          <a:stretch>
            <a:fillRect/>
          </a:stretch>
        </p:blipFill>
        <p:spPr>
          <a:xfrm>
            <a:off x="6096000" y="495900"/>
            <a:ext cx="5130800" cy="4852477"/>
          </a:xfrm>
          <a:prstGeom prst="rect">
            <a:avLst/>
          </a:prstGeom>
        </p:spPr>
      </p:pic>
      <p:sp>
        <p:nvSpPr>
          <p:cNvPr id="4" name="TextBox 3">
            <a:extLst>
              <a:ext uri="{FF2B5EF4-FFF2-40B4-BE49-F238E27FC236}">
                <a16:creationId xmlns:a16="http://schemas.microsoft.com/office/drawing/2014/main" id="{88B7CFE0-1DC2-25FB-6AF7-FB5F41BBEF91}"/>
              </a:ext>
            </a:extLst>
          </p:cNvPr>
          <p:cNvSpPr txBox="1"/>
          <p:nvPr/>
        </p:nvSpPr>
        <p:spPr>
          <a:xfrm>
            <a:off x="629728" y="5848709"/>
            <a:ext cx="10636370" cy="923330"/>
          </a:xfrm>
          <a:prstGeom prst="rect">
            <a:avLst/>
          </a:prstGeom>
          <a:noFill/>
        </p:spPr>
        <p:txBody>
          <a:bodyPr wrap="square" rtlCol="0">
            <a:spAutoFit/>
          </a:bodyPr>
          <a:lstStyle/>
          <a:p>
            <a:r>
              <a:rPr lang="en-IN" dirty="0"/>
              <a:t>From above </a:t>
            </a:r>
            <a:r>
              <a:rPr lang="en-IN" dirty="0" err="1"/>
              <a:t>wordcloud</a:t>
            </a:r>
            <a:r>
              <a:rPr lang="en-IN" dirty="0"/>
              <a:t> we can visualize most appearing words in spam text in the left and ham text in the right, It can be observe that word free , call, text are the most widely used words in the spam messages among with others.</a:t>
            </a:r>
          </a:p>
        </p:txBody>
      </p:sp>
    </p:spTree>
    <p:extLst>
      <p:ext uri="{BB962C8B-B14F-4D97-AF65-F5344CB8AC3E}">
        <p14:creationId xmlns:p14="http://schemas.microsoft.com/office/powerpoint/2010/main" val="3179743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5BD41-F2F6-15C6-6931-F3D61614FFA5}"/>
              </a:ext>
            </a:extLst>
          </p:cNvPr>
          <p:cNvSpPr>
            <a:spLocks noGrp="1"/>
          </p:cNvSpPr>
          <p:nvPr>
            <p:ph type="title"/>
          </p:nvPr>
        </p:nvSpPr>
        <p:spPr/>
        <p:txBody>
          <a:bodyPr/>
          <a:lstStyle/>
          <a:p>
            <a:r>
              <a:rPr lang="en-IN" dirty="0"/>
              <a:t>Vectorization and Encoding</a:t>
            </a:r>
          </a:p>
        </p:txBody>
      </p:sp>
      <p:pic>
        <p:nvPicPr>
          <p:cNvPr id="5" name="Content Placeholder 4">
            <a:extLst>
              <a:ext uri="{FF2B5EF4-FFF2-40B4-BE49-F238E27FC236}">
                <a16:creationId xmlns:a16="http://schemas.microsoft.com/office/drawing/2014/main" id="{DBBA3AA4-AF40-C2CD-0A20-03DB2AFA891C}"/>
              </a:ext>
            </a:extLst>
          </p:cNvPr>
          <p:cNvPicPr>
            <a:picLocks noGrp="1" noChangeAspect="1"/>
          </p:cNvPicPr>
          <p:nvPr>
            <p:ph idx="1"/>
          </p:nvPr>
        </p:nvPicPr>
        <p:blipFill>
          <a:blip r:embed="rId2"/>
          <a:stretch>
            <a:fillRect/>
          </a:stretch>
        </p:blipFill>
        <p:spPr>
          <a:xfrm>
            <a:off x="6710941" y="1923521"/>
            <a:ext cx="4273770" cy="2533780"/>
          </a:xfrm>
        </p:spPr>
      </p:pic>
      <p:sp>
        <p:nvSpPr>
          <p:cNvPr id="6" name="TextBox 5">
            <a:extLst>
              <a:ext uri="{FF2B5EF4-FFF2-40B4-BE49-F238E27FC236}">
                <a16:creationId xmlns:a16="http://schemas.microsoft.com/office/drawing/2014/main" id="{FF817050-0095-35A4-B9A4-2C2E31932054}"/>
              </a:ext>
            </a:extLst>
          </p:cNvPr>
          <p:cNvSpPr txBox="1"/>
          <p:nvPr/>
        </p:nvSpPr>
        <p:spPr>
          <a:xfrm>
            <a:off x="1190445" y="2191109"/>
            <a:ext cx="5201729" cy="3139321"/>
          </a:xfrm>
          <a:prstGeom prst="rect">
            <a:avLst/>
          </a:prstGeom>
          <a:noFill/>
        </p:spPr>
        <p:txBody>
          <a:bodyPr wrap="square" rtlCol="0">
            <a:spAutoFit/>
          </a:bodyPr>
          <a:lstStyle/>
          <a:p>
            <a:r>
              <a:rPr lang="en-IN" dirty="0"/>
              <a:t>We perform TFIDF vectorization on our pre processed data, which convert the text into machine understandable vector form.</a:t>
            </a:r>
          </a:p>
          <a:p>
            <a:endParaRPr lang="en-IN" dirty="0"/>
          </a:p>
          <a:p>
            <a:endParaRPr lang="en-IN" dirty="0"/>
          </a:p>
          <a:p>
            <a:r>
              <a:rPr lang="en-IN" dirty="0"/>
              <a:t>And for label data encoding we use simple replace technique, where we replace ‘ham’ with 0, and ‘spam’ with 1.</a:t>
            </a:r>
          </a:p>
          <a:p>
            <a:endParaRPr lang="en-IN" dirty="0"/>
          </a:p>
          <a:p>
            <a:r>
              <a:rPr lang="en-IN" dirty="0"/>
              <a:t>Since now our data is machine ready, let’s go ahead with model building.</a:t>
            </a:r>
          </a:p>
        </p:txBody>
      </p:sp>
    </p:spTree>
    <p:extLst>
      <p:ext uri="{BB962C8B-B14F-4D97-AF65-F5344CB8AC3E}">
        <p14:creationId xmlns:p14="http://schemas.microsoft.com/office/powerpoint/2010/main" val="1348950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2B18-B41C-35B5-6AD0-043498DFB108}"/>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3B6C24A0-6889-B815-035D-7C123D946583}"/>
              </a:ext>
            </a:extLst>
          </p:cNvPr>
          <p:cNvSpPr>
            <a:spLocks noGrp="1"/>
          </p:cNvSpPr>
          <p:nvPr>
            <p:ph idx="1"/>
          </p:nvPr>
        </p:nvSpPr>
        <p:spPr/>
        <p:txBody>
          <a:bodyPr/>
          <a:lstStyle/>
          <a:p>
            <a:pPr marL="0" indent="0">
              <a:buNone/>
            </a:pPr>
            <a:r>
              <a:rPr lang="en-IN" dirty="0"/>
              <a:t>Since our label classes are imbalanced , first we balanced our dataset using SMOTE technique. And then we split the entire dataset into train set and test set to perform various algorithms.</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E411ACA5-EFA6-6839-AA51-DB5271784F2F}"/>
              </a:ext>
            </a:extLst>
          </p:cNvPr>
          <p:cNvPicPr>
            <a:picLocks noChangeAspect="1"/>
          </p:cNvPicPr>
          <p:nvPr/>
        </p:nvPicPr>
        <p:blipFill>
          <a:blip r:embed="rId2"/>
          <a:stretch>
            <a:fillRect/>
          </a:stretch>
        </p:blipFill>
        <p:spPr>
          <a:xfrm>
            <a:off x="2691633" y="3360282"/>
            <a:ext cx="6515435" cy="2552831"/>
          </a:xfrm>
          <a:prstGeom prst="rect">
            <a:avLst/>
          </a:prstGeom>
        </p:spPr>
      </p:pic>
    </p:spTree>
    <p:extLst>
      <p:ext uri="{BB962C8B-B14F-4D97-AF65-F5344CB8AC3E}">
        <p14:creationId xmlns:p14="http://schemas.microsoft.com/office/powerpoint/2010/main" val="440571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C2FD6-97E0-EEA2-6B49-729A85A2FB67}"/>
              </a:ext>
            </a:extLst>
          </p:cNvPr>
          <p:cNvSpPr>
            <a:spLocks noGrp="1"/>
          </p:cNvSpPr>
          <p:nvPr>
            <p:ph type="title"/>
          </p:nvPr>
        </p:nvSpPr>
        <p:spPr/>
        <p:txBody>
          <a:bodyPr/>
          <a:lstStyle/>
          <a:p>
            <a:r>
              <a:rPr lang="en-IN" dirty="0"/>
              <a:t>Approaches/Algorithms Evaluated</a:t>
            </a:r>
          </a:p>
        </p:txBody>
      </p:sp>
      <p:sp>
        <p:nvSpPr>
          <p:cNvPr id="3" name="Content Placeholder 2">
            <a:extLst>
              <a:ext uri="{FF2B5EF4-FFF2-40B4-BE49-F238E27FC236}">
                <a16:creationId xmlns:a16="http://schemas.microsoft.com/office/drawing/2014/main" id="{34CC7E48-A72E-F1F3-F5A4-B1441C97FFA7}"/>
              </a:ext>
            </a:extLst>
          </p:cNvPr>
          <p:cNvSpPr>
            <a:spLocks noGrp="1"/>
          </p:cNvSpPr>
          <p:nvPr>
            <p:ph idx="1"/>
          </p:nvPr>
        </p:nvSpPr>
        <p:spPr/>
        <p:txBody>
          <a:bodyPr/>
          <a:lstStyle/>
          <a:p>
            <a:pPr marL="514350" indent="-514350">
              <a:buAutoNum type="arabicPeriod"/>
            </a:pPr>
            <a:r>
              <a:rPr lang="en-IN" dirty="0"/>
              <a:t>Logistic Regression</a:t>
            </a:r>
          </a:p>
          <a:p>
            <a:pPr marL="514350" indent="-514350">
              <a:buAutoNum type="arabicPeriod"/>
            </a:pPr>
            <a:r>
              <a:rPr lang="en-IN" dirty="0"/>
              <a:t>Naïve Bayes (</a:t>
            </a:r>
            <a:r>
              <a:rPr lang="en-IN" dirty="0" err="1"/>
              <a:t>MultinomialNB</a:t>
            </a:r>
            <a:r>
              <a:rPr lang="en-IN" dirty="0"/>
              <a:t>)</a:t>
            </a:r>
          </a:p>
          <a:p>
            <a:pPr marL="514350" indent="-514350">
              <a:buAutoNum type="arabicPeriod"/>
            </a:pPr>
            <a:r>
              <a:rPr lang="en-IN" dirty="0" err="1"/>
              <a:t>DecisionTree</a:t>
            </a:r>
            <a:r>
              <a:rPr lang="en-IN" dirty="0"/>
              <a:t> Classifier</a:t>
            </a:r>
          </a:p>
          <a:p>
            <a:pPr marL="514350" indent="-514350">
              <a:buAutoNum type="arabicPeriod"/>
            </a:pPr>
            <a:r>
              <a:rPr lang="en-IN" dirty="0"/>
              <a:t>Random Forest Classifier</a:t>
            </a:r>
          </a:p>
          <a:p>
            <a:pPr marL="514350" indent="-514350">
              <a:buAutoNum type="arabicPeriod"/>
            </a:pPr>
            <a:r>
              <a:rPr lang="en-IN" dirty="0"/>
              <a:t>SVC</a:t>
            </a:r>
          </a:p>
        </p:txBody>
      </p:sp>
    </p:spTree>
    <p:extLst>
      <p:ext uri="{BB962C8B-B14F-4D97-AF65-F5344CB8AC3E}">
        <p14:creationId xmlns:p14="http://schemas.microsoft.com/office/powerpoint/2010/main" val="1455398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1834520" y="753074"/>
            <a:ext cx="7352612" cy="1469965"/>
          </a:xfrm>
        </p:spPr>
        <p:txBody>
          <a:bodyPr anchor="ctr">
            <a:normAutofit/>
          </a:bodyPr>
          <a:lstStyle/>
          <a:p>
            <a:r>
              <a:rPr lang="en-US" dirty="0">
                <a:latin typeface="Franklin Gothic Book" panose="020B0503020102020204" pitchFamily="34" charset="0"/>
                <a:cs typeface="Segoe UI" panose="020B0502040204020203" pitchFamily="34" charset="0"/>
              </a:rPr>
              <a:t>Summary of Each Algorithm.</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0947" y="816337"/>
            <a:ext cx="1097280" cy="1097280"/>
          </a:xfrm>
          <a:prstGeom prst="rect">
            <a:avLst/>
          </a:prstGeom>
        </p:spPr>
      </p:pic>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2257215" y="4352917"/>
            <a:ext cx="739574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From above it is clear that </a:t>
            </a:r>
            <a:r>
              <a:rPr lang="en-US" sz="2000" dirty="0" err="1">
                <a:latin typeface="Segoe UI" panose="020B0502040204020203" pitchFamily="34" charset="0"/>
                <a:cs typeface="Segoe UI" panose="020B0502040204020203" pitchFamily="34" charset="0"/>
              </a:rPr>
              <a:t>randomforest</a:t>
            </a:r>
            <a:r>
              <a:rPr lang="en-US" sz="2000" dirty="0">
                <a:latin typeface="Segoe UI" panose="020B0502040204020203" pitchFamily="34" charset="0"/>
                <a:cs typeface="Segoe UI" panose="020B0502040204020203" pitchFamily="34" charset="0"/>
              </a:rPr>
              <a:t> classifier performs really well for our dataset. It has both highest accuracy and lowest </a:t>
            </a:r>
            <a:r>
              <a:rPr lang="en-US" sz="2000" dirty="0" err="1">
                <a:latin typeface="Segoe UI" panose="020B0502040204020203" pitchFamily="34" charset="0"/>
                <a:cs typeface="Segoe UI" panose="020B0502040204020203" pitchFamily="34" charset="0"/>
              </a:rPr>
              <a:t>Log_loss</a:t>
            </a:r>
            <a:r>
              <a:rPr lang="en-US" sz="2000" dirty="0">
                <a:latin typeface="Segoe UI" panose="020B0502040204020203" pitchFamily="34" charset="0"/>
                <a:cs typeface="Segoe UI" panose="020B0502040204020203" pitchFamily="34" charset="0"/>
              </a:rPr>
              <a:t>.</a:t>
            </a:r>
          </a:p>
          <a:p>
            <a:r>
              <a:rPr lang="en-US" sz="2000" dirty="0">
                <a:latin typeface="Segoe UI" panose="020B0502040204020203" pitchFamily="34" charset="0"/>
                <a:cs typeface="Segoe UI" panose="020B0502040204020203" pitchFamily="34" charset="0"/>
              </a:rPr>
              <a:t>Its cross validation score is also high as well as F1 score is also higher than rest of the algorithms.</a:t>
            </a:r>
          </a:p>
        </p:txBody>
      </p:sp>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6" name="Picture 5">
            <a:extLst>
              <a:ext uri="{FF2B5EF4-FFF2-40B4-BE49-F238E27FC236}">
                <a16:creationId xmlns:a16="http://schemas.microsoft.com/office/drawing/2014/main" id="{5B8F67F3-3A62-9B1A-930C-A417EFB4C9C2}"/>
              </a:ext>
            </a:extLst>
          </p:cNvPr>
          <p:cNvPicPr>
            <a:picLocks noChangeAspect="1"/>
          </p:cNvPicPr>
          <p:nvPr/>
        </p:nvPicPr>
        <p:blipFill>
          <a:blip r:embed="rId6"/>
          <a:stretch>
            <a:fillRect/>
          </a:stretch>
        </p:blipFill>
        <p:spPr>
          <a:xfrm>
            <a:off x="2417044" y="2153029"/>
            <a:ext cx="7235913" cy="2048035"/>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AE7B-110A-DF8F-0D2D-D325CAD34FEA}"/>
              </a:ext>
            </a:extLst>
          </p:cNvPr>
          <p:cNvSpPr>
            <a:spLocks noGrp="1"/>
          </p:cNvSpPr>
          <p:nvPr>
            <p:ph type="title"/>
          </p:nvPr>
        </p:nvSpPr>
        <p:spPr/>
        <p:txBody>
          <a:bodyPr/>
          <a:lstStyle/>
          <a:p>
            <a:r>
              <a:rPr lang="en-IN" dirty="0" err="1"/>
              <a:t>RandomForest</a:t>
            </a:r>
            <a:r>
              <a:rPr lang="en-IN" dirty="0"/>
              <a:t> Classifier</a:t>
            </a:r>
          </a:p>
        </p:txBody>
      </p:sp>
      <p:pic>
        <p:nvPicPr>
          <p:cNvPr id="4" name="Content Placeholder 3">
            <a:extLst>
              <a:ext uri="{FF2B5EF4-FFF2-40B4-BE49-F238E27FC236}">
                <a16:creationId xmlns:a16="http://schemas.microsoft.com/office/drawing/2014/main" id="{280F3B08-4572-B27E-B4A8-27BCF4DFD51A}"/>
              </a:ext>
            </a:extLst>
          </p:cNvPr>
          <p:cNvPicPr>
            <a:picLocks noGrp="1" noChangeAspect="1"/>
          </p:cNvPicPr>
          <p:nvPr>
            <p:ph idx="1"/>
          </p:nvPr>
        </p:nvPicPr>
        <p:blipFill>
          <a:blip r:embed="rId2"/>
          <a:stretch>
            <a:fillRect/>
          </a:stretch>
        </p:blipFill>
        <p:spPr>
          <a:xfrm>
            <a:off x="749142" y="1690688"/>
            <a:ext cx="6121715" cy="3619686"/>
          </a:xfrm>
          <a:prstGeom prst="rect">
            <a:avLst/>
          </a:prstGeom>
        </p:spPr>
      </p:pic>
      <p:pic>
        <p:nvPicPr>
          <p:cNvPr id="5" name="Picture 4">
            <a:extLst>
              <a:ext uri="{FF2B5EF4-FFF2-40B4-BE49-F238E27FC236}">
                <a16:creationId xmlns:a16="http://schemas.microsoft.com/office/drawing/2014/main" id="{A6D3808F-98F1-B4FA-A57E-F8A21D2FE047}"/>
              </a:ext>
            </a:extLst>
          </p:cNvPr>
          <p:cNvPicPr>
            <a:picLocks noChangeAspect="1"/>
          </p:cNvPicPr>
          <p:nvPr/>
        </p:nvPicPr>
        <p:blipFill>
          <a:blip r:embed="rId3"/>
          <a:stretch>
            <a:fillRect/>
          </a:stretch>
        </p:blipFill>
        <p:spPr>
          <a:xfrm>
            <a:off x="6959915" y="1429469"/>
            <a:ext cx="4572000" cy="4533900"/>
          </a:xfrm>
          <a:prstGeom prst="rect">
            <a:avLst/>
          </a:prstGeom>
        </p:spPr>
      </p:pic>
    </p:spTree>
    <p:extLst>
      <p:ext uri="{BB962C8B-B14F-4D97-AF65-F5344CB8AC3E}">
        <p14:creationId xmlns:p14="http://schemas.microsoft.com/office/powerpoint/2010/main" val="4105068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5C8B-EB14-347A-3FCA-28392B3A1558}"/>
              </a:ext>
            </a:extLst>
          </p:cNvPr>
          <p:cNvSpPr>
            <a:spLocks noGrp="1"/>
          </p:cNvSpPr>
          <p:nvPr>
            <p:ph type="title"/>
          </p:nvPr>
        </p:nvSpPr>
        <p:spPr>
          <a:xfrm>
            <a:off x="838200" y="365125"/>
            <a:ext cx="10515600" cy="557901"/>
          </a:xfrm>
        </p:spPr>
        <p:txBody>
          <a:bodyPr>
            <a:normAutofit fontScale="90000"/>
          </a:bodyPr>
          <a:lstStyle/>
          <a:p>
            <a:r>
              <a:rPr lang="en-IN" dirty="0"/>
              <a:t>RF Classifier confusion matrix &amp; Model saving</a:t>
            </a:r>
          </a:p>
        </p:txBody>
      </p:sp>
      <p:pic>
        <p:nvPicPr>
          <p:cNvPr id="4" name="Content Placeholder 3">
            <a:extLst>
              <a:ext uri="{FF2B5EF4-FFF2-40B4-BE49-F238E27FC236}">
                <a16:creationId xmlns:a16="http://schemas.microsoft.com/office/drawing/2014/main" id="{A3C78646-05AA-F172-D12B-43AFEC7096DB}"/>
              </a:ext>
            </a:extLst>
          </p:cNvPr>
          <p:cNvPicPr>
            <a:picLocks noGrp="1" noChangeAspect="1"/>
          </p:cNvPicPr>
          <p:nvPr>
            <p:ph idx="1"/>
          </p:nvPr>
        </p:nvPicPr>
        <p:blipFill>
          <a:blip r:embed="rId2"/>
          <a:stretch>
            <a:fillRect/>
          </a:stretch>
        </p:blipFill>
        <p:spPr>
          <a:xfrm>
            <a:off x="457201" y="1147313"/>
            <a:ext cx="7315200" cy="4891627"/>
          </a:xfrm>
          <a:prstGeom prst="rect">
            <a:avLst/>
          </a:prstGeom>
        </p:spPr>
      </p:pic>
      <p:pic>
        <p:nvPicPr>
          <p:cNvPr id="6" name="Picture 5">
            <a:extLst>
              <a:ext uri="{FF2B5EF4-FFF2-40B4-BE49-F238E27FC236}">
                <a16:creationId xmlns:a16="http://schemas.microsoft.com/office/drawing/2014/main" id="{70930E58-9913-9E12-165E-92E98C6B79CD}"/>
              </a:ext>
            </a:extLst>
          </p:cNvPr>
          <p:cNvPicPr>
            <a:picLocks noChangeAspect="1"/>
          </p:cNvPicPr>
          <p:nvPr/>
        </p:nvPicPr>
        <p:blipFill>
          <a:blip r:embed="rId3"/>
          <a:stretch>
            <a:fillRect/>
          </a:stretch>
        </p:blipFill>
        <p:spPr>
          <a:xfrm>
            <a:off x="6699011" y="3429000"/>
            <a:ext cx="4654789" cy="742988"/>
          </a:xfrm>
          <a:prstGeom prst="rect">
            <a:avLst/>
          </a:prstGeom>
        </p:spPr>
      </p:pic>
    </p:spTree>
    <p:extLst>
      <p:ext uri="{BB962C8B-B14F-4D97-AF65-F5344CB8AC3E}">
        <p14:creationId xmlns:p14="http://schemas.microsoft.com/office/powerpoint/2010/main" val="2521136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585004" y="727195"/>
            <a:ext cx="8887463" cy="1469965"/>
          </a:xfrm>
        </p:spPr>
        <p:txBody>
          <a:bodyPr anchor="ctr">
            <a:normAutofit/>
          </a:bodyPr>
          <a:lstStyle/>
          <a:p>
            <a:r>
              <a:rPr lang="en-US" dirty="0">
                <a:latin typeface="Franklin Gothic Book" panose="020B0503020102020204" pitchFamily="34" charset="0"/>
                <a:cs typeface="Segoe UI" panose="020B0502040204020203" pitchFamily="34" charset="0"/>
              </a:rPr>
              <a:t>Interpretation of the results</a:t>
            </a:r>
          </a:p>
        </p:txBody>
      </p:sp>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1892061" y="2033258"/>
            <a:ext cx="8390626" cy="4315784"/>
          </a:xfrm>
        </p:spPr>
        <p:txBody>
          <a:bodyPr vert="horz" lIns="91440" tIns="45720" rIns="91440" bIns="45720" rtlCol="0" anchor="t">
            <a:normAutofit/>
          </a:bodyPr>
          <a:lstStyle/>
          <a:p>
            <a:pPr marL="0" indent="0">
              <a:lnSpc>
                <a:spcPts val="2475"/>
              </a:lnSpc>
              <a:spcAft>
                <a:spcPts val="800"/>
              </a:spcAft>
              <a:buNone/>
            </a:pPr>
            <a:r>
              <a:rPr lang="en-IN" sz="18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1. Done all the pre-processing steps to make data ready for model building.</a:t>
            </a: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ts val="2475"/>
              </a:lnSpc>
              <a:spcAft>
                <a:spcPts val="800"/>
              </a:spcAft>
              <a:buNone/>
            </a:pPr>
            <a:r>
              <a:rPr lang="en-IN" sz="18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2. Removed stop words and create another feature ‘</a:t>
            </a:r>
            <a:r>
              <a:rPr lang="en-IN" sz="18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clean_length</a:t>
            </a:r>
            <a:r>
              <a:rPr lang="en-IN" sz="18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for comparing cleaned and unprocessed message length.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2475"/>
              </a:lnSpc>
              <a:spcAft>
                <a:spcPts val="800"/>
              </a:spcAft>
              <a:buNone/>
            </a:pPr>
            <a:r>
              <a:rPr lang="en-IN" sz="18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3. Understood relationship and gain insights by using Data Visualization: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18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a. Plotted count plot for checking spam and non-spam email counts.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18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b. Lastly, visualize some popular terms in spam messages using the word cloud.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2475"/>
              </a:lnSpc>
              <a:spcAft>
                <a:spcPts val="800"/>
              </a:spcAft>
              <a:buNone/>
            </a:pPr>
            <a:r>
              <a:rPr lang="en-IN" sz="18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4. Used </a:t>
            </a:r>
            <a:r>
              <a:rPr lang="en-IN" sz="1800" b="1"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Tf-idf</a:t>
            </a:r>
            <a:r>
              <a:rPr lang="en-IN" sz="18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vectorizer</a:t>
            </a:r>
            <a:r>
              <a:rPr lang="en-IN" sz="18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to convert text into vector.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57D1-CC96-A860-6EA4-E1551553BA1F}"/>
              </a:ext>
            </a:extLst>
          </p:cNvPr>
          <p:cNvSpPr>
            <a:spLocks noGrp="1"/>
          </p:cNvSpPr>
          <p:nvPr>
            <p:ph type="title"/>
          </p:nvPr>
        </p:nvSpPr>
        <p:spPr>
          <a:xfrm>
            <a:off x="838200" y="365126"/>
            <a:ext cx="10515600" cy="437132"/>
          </a:xfrm>
        </p:spPr>
        <p:txBody>
          <a:bodyPr>
            <a:noAutofit/>
          </a:bodyPr>
          <a:lstStyle/>
          <a:p>
            <a:r>
              <a:rPr lang="en-IN" sz="3200" dirty="0"/>
              <a:t>Continue…..interpretation</a:t>
            </a:r>
          </a:p>
        </p:txBody>
      </p:sp>
      <p:sp>
        <p:nvSpPr>
          <p:cNvPr id="3" name="Content Placeholder 2">
            <a:extLst>
              <a:ext uri="{FF2B5EF4-FFF2-40B4-BE49-F238E27FC236}">
                <a16:creationId xmlns:a16="http://schemas.microsoft.com/office/drawing/2014/main" id="{DFE51818-099B-61F3-56BF-5EDFAEF8296D}"/>
              </a:ext>
            </a:extLst>
          </p:cNvPr>
          <p:cNvSpPr>
            <a:spLocks noGrp="1"/>
          </p:cNvSpPr>
          <p:nvPr>
            <p:ph idx="1"/>
          </p:nvPr>
        </p:nvSpPr>
        <p:spPr/>
        <p:txBody>
          <a:bodyPr/>
          <a:lstStyle/>
          <a:p>
            <a:pPr marL="0" indent="0">
              <a:lnSpc>
                <a:spcPts val="2475"/>
              </a:lnSpc>
              <a:spcAft>
                <a:spcPts val="800"/>
              </a:spcAft>
              <a:buNone/>
            </a:pPr>
            <a:r>
              <a:rPr lang="en-IN" sz="24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5. Found the best model as </a:t>
            </a:r>
            <a:r>
              <a:rPr lang="en-IN" sz="2400" b="1"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RandomForest</a:t>
            </a:r>
            <a:r>
              <a:rPr lang="en-IN" sz="24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Classifier</a:t>
            </a:r>
            <a:r>
              <a:rPr lang="en-IN" sz="24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which provides max accuracy of </a:t>
            </a:r>
            <a:r>
              <a:rPr lang="en-IN" sz="24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99.46%.</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2475"/>
              </a:lnSpc>
              <a:spcAft>
                <a:spcPts val="800"/>
              </a:spcAft>
              <a:buNone/>
            </a:pPr>
            <a:r>
              <a:rPr lang="en-IN" sz="24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6. Found </a:t>
            </a:r>
            <a:r>
              <a:rPr lang="en-IN" sz="24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high precision and recall score of 0.99.</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2475"/>
              </a:lnSpc>
              <a:spcAft>
                <a:spcPts val="800"/>
              </a:spcAft>
              <a:buNone/>
            </a:pPr>
            <a:r>
              <a:rPr lang="en-IN" sz="24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7. Confusion matrix shows </a:t>
            </a:r>
            <a:r>
              <a:rPr lang="en-IN" sz="24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high classification accuracy</a:t>
            </a:r>
            <a:r>
              <a:rPr lang="en-IN" sz="24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with only 16 out of 747 are incorrect.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2475"/>
              </a:lnSpc>
              <a:spcAft>
                <a:spcPts val="800"/>
              </a:spcAft>
              <a:buNone/>
            </a:pPr>
            <a:r>
              <a:rPr lang="en-IN" sz="24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8. Overall model fit is good</a:t>
            </a:r>
            <a:r>
              <a:rPr lang="en-IN" sz="28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a:t>
            </a:r>
          </a:p>
          <a:p>
            <a:pPr marL="0" indent="0">
              <a:lnSpc>
                <a:spcPts val="2475"/>
              </a:lnSpc>
              <a:spcAft>
                <a:spcPts val="800"/>
              </a:spcAft>
              <a:buNone/>
            </a:pPr>
            <a:r>
              <a:rPr lang="en-IN" sz="24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9. We finally save the model using pickle technique so that we can use it for further prediction.</a:t>
            </a:r>
          </a:p>
          <a:p>
            <a:pPr marL="0" indent="0">
              <a:lnSpc>
                <a:spcPts val="2475"/>
              </a:lnSpc>
              <a:spcAft>
                <a:spcPts val="800"/>
              </a:spcAft>
              <a:buNone/>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010074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234545" y="1356923"/>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Conclusion</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3695" y="1543266"/>
            <a:ext cx="1097280" cy="1097280"/>
          </a:xfrm>
          <a:prstGeom prst="rect">
            <a:avLst/>
          </a:prstGeom>
        </p:spPr>
      </p:pic>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1035538" y="2640546"/>
            <a:ext cx="9221270" cy="3070141"/>
          </a:xfrm>
        </p:spPr>
        <p:txBody>
          <a:bodyPr vert="horz" lIns="91440" tIns="45720" rIns="91440" bIns="45720" rtlCol="0" anchor="t">
            <a:normAutofit fontScale="92500" lnSpcReduction="20000"/>
          </a:bodyPr>
          <a:lstStyle/>
          <a:p>
            <a:pPr marL="457200">
              <a:lnSpc>
                <a:spcPct val="107000"/>
              </a:lnSpc>
              <a:spcAft>
                <a:spcPts val="800"/>
              </a:spcAft>
            </a:pPr>
            <a:r>
              <a:rPr lang="en-IN" sz="1800" dirty="0">
                <a:solidFill>
                  <a:srgbClr val="000000"/>
                </a:solidFill>
                <a:effectLst/>
                <a:ea typeface="Calibri" panose="020F0502020204030204" pitchFamily="34" charset="0"/>
              </a:rPr>
              <a:t>Today, spamming mails is one of the biggest issues faced by everyone in the world of the Internet. In such a world, email is mostly shared by everyone to share the information and files because of their easy way of communication and for their low cost. But such emails are mostly affecting the professionals as well as individuals by the way of sending spam emails. Every day, the rate of spam emails and spam messages is increasing. Such spam emails are mostly sent by people to earn income or for any advertisement for their benefit. So our model is build in such a way so that it can detect the spam and ham mails, from the data.  </a:t>
            </a:r>
            <a:endParaRPr lang="en-IN" sz="1800" dirty="0">
              <a:effectLst/>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best fitted model for our dataset is TFIDF vectorized Random Forest Classifier. It has both highest accuracy and lowest log loss.</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Even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roc_auc_score</a:t>
            </a:r>
            <a:r>
              <a:rPr lang="en-IN" sz="1800" dirty="0">
                <a:effectLst/>
                <a:latin typeface="Calibri" panose="020F0502020204030204" pitchFamily="34" charset="0"/>
                <a:ea typeface="Calibri" panose="020F0502020204030204" pitchFamily="34" charset="0"/>
                <a:cs typeface="Times New Roman" panose="02020603050405020304" pitchFamily="18" charset="0"/>
              </a:rPr>
              <a:t> of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randomforest</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highest of all 99.40%</a:t>
            </a:r>
          </a:p>
          <a:p>
            <a:pPr marL="0" indent="0">
              <a:buNone/>
            </a:pPr>
            <a:endParaRPr lang="en-US" sz="1800"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cs typeface="Segoe UI" panose="020B0502040204020203" pitchFamily="34" charset="0"/>
              </a:rPr>
              <a:t>Introduction</a:t>
            </a:r>
          </a:p>
        </p:txBody>
      </p:sp>
      <p:sp>
        <p:nvSpPr>
          <p:cNvPr id="8" name="Oval 7">
            <a:extLst>
              <a:ext uri="{FF2B5EF4-FFF2-40B4-BE49-F238E27FC236}">
                <a16:creationId xmlns:a16="http://schemas.microsoft.com/office/drawing/2014/main"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5" name="TextBox 4">
            <a:extLst>
              <a:ext uri="{FF2B5EF4-FFF2-40B4-BE49-F238E27FC236}">
                <a16:creationId xmlns:a16="http://schemas.microsoft.com/office/drawing/2014/main" id="{25AD4F61-E023-4530-BF03-8BC2D825D0BF}"/>
              </a:ext>
            </a:extLst>
          </p:cNvPr>
          <p:cNvSpPr txBox="1"/>
          <p:nvPr/>
        </p:nvSpPr>
        <p:spPr>
          <a:xfrm>
            <a:off x="1103839" y="4397884"/>
            <a:ext cx="2553761" cy="1477328"/>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1.  We get a collection of data in which with the help of NLP we need to build a Email Spam Detection Model. </a:t>
            </a:r>
          </a:p>
        </p:txBody>
      </p:sp>
      <p:sp>
        <p:nvSpPr>
          <p:cNvPr id="9" name="Oval 8">
            <a:extLst>
              <a:ext uri="{FF2B5EF4-FFF2-40B4-BE49-F238E27FC236}">
                <a16:creationId xmlns:a16="http://schemas.microsoft.com/office/drawing/2014/main" id="{6D1E12A6-FA7A-477F-8C87-308C5B84B139}"/>
              </a:ext>
            </a:extLst>
          </p:cNvPr>
          <p:cNvSpPr/>
          <p:nvPr/>
        </p:nvSpPr>
        <p:spPr>
          <a:xfrm>
            <a:off x="4454685" y="1497701"/>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sp>
        <p:nvSpPr>
          <p:cNvPr id="7" name="TextBox 6">
            <a:extLst>
              <a:ext uri="{FF2B5EF4-FFF2-40B4-BE49-F238E27FC236}">
                <a16:creationId xmlns:a16="http://schemas.microsoft.com/office/drawing/2014/main" id="{E5564556-59F0-4D0A-A6CD-ADF8F4D7428B}"/>
              </a:ext>
            </a:extLst>
          </p:cNvPr>
          <p:cNvSpPr txBox="1"/>
          <p:nvPr/>
        </p:nvSpPr>
        <p:spPr>
          <a:xfrm>
            <a:off x="5297731" y="4319730"/>
            <a:ext cx="6503499" cy="1477328"/>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2. Spam Filtering/</a:t>
            </a:r>
            <a:r>
              <a:rPr lang="en-IN" sz="1800" spc="-5" dirty="0">
                <a:solidFill>
                  <a:srgbClr val="292929"/>
                </a:solidFill>
                <a:effectLst/>
                <a:latin typeface="Calibri" panose="020F0502020204030204" pitchFamily="34" charset="0"/>
                <a:ea typeface="Calibri" panose="020F0502020204030204" pitchFamily="34" charset="0"/>
              </a:rPr>
              <a:t>Spam Detector is used to detect unwanted, malicious and virus infected texts and helps to separate them from the </a:t>
            </a:r>
            <a:r>
              <a:rPr lang="en-IN" sz="1800" spc="-5" dirty="0" err="1">
                <a:solidFill>
                  <a:srgbClr val="292929"/>
                </a:solidFill>
                <a:effectLst/>
                <a:latin typeface="Calibri" panose="020F0502020204030204" pitchFamily="34" charset="0"/>
                <a:ea typeface="Calibri" panose="020F0502020204030204" pitchFamily="34" charset="0"/>
              </a:rPr>
              <a:t>nonspam</a:t>
            </a:r>
            <a:r>
              <a:rPr lang="en-IN" sz="1800" spc="-5" dirty="0">
                <a:solidFill>
                  <a:srgbClr val="292929"/>
                </a:solidFill>
                <a:effectLst/>
                <a:latin typeface="Calibri" panose="020F0502020204030204" pitchFamily="34" charset="0"/>
                <a:ea typeface="Calibri" panose="020F0502020204030204" pitchFamily="34" charset="0"/>
              </a:rPr>
              <a:t> texts. It uses a binary type of classification containing the labels such as ‘</a:t>
            </a:r>
            <a:r>
              <a:rPr lang="en-IN" sz="1800" b="1" spc="-5" dirty="0">
                <a:solidFill>
                  <a:srgbClr val="292929"/>
                </a:solidFill>
                <a:effectLst/>
                <a:latin typeface="Calibri" panose="020F0502020204030204" pitchFamily="34" charset="0"/>
                <a:ea typeface="Calibri" panose="020F0502020204030204" pitchFamily="34" charset="0"/>
              </a:rPr>
              <a:t>ham’</a:t>
            </a:r>
            <a:r>
              <a:rPr lang="en-IN" sz="1800" spc="-5" dirty="0">
                <a:solidFill>
                  <a:srgbClr val="292929"/>
                </a:solidFill>
                <a:effectLst/>
                <a:latin typeface="Calibri" panose="020F0502020204030204" pitchFamily="34" charset="0"/>
                <a:ea typeface="Calibri" panose="020F0502020204030204" pitchFamily="34" charset="0"/>
              </a:rPr>
              <a:t> (</a:t>
            </a:r>
            <a:r>
              <a:rPr lang="en-IN" sz="1800" spc="-5" dirty="0" err="1">
                <a:solidFill>
                  <a:srgbClr val="292929"/>
                </a:solidFill>
                <a:effectLst/>
                <a:latin typeface="Calibri" panose="020F0502020204030204" pitchFamily="34" charset="0"/>
                <a:ea typeface="Calibri" panose="020F0502020204030204" pitchFamily="34" charset="0"/>
              </a:rPr>
              <a:t>nonspam</a:t>
            </a:r>
            <a:r>
              <a:rPr lang="en-IN" sz="1800" spc="-5" dirty="0">
                <a:solidFill>
                  <a:srgbClr val="292929"/>
                </a:solidFill>
                <a:effectLst/>
                <a:latin typeface="Calibri" panose="020F0502020204030204" pitchFamily="34" charset="0"/>
                <a:ea typeface="Calibri" panose="020F0502020204030204" pitchFamily="34" charset="0"/>
              </a:rPr>
              <a:t>) and </a:t>
            </a:r>
            <a:r>
              <a:rPr lang="en-IN" sz="1800" b="1" spc="-5" dirty="0">
                <a:solidFill>
                  <a:srgbClr val="292929"/>
                </a:solidFill>
                <a:effectLst/>
                <a:latin typeface="Calibri" panose="020F0502020204030204" pitchFamily="34" charset="0"/>
                <a:ea typeface="Calibri" panose="020F0502020204030204" pitchFamily="34" charset="0"/>
              </a:rPr>
              <a:t>spam</a:t>
            </a:r>
            <a:r>
              <a:rPr lang="en-IN" sz="1800" spc="-5" dirty="0">
                <a:solidFill>
                  <a:srgbClr val="292929"/>
                </a:solidFill>
                <a:effectLst/>
                <a:latin typeface="Calibri" panose="020F0502020204030204" pitchFamily="34" charset="0"/>
                <a:ea typeface="Calibri" panose="020F0502020204030204" pitchFamily="34" charset="0"/>
              </a:rPr>
              <a:t>.  </a:t>
            </a:r>
            <a:r>
              <a:rPr lang="en-IN" spc="-5" dirty="0">
                <a:solidFill>
                  <a:srgbClr val="292929"/>
                </a:solidFill>
                <a:latin typeface="Calibri" panose="020F0502020204030204" pitchFamily="34" charset="0"/>
                <a:ea typeface="Calibri" panose="020F0502020204030204" pitchFamily="34" charset="0"/>
              </a:rPr>
              <a:t>Application of this can be seen in Gmail, where it segregate spam folder from inbox.</a:t>
            </a: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F4168B5E-24E0-E03F-4F30-10A7FEEDB421}"/>
              </a:ext>
            </a:extLst>
          </p:cNvPr>
          <p:cNvPicPr>
            <a:picLocks noChangeAspect="1"/>
          </p:cNvPicPr>
          <p:nvPr/>
        </p:nvPicPr>
        <p:blipFill>
          <a:blip r:embed="rId3"/>
          <a:stretch>
            <a:fillRect/>
          </a:stretch>
        </p:blipFill>
        <p:spPr>
          <a:xfrm>
            <a:off x="6534541" y="1778697"/>
            <a:ext cx="3786905" cy="1828800"/>
          </a:xfrm>
          <a:prstGeom prst="rect">
            <a:avLst/>
          </a:prstGeom>
        </p:spPr>
      </p:pic>
      <p:pic>
        <p:nvPicPr>
          <p:cNvPr id="1026" name="Picture 2" descr="NLP Tutorial - Javatpoint">
            <a:extLst>
              <a:ext uri="{FF2B5EF4-FFF2-40B4-BE49-F238E27FC236}">
                <a16:creationId xmlns:a16="http://schemas.microsoft.com/office/drawing/2014/main" id="{76C24E14-E8A0-DC79-5899-17BBCFA362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839" y="1495135"/>
            <a:ext cx="3067328" cy="2676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9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Thank you</a:t>
            </a: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2257215" y="4352917"/>
            <a:ext cx="5406902" cy="1688746"/>
          </a:xfrm>
        </p:spPr>
        <p:txBody>
          <a:bodyPr vert="horz" lIns="91440" tIns="45720" rIns="91440" bIns="45720" rtlCol="0" anchor="t">
            <a:normAutofit/>
          </a:bodyPr>
          <a:lstStyle/>
          <a:p>
            <a:pPr marL="0" indent="0">
              <a:buNone/>
            </a:pPr>
            <a:endParaRPr lang="en-US" sz="2000" dirty="0">
              <a:latin typeface="Segoe UI" panose="020B0502040204020203" pitchFamily="34" charset="0"/>
              <a:cs typeface="Segoe UI" panose="020B0502040204020203" pitchFamily="34" charset="0"/>
            </a:endParaRPr>
          </a:p>
          <a:p>
            <a:endParaRPr lang="en-US" sz="2000" dirty="0">
              <a:latin typeface="Franklin Gothic Book" panose="020B0503020102020204" pitchFamily="34" charset="0"/>
            </a:endParaRP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err="1"/>
              <a:t>DataSet</a:t>
            </a:r>
            <a:r>
              <a:rPr lang="en-US" dirty="0"/>
              <a:t> Description.</a:t>
            </a:r>
          </a:p>
        </p:txBody>
      </p:sp>
      <p:sp>
        <p:nvSpPr>
          <p:cNvPr id="3" name="TextBox 2">
            <a:extLst>
              <a:ext uri="{FF2B5EF4-FFF2-40B4-BE49-F238E27FC236}">
                <a16:creationId xmlns:a16="http://schemas.microsoft.com/office/drawing/2014/main" id="{4F08F965-B293-47B3-B684-4631A57C9685}"/>
              </a:ext>
            </a:extLst>
          </p:cNvPr>
          <p:cNvSpPr txBox="1"/>
          <p:nvPr/>
        </p:nvSpPr>
        <p:spPr>
          <a:xfrm>
            <a:off x="951978" y="3729945"/>
            <a:ext cx="7774885" cy="1569660"/>
          </a:xfrm>
          <a:prstGeom prst="rect">
            <a:avLst/>
          </a:prstGeom>
          <a:noFill/>
        </p:spPr>
        <p:txBody>
          <a:bodyPr wrap="square" rtlCol="0">
            <a:spAutoFit/>
          </a:bodyPr>
          <a:lstStyle/>
          <a:p>
            <a:r>
              <a:rPr lang="en-US" sz="2400" dirty="0">
                <a:cs typeface="Segoe UI" panose="020B0502040204020203" pitchFamily="34" charset="0"/>
              </a:rPr>
              <a:t>Both the columns are categorical in nature, where we need to encode the label for final model building.</a:t>
            </a:r>
          </a:p>
          <a:p>
            <a:r>
              <a:rPr lang="en-US" sz="2400" dirty="0">
                <a:cs typeface="Segoe UI" panose="020B0502040204020203" pitchFamily="34" charset="0"/>
              </a:rPr>
              <a:t>And for feature text column we need to perform NLP preprocessing and algorithms to make it model ready</a:t>
            </a:r>
            <a:r>
              <a:rPr lang="en-US" sz="1600" dirty="0">
                <a:latin typeface="Segoe UI" panose="020B0502040204020203" pitchFamily="34" charset="0"/>
                <a:cs typeface="Segoe UI" panose="020B0502040204020203" pitchFamily="34" charset="0"/>
              </a:rPr>
              <a:t>.</a:t>
            </a:r>
          </a:p>
        </p:txBody>
      </p:sp>
      <p:sp>
        <p:nvSpPr>
          <p:cNvPr id="9" name="TextBox 8">
            <a:extLst>
              <a:ext uri="{FF2B5EF4-FFF2-40B4-BE49-F238E27FC236}">
                <a16:creationId xmlns:a16="http://schemas.microsoft.com/office/drawing/2014/main" id="{815F2D56-3425-9FBC-2E70-9AF6D464C83D}"/>
              </a:ext>
            </a:extLst>
          </p:cNvPr>
          <p:cNvSpPr txBox="1"/>
          <p:nvPr/>
        </p:nvSpPr>
        <p:spPr>
          <a:xfrm>
            <a:off x="951978" y="1803748"/>
            <a:ext cx="10271343" cy="1569660"/>
          </a:xfrm>
          <a:prstGeom prst="rect">
            <a:avLst/>
          </a:prstGeom>
          <a:noFill/>
        </p:spPr>
        <p:txBody>
          <a:bodyPr wrap="square" rtlCol="0">
            <a:spAutoFit/>
          </a:bodyPr>
          <a:lstStyle/>
          <a:p>
            <a:r>
              <a:rPr lang="en-IN" sz="2400" dirty="0"/>
              <a:t>We get a csv file which </a:t>
            </a:r>
            <a:r>
              <a:rPr lang="en-IN" sz="2400" spc="-5" dirty="0">
                <a:solidFill>
                  <a:srgbClr val="292929"/>
                </a:solidFill>
                <a:effectLst/>
                <a:ea typeface="Times New Roman" panose="02020603050405020304" pitchFamily="18" charset="0"/>
              </a:rPr>
              <a:t>contain one message per line. Each line is composed by two columns: v1 contains the label (ham or spam) and v2 contains the raw text.</a:t>
            </a:r>
            <a:endParaRPr lang="en-IN" sz="2400" dirty="0">
              <a:effectLst/>
              <a:ea typeface="Times New Roman" panose="02020603050405020304" pitchFamily="18" charset="0"/>
            </a:endParaRPr>
          </a:p>
          <a:p>
            <a:endParaRPr lang="en-IN" sz="2400" dirty="0"/>
          </a:p>
          <a:p>
            <a:r>
              <a:rPr lang="en-IN" sz="2400" dirty="0"/>
              <a:t>There are a total of 5572 rows and 2 columns in our dataset.</a:t>
            </a:r>
          </a:p>
        </p:txBody>
      </p:sp>
      <p:pic>
        <p:nvPicPr>
          <p:cNvPr id="11" name="Picture 10">
            <a:extLst>
              <a:ext uri="{FF2B5EF4-FFF2-40B4-BE49-F238E27FC236}">
                <a16:creationId xmlns:a16="http://schemas.microsoft.com/office/drawing/2014/main" id="{957ADDB3-EB46-F689-472A-531C2222D639}"/>
              </a:ext>
            </a:extLst>
          </p:cNvPr>
          <p:cNvPicPr>
            <a:picLocks noChangeAspect="1"/>
          </p:cNvPicPr>
          <p:nvPr/>
        </p:nvPicPr>
        <p:blipFill>
          <a:blip r:embed="rId3"/>
          <a:stretch>
            <a:fillRect/>
          </a:stretch>
        </p:blipFill>
        <p:spPr>
          <a:xfrm>
            <a:off x="8379913" y="3506513"/>
            <a:ext cx="3477662" cy="2280511"/>
          </a:xfrm>
          <a:prstGeom prst="rect">
            <a:avLst/>
          </a:prstGeom>
        </p:spPr>
      </p:pic>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257215" y="1403837"/>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What is NLP?  </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2056799" y="2873801"/>
            <a:ext cx="7877986" cy="2963328"/>
          </a:xfrm>
        </p:spPr>
        <p:txBody>
          <a:bodyPr vert="horz" lIns="91440" tIns="45720" rIns="91440" bIns="45720" rtlCol="0" anchor="t">
            <a:normAutofit fontScale="77500" lnSpcReduction="20000"/>
          </a:bodyPr>
          <a:lstStyle/>
          <a:p>
            <a:r>
              <a:rPr lang="en-US" sz="3400" b="0" i="0" dirty="0">
                <a:solidFill>
                  <a:srgbClr val="666666"/>
                </a:solidFill>
                <a:effectLst/>
              </a:rPr>
              <a:t>NLP enables computers to understand natural language as humans do. Whether the language is spoken or written, natural language processing uses artificial intelligence to take real-world input, process it, and make sense of it in a way a computer can understand</a:t>
            </a:r>
            <a:r>
              <a:rPr lang="en-US" sz="3400" b="0" i="0" dirty="0">
                <a:solidFill>
                  <a:srgbClr val="666666"/>
                </a:solidFill>
                <a:effectLst/>
                <a:cs typeface="Segoe UI" panose="020B0502040204020203" pitchFamily="34" charset="0"/>
              </a:rPr>
              <a:t>.</a:t>
            </a:r>
          </a:p>
          <a:p>
            <a:r>
              <a:rPr lang="en-US" sz="3400" b="0" i="0" dirty="0">
                <a:solidFill>
                  <a:srgbClr val="666666"/>
                </a:solidFill>
                <a:effectLst/>
              </a:rPr>
              <a:t>There are two main phases to natural language processing: data processing</a:t>
            </a:r>
            <a:r>
              <a:rPr lang="en-US" sz="3400" b="0" i="0" dirty="0">
                <a:effectLst/>
              </a:rPr>
              <a:t> </a:t>
            </a:r>
            <a:r>
              <a:rPr lang="en-US" sz="3400" b="0" i="0" dirty="0">
                <a:solidFill>
                  <a:srgbClr val="666666"/>
                </a:solidFill>
                <a:effectLst/>
              </a:rPr>
              <a:t>and algorithm development</a:t>
            </a:r>
            <a:r>
              <a:rPr lang="en-US" sz="1400" b="0" i="0" dirty="0">
                <a:solidFill>
                  <a:srgbClr val="666666"/>
                </a:solidFill>
                <a:effectLst/>
                <a:latin typeface="Arial" panose="020B0604020202020204" pitchFamily="34" charset="0"/>
              </a:rPr>
              <a:t>..</a:t>
            </a:r>
            <a:endParaRPr lang="en-US" sz="2000" dirty="0">
              <a:latin typeface="Segoe UI" panose="020B0502040204020203" pitchFamily="34" charset="0"/>
              <a:cs typeface="Segoe UI" panose="020B0502040204020203" pitchFamily="34" charset="0"/>
            </a:endParaRPr>
          </a:p>
        </p:txBody>
      </p:sp>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C5F7E-DF44-D36D-FDDF-2F14D268470D}"/>
              </a:ext>
            </a:extLst>
          </p:cNvPr>
          <p:cNvSpPr>
            <a:spLocks noGrp="1"/>
          </p:cNvSpPr>
          <p:nvPr>
            <p:ph type="title"/>
          </p:nvPr>
        </p:nvSpPr>
        <p:spPr/>
        <p:txBody>
          <a:bodyPr/>
          <a:lstStyle/>
          <a:p>
            <a:r>
              <a:rPr lang="en-IN" dirty="0"/>
              <a:t>Methodology Followed For the Project. </a:t>
            </a:r>
          </a:p>
        </p:txBody>
      </p:sp>
      <p:pic>
        <p:nvPicPr>
          <p:cNvPr id="3074" name="Picture 2" descr="Process of SMS Spam Detection. | Download Scientific Diagram">
            <a:extLst>
              <a:ext uri="{FF2B5EF4-FFF2-40B4-BE49-F238E27FC236}">
                <a16:creationId xmlns:a16="http://schemas.microsoft.com/office/drawing/2014/main" id="{878E86AE-B092-3A76-3C6B-FF504D0BB5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7875" y="2254685"/>
            <a:ext cx="8096250" cy="2927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29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3B17C-7570-4D20-F747-AC958D5D7A36}"/>
              </a:ext>
            </a:extLst>
          </p:cNvPr>
          <p:cNvSpPr>
            <a:spLocks noGrp="1"/>
          </p:cNvSpPr>
          <p:nvPr>
            <p:ph type="title"/>
          </p:nvPr>
        </p:nvSpPr>
        <p:spPr/>
        <p:txBody>
          <a:bodyPr/>
          <a:lstStyle/>
          <a:p>
            <a:r>
              <a:rPr lang="en-IN" dirty="0"/>
              <a:t>Pre-Processing and Data Cleaning.</a:t>
            </a:r>
          </a:p>
        </p:txBody>
      </p:sp>
      <p:sp>
        <p:nvSpPr>
          <p:cNvPr id="3" name="Content Placeholder 2">
            <a:extLst>
              <a:ext uri="{FF2B5EF4-FFF2-40B4-BE49-F238E27FC236}">
                <a16:creationId xmlns:a16="http://schemas.microsoft.com/office/drawing/2014/main" id="{A692DD2B-BAFE-3DD4-2528-0778F805D0D8}"/>
              </a:ext>
            </a:extLst>
          </p:cNvPr>
          <p:cNvSpPr>
            <a:spLocks noGrp="1"/>
          </p:cNvSpPr>
          <p:nvPr>
            <p:ph idx="1"/>
          </p:nvPr>
        </p:nvSpPr>
        <p:spPr/>
        <p:txBody>
          <a:bodyPr/>
          <a:lstStyle/>
          <a:p>
            <a:r>
              <a:rPr lang="en-IN" dirty="0"/>
              <a:t>Since we got text feature to work with, following are the steps taken for data cleaning and pre processing the data.</a:t>
            </a:r>
          </a:p>
          <a:p>
            <a:pPr marL="514350" indent="-514350">
              <a:buAutoNum type="arabicPeriod"/>
            </a:pPr>
            <a:r>
              <a:rPr lang="en-IN" dirty="0"/>
              <a:t>Once we got the data it is always a good option to check for any null values in or not, if no null values are present we are safe to proceed.</a:t>
            </a:r>
          </a:p>
          <a:p>
            <a:pPr marL="514350" indent="-514350">
              <a:buAutoNum type="arabicPeriod"/>
            </a:pPr>
            <a:r>
              <a:rPr lang="en-IN" dirty="0"/>
              <a:t>We add a new feature name </a:t>
            </a:r>
            <a:r>
              <a:rPr lang="en-IN" dirty="0" err="1"/>
              <a:t>text_length</a:t>
            </a:r>
            <a:r>
              <a:rPr lang="en-IN" dirty="0"/>
              <a:t> to check the length of each text in v2 column.</a:t>
            </a:r>
          </a:p>
          <a:p>
            <a:pPr marL="514350" indent="-514350">
              <a:buAutoNum type="arabicPeriod"/>
            </a:pPr>
            <a:r>
              <a:rPr lang="en-IN" dirty="0"/>
              <a:t>Then we import all the necessary libraries required for the pre processing purpose. </a:t>
            </a:r>
          </a:p>
        </p:txBody>
      </p:sp>
    </p:spTree>
    <p:extLst>
      <p:ext uri="{BB962C8B-B14F-4D97-AF65-F5344CB8AC3E}">
        <p14:creationId xmlns:p14="http://schemas.microsoft.com/office/powerpoint/2010/main" val="1169406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986B8-63FB-6088-56C6-C0A6BF3B9730}"/>
              </a:ext>
            </a:extLst>
          </p:cNvPr>
          <p:cNvSpPr>
            <a:spLocks noGrp="1"/>
          </p:cNvSpPr>
          <p:nvPr>
            <p:ph type="title"/>
          </p:nvPr>
        </p:nvSpPr>
        <p:spPr>
          <a:xfrm>
            <a:off x="838200" y="365126"/>
            <a:ext cx="10515600" cy="315912"/>
          </a:xfrm>
        </p:spPr>
        <p:txBody>
          <a:bodyPr>
            <a:noAutofit/>
          </a:bodyPr>
          <a:lstStyle/>
          <a:p>
            <a:r>
              <a:rPr lang="en-IN" sz="2400" dirty="0"/>
              <a:t>Continue…. Pre processing</a:t>
            </a:r>
          </a:p>
        </p:txBody>
      </p:sp>
      <p:sp>
        <p:nvSpPr>
          <p:cNvPr id="3" name="Content Placeholder 2">
            <a:extLst>
              <a:ext uri="{FF2B5EF4-FFF2-40B4-BE49-F238E27FC236}">
                <a16:creationId xmlns:a16="http://schemas.microsoft.com/office/drawing/2014/main" id="{55B8D636-0D72-5A43-C69C-A4C4EE14E2EC}"/>
              </a:ext>
            </a:extLst>
          </p:cNvPr>
          <p:cNvSpPr>
            <a:spLocks noGrp="1"/>
          </p:cNvSpPr>
          <p:nvPr>
            <p:ph idx="1"/>
          </p:nvPr>
        </p:nvSpPr>
        <p:spPr>
          <a:xfrm>
            <a:off x="838200" y="1190445"/>
            <a:ext cx="10515600" cy="4986518"/>
          </a:xfrm>
        </p:spPr>
        <p:txBody>
          <a:bodyPr>
            <a:normAutofit/>
          </a:bodyPr>
          <a:lstStyle/>
          <a:p>
            <a:pPr marL="0" indent="0">
              <a:buNone/>
            </a:pPr>
            <a:r>
              <a:rPr lang="en-IN" sz="2000" dirty="0"/>
              <a:t>4. We define a function named ‘deconstructed’ to expand all the English language contractions. (It helps in tokenization)</a:t>
            </a:r>
          </a:p>
          <a:p>
            <a:pPr marL="0" indent="0">
              <a:buNone/>
            </a:pPr>
            <a:r>
              <a:rPr lang="en-IN" sz="2000" dirty="0"/>
              <a:t>5. Defining </a:t>
            </a:r>
            <a:r>
              <a:rPr lang="en-IN" sz="2000" dirty="0" err="1"/>
              <a:t>Stop_words</a:t>
            </a:r>
            <a:r>
              <a:rPr lang="en-IN" sz="2000" dirty="0"/>
              <a:t> and </a:t>
            </a:r>
            <a:r>
              <a:rPr lang="en-IN" sz="2000" dirty="0" err="1"/>
              <a:t>lemmatizer</a:t>
            </a:r>
            <a:r>
              <a:rPr lang="en-IN" sz="2000" dirty="0"/>
              <a:t>.</a:t>
            </a:r>
          </a:p>
          <a:p>
            <a:pPr marL="0" lvl="0" indent="0">
              <a:lnSpc>
                <a:spcPts val="2475"/>
              </a:lnSpc>
              <a:buNone/>
            </a:pPr>
            <a:r>
              <a:rPr lang="en-IN" sz="2000" dirty="0">
                <a:solidFill>
                  <a:srgbClr val="000000"/>
                </a:solidFill>
                <a:effectLst/>
                <a:ea typeface="Times New Roman" panose="02020603050405020304" pitchFamily="18" charset="0"/>
                <a:cs typeface="Calibri" panose="020F0502020204030204" pitchFamily="34" charset="0"/>
              </a:rPr>
              <a:t>6. Then we pass our text data to this function, then we clean the data by remove all the hyperlinks, emails, numbers, punctuations, whitespaces, </a:t>
            </a:r>
            <a:r>
              <a:rPr lang="en-IN" sz="2000" dirty="0" err="1">
                <a:solidFill>
                  <a:srgbClr val="000000"/>
                </a:solidFill>
                <a:effectLst/>
                <a:ea typeface="Times New Roman" panose="02020603050405020304" pitchFamily="18" charset="0"/>
                <a:cs typeface="Calibri" panose="020F0502020204030204" pitchFamily="34" charset="0"/>
              </a:rPr>
              <a:t>stop_words</a:t>
            </a:r>
            <a:r>
              <a:rPr lang="en-IN" sz="2000" dirty="0">
                <a:solidFill>
                  <a:srgbClr val="000000"/>
                </a:solidFill>
                <a:effectLst/>
                <a:ea typeface="Times New Roman" panose="02020603050405020304" pitchFamily="18" charset="0"/>
                <a:cs typeface="Calibri" panose="020F0502020204030204" pitchFamily="34" charset="0"/>
              </a:rPr>
              <a:t>, special characters.</a:t>
            </a:r>
            <a:endParaRPr lang="en-IN" sz="2000" dirty="0">
              <a:effectLst/>
              <a:ea typeface="Calibri" panose="020F0502020204030204" pitchFamily="34" charset="0"/>
              <a:cs typeface="Times New Roman" panose="02020603050405020304" pitchFamily="18" charset="0"/>
            </a:endParaRPr>
          </a:p>
          <a:p>
            <a:pPr marL="0" lvl="0" indent="0">
              <a:lnSpc>
                <a:spcPts val="2475"/>
              </a:lnSpc>
              <a:spcAft>
                <a:spcPts val="800"/>
              </a:spcAft>
              <a:buNone/>
            </a:pPr>
            <a:r>
              <a:rPr lang="en-IN" sz="2000" dirty="0">
                <a:solidFill>
                  <a:srgbClr val="000000"/>
                </a:solidFill>
                <a:effectLst/>
                <a:ea typeface="Times New Roman" panose="02020603050405020304" pitchFamily="18" charset="0"/>
                <a:cs typeface="Calibri" panose="020F0502020204030204" pitchFamily="34" charset="0"/>
              </a:rPr>
              <a:t>7. Then we perform lemmatization, and convert the entire text to lower case.</a:t>
            </a:r>
            <a:endParaRPr lang="en-IN" sz="2000" dirty="0">
              <a:effectLst/>
              <a:ea typeface="Calibri" panose="020F0502020204030204" pitchFamily="34" charset="0"/>
              <a:cs typeface="Times New Roman" panose="02020603050405020304" pitchFamily="18" charset="0"/>
            </a:endParaRPr>
          </a:p>
          <a:p>
            <a:pPr marL="0" indent="0">
              <a:buNone/>
            </a:pPr>
            <a:r>
              <a:rPr lang="en-IN" sz="2000" dirty="0">
                <a:effectLst/>
                <a:ea typeface="Times New Roman" panose="02020603050405020304" pitchFamily="18" charset="0"/>
              </a:rPr>
              <a:t>8. We perform above two steps on our text feature column and store the data into list. </a:t>
            </a:r>
          </a:p>
          <a:p>
            <a:pPr marL="0" indent="0">
              <a:buNone/>
            </a:pPr>
            <a:r>
              <a:rPr lang="en-IN" sz="2000" dirty="0"/>
              <a:t>9.</a:t>
            </a:r>
            <a:r>
              <a:rPr lang="en-IN" sz="2000" dirty="0">
                <a:solidFill>
                  <a:srgbClr val="000000"/>
                </a:solidFill>
                <a:effectLst/>
                <a:ea typeface="Times New Roman" panose="02020603050405020304" pitchFamily="18" charset="0"/>
                <a:cs typeface="Calibri" panose="020F0502020204030204" pitchFamily="34" charset="0"/>
              </a:rPr>
              <a:t> We assigned this </a:t>
            </a:r>
            <a:r>
              <a:rPr lang="en-IN" sz="2000" dirty="0" err="1">
                <a:solidFill>
                  <a:srgbClr val="000000"/>
                </a:solidFill>
                <a:effectLst/>
                <a:ea typeface="Times New Roman" panose="02020603050405020304" pitchFamily="18" charset="0"/>
                <a:cs typeface="Calibri" panose="020F0502020204030204" pitchFamily="34" charset="0"/>
              </a:rPr>
              <a:t>processed_data</a:t>
            </a:r>
            <a:r>
              <a:rPr lang="en-IN" sz="2000" dirty="0">
                <a:solidFill>
                  <a:srgbClr val="000000"/>
                </a:solidFill>
                <a:effectLst/>
                <a:ea typeface="Times New Roman" panose="02020603050405020304" pitchFamily="18" charset="0"/>
                <a:cs typeface="Calibri" panose="020F0502020204030204" pitchFamily="34" charset="0"/>
              </a:rPr>
              <a:t> list to the feature column v2 of our dataset.</a:t>
            </a:r>
            <a:endParaRPr lang="en-IN" sz="2000" dirty="0">
              <a:effectLst/>
              <a:ea typeface="Calibri" panose="020F0502020204030204" pitchFamily="34" charset="0"/>
              <a:cs typeface="Times New Roman" panose="02020603050405020304" pitchFamily="18" charset="0"/>
            </a:endParaRPr>
          </a:p>
          <a:p>
            <a:pPr marL="0" indent="0">
              <a:buNone/>
            </a:pPr>
            <a:r>
              <a:rPr lang="en-IN" sz="2000" dirty="0"/>
              <a:t>10. </a:t>
            </a:r>
            <a:r>
              <a:rPr lang="en-IN" sz="2000" dirty="0">
                <a:effectLst/>
                <a:ea typeface="Times New Roman" panose="02020603050405020304" pitchFamily="18" charset="0"/>
              </a:rPr>
              <a:t>Then we check the length of clean data, so that we get a clear idea about how much our data is processed.</a:t>
            </a:r>
            <a:endParaRPr lang="en-IN" sz="2000" dirty="0"/>
          </a:p>
        </p:txBody>
      </p:sp>
    </p:spTree>
    <p:extLst>
      <p:ext uri="{BB962C8B-B14F-4D97-AF65-F5344CB8AC3E}">
        <p14:creationId xmlns:p14="http://schemas.microsoft.com/office/powerpoint/2010/main" val="564825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62F0-2A5B-52C4-A132-B30A0FDE1E4F}"/>
              </a:ext>
            </a:extLst>
          </p:cNvPr>
          <p:cNvSpPr>
            <a:spLocks noGrp="1"/>
          </p:cNvSpPr>
          <p:nvPr>
            <p:ph type="title"/>
          </p:nvPr>
        </p:nvSpPr>
        <p:spPr/>
        <p:txBody>
          <a:bodyPr/>
          <a:lstStyle/>
          <a:p>
            <a:r>
              <a:rPr lang="en-IN" dirty="0"/>
              <a:t>Visualization (EDA)</a:t>
            </a:r>
          </a:p>
        </p:txBody>
      </p:sp>
      <p:pic>
        <p:nvPicPr>
          <p:cNvPr id="5" name="Content Placeholder 4">
            <a:extLst>
              <a:ext uri="{FF2B5EF4-FFF2-40B4-BE49-F238E27FC236}">
                <a16:creationId xmlns:a16="http://schemas.microsoft.com/office/drawing/2014/main" id="{E45F9FDC-F44D-32F1-35D4-74F56ACBA19B}"/>
              </a:ext>
            </a:extLst>
          </p:cNvPr>
          <p:cNvPicPr>
            <a:picLocks noGrp="1" noChangeAspect="1"/>
          </p:cNvPicPr>
          <p:nvPr>
            <p:ph idx="1"/>
          </p:nvPr>
        </p:nvPicPr>
        <p:blipFill>
          <a:blip r:embed="rId2"/>
          <a:stretch>
            <a:fillRect/>
          </a:stretch>
        </p:blipFill>
        <p:spPr>
          <a:xfrm>
            <a:off x="602968" y="1690688"/>
            <a:ext cx="5493032" cy="3333921"/>
          </a:xfrm>
        </p:spPr>
      </p:pic>
      <p:pic>
        <p:nvPicPr>
          <p:cNvPr id="7" name="Picture 6">
            <a:extLst>
              <a:ext uri="{FF2B5EF4-FFF2-40B4-BE49-F238E27FC236}">
                <a16:creationId xmlns:a16="http://schemas.microsoft.com/office/drawing/2014/main" id="{57CFAADE-3ECE-ECA2-F00A-4A0076CFFAEB}"/>
              </a:ext>
            </a:extLst>
          </p:cNvPr>
          <p:cNvPicPr>
            <a:picLocks noChangeAspect="1"/>
          </p:cNvPicPr>
          <p:nvPr/>
        </p:nvPicPr>
        <p:blipFill>
          <a:blip r:embed="rId3"/>
          <a:stretch>
            <a:fillRect/>
          </a:stretch>
        </p:blipFill>
        <p:spPr>
          <a:xfrm>
            <a:off x="6599299" y="1985977"/>
            <a:ext cx="3410125" cy="2743341"/>
          </a:xfrm>
          <a:prstGeom prst="rect">
            <a:avLst/>
          </a:prstGeom>
        </p:spPr>
      </p:pic>
      <p:sp>
        <p:nvSpPr>
          <p:cNvPr id="8" name="TextBox 7">
            <a:extLst>
              <a:ext uri="{FF2B5EF4-FFF2-40B4-BE49-F238E27FC236}">
                <a16:creationId xmlns:a16="http://schemas.microsoft.com/office/drawing/2014/main" id="{4D77B5EF-748E-E8F8-0386-714A566DE2B0}"/>
              </a:ext>
            </a:extLst>
          </p:cNvPr>
          <p:cNvSpPr txBox="1"/>
          <p:nvPr/>
        </p:nvSpPr>
        <p:spPr>
          <a:xfrm>
            <a:off x="838200" y="5322498"/>
            <a:ext cx="9171224" cy="646331"/>
          </a:xfrm>
          <a:prstGeom prst="rect">
            <a:avLst/>
          </a:prstGeom>
          <a:noFill/>
        </p:spPr>
        <p:txBody>
          <a:bodyPr wrap="square" rtlCol="0">
            <a:spAutoFit/>
          </a:bodyPr>
          <a:lstStyle/>
          <a:p>
            <a:r>
              <a:rPr lang="en-IN" dirty="0"/>
              <a:t>From above plot, it is clear that there is uneven distribution of data among the classes of label. Around 86.59% of data is for ham while 13.41 % of data is of spam.</a:t>
            </a:r>
          </a:p>
        </p:txBody>
      </p:sp>
    </p:spTree>
    <p:extLst>
      <p:ext uri="{BB962C8B-B14F-4D97-AF65-F5344CB8AC3E}">
        <p14:creationId xmlns:p14="http://schemas.microsoft.com/office/powerpoint/2010/main" val="2694361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62507C-CE5D-DFA4-64B6-59C447E03AC8}"/>
              </a:ext>
            </a:extLst>
          </p:cNvPr>
          <p:cNvPicPr>
            <a:picLocks noChangeAspect="1"/>
          </p:cNvPicPr>
          <p:nvPr/>
        </p:nvPicPr>
        <p:blipFill>
          <a:blip r:embed="rId2"/>
          <a:stretch>
            <a:fillRect/>
          </a:stretch>
        </p:blipFill>
        <p:spPr>
          <a:xfrm>
            <a:off x="809665" y="750472"/>
            <a:ext cx="5448580" cy="3321221"/>
          </a:xfrm>
          <a:prstGeom prst="rect">
            <a:avLst/>
          </a:prstGeom>
        </p:spPr>
      </p:pic>
      <p:pic>
        <p:nvPicPr>
          <p:cNvPr id="5" name="Picture 4">
            <a:extLst>
              <a:ext uri="{FF2B5EF4-FFF2-40B4-BE49-F238E27FC236}">
                <a16:creationId xmlns:a16="http://schemas.microsoft.com/office/drawing/2014/main" id="{A2D8210F-736C-3B4F-710F-A3B9A5458D65}"/>
              </a:ext>
            </a:extLst>
          </p:cNvPr>
          <p:cNvPicPr>
            <a:picLocks noChangeAspect="1"/>
          </p:cNvPicPr>
          <p:nvPr/>
        </p:nvPicPr>
        <p:blipFill>
          <a:blip r:embed="rId3"/>
          <a:stretch>
            <a:fillRect/>
          </a:stretch>
        </p:blipFill>
        <p:spPr>
          <a:xfrm>
            <a:off x="6532096" y="750472"/>
            <a:ext cx="5321573" cy="3225966"/>
          </a:xfrm>
          <a:prstGeom prst="rect">
            <a:avLst/>
          </a:prstGeom>
        </p:spPr>
      </p:pic>
      <p:sp>
        <p:nvSpPr>
          <p:cNvPr id="6" name="TextBox 5">
            <a:extLst>
              <a:ext uri="{FF2B5EF4-FFF2-40B4-BE49-F238E27FC236}">
                <a16:creationId xmlns:a16="http://schemas.microsoft.com/office/drawing/2014/main" id="{F92529A6-748B-1CCB-38F8-5EDCBB7B6D17}"/>
              </a:ext>
            </a:extLst>
          </p:cNvPr>
          <p:cNvSpPr txBox="1"/>
          <p:nvPr/>
        </p:nvSpPr>
        <p:spPr>
          <a:xfrm>
            <a:off x="1104181" y="4623758"/>
            <a:ext cx="10412083" cy="1754326"/>
          </a:xfrm>
          <a:prstGeom prst="rect">
            <a:avLst/>
          </a:prstGeom>
          <a:noFill/>
        </p:spPr>
        <p:txBody>
          <a:bodyPr wrap="square" rtlCol="0">
            <a:spAutoFit/>
          </a:bodyPr>
          <a:lstStyle/>
          <a:p>
            <a:r>
              <a:rPr lang="en-IN" dirty="0"/>
              <a:t>From above plot we tries to visualize the text length for the data we have. We observe that most of the text are of 0-200 words, there were very few which cross this word limit.</a:t>
            </a:r>
          </a:p>
          <a:p>
            <a:endParaRPr lang="en-IN" dirty="0"/>
          </a:p>
          <a:p>
            <a:r>
              <a:rPr lang="en-IN" dirty="0"/>
              <a:t>In the second plot we tries to see the relation between ham text length and spam text length. It is interesting to see than a spam text will never cross the word limit of 200 words in our case. While those large text are ham only.</a:t>
            </a:r>
          </a:p>
        </p:txBody>
      </p:sp>
    </p:spTree>
    <p:extLst>
      <p:ext uri="{BB962C8B-B14F-4D97-AF65-F5344CB8AC3E}">
        <p14:creationId xmlns:p14="http://schemas.microsoft.com/office/powerpoint/2010/main" val="1772129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372</TotalTime>
  <Words>2303</Words>
  <Application>Microsoft Office PowerPoint</Application>
  <PresentationFormat>Widescreen</PresentationFormat>
  <Paragraphs>135</Paragraphs>
  <Slides>20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Franklin Gothic Book</vt:lpstr>
      <vt:lpstr>Segoe UI</vt:lpstr>
      <vt:lpstr>Office Theme</vt:lpstr>
      <vt:lpstr>Email-Spam Detection Project</vt:lpstr>
      <vt:lpstr>Introduction</vt:lpstr>
      <vt:lpstr>DataSet Description.</vt:lpstr>
      <vt:lpstr>What is NLP?  </vt:lpstr>
      <vt:lpstr>Methodology Followed For the Project. </vt:lpstr>
      <vt:lpstr>Pre-Processing and Data Cleaning.</vt:lpstr>
      <vt:lpstr>Continue…. Pre processing</vt:lpstr>
      <vt:lpstr>Visualization (EDA)</vt:lpstr>
      <vt:lpstr>PowerPoint Presentation</vt:lpstr>
      <vt:lpstr>PowerPoint Presentation</vt:lpstr>
      <vt:lpstr>Vectorization and Encoding</vt:lpstr>
      <vt:lpstr>Model Building</vt:lpstr>
      <vt:lpstr>Approaches/Algorithms Evaluated</vt:lpstr>
      <vt:lpstr>Summary of Each Algorithm.</vt:lpstr>
      <vt:lpstr>RandomForest Classifier</vt:lpstr>
      <vt:lpstr>RF Classifier confusion matrix &amp; Model saving</vt:lpstr>
      <vt:lpstr>Interpretation of the results</vt:lpstr>
      <vt:lpstr>Continue…..interpretation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Email-Spam Detection Project</dc:title>
  <dc:creator>khush_khatri@outlook.com</dc:creator>
  <cp:lastModifiedBy>khush_khatri@outlook.com</cp:lastModifiedBy>
  <cp:revision>1</cp:revision>
  <dcterms:created xsi:type="dcterms:W3CDTF">2022-11-23T09:47:04Z</dcterms:created>
  <dcterms:modified xsi:type="dcterms:W3CDTF">2022-11-23T15:59:33Z</dcterms:modified>
</cp:coreProperties>
</file>