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AAF9DEE3-8444-4CA1-8BC2-D834D3ED6C74}">
      <dgm:prSet/>
      <dgm:spPr/>
      <dgm:t>
        <a:bodyPr/>
        <a:lstStyle/>
        <a:p>
          <a:r>
            <a:rPr lang="en-US" dirty="0"/>
            <a:t>Data Collection using Web Scraping </a:t>
          </a:r>
        </a:p>
      </dgm:t>
    </dgm:pt>
    <dgm:pt modelId="{205BDF49-153E-4CE8-8402-E23704595764}" type="parTrans" cxnId="{0A7DA706-17DD-412A-8BE0-4F6529274E66}">
      <dgm:prSet/>
      <dgm:spPr/>
      <dgm:t>
        <a:bodyPr/>
        <a:lstStyle/>
        <a:p>
          <a:endParaRPr lang="en-US"/>
        </a:p>
      </dgm:t>
    </dgm:pt>
    <dgm:pt modelId="{23210C7F-6847-491E-BE1F-A79529AF2B8B}" type="sibTrans" cxnId="{0A7DA706-17DD-412A-8BE0-4F6529274E66}">
      <dgm:prSet phldrT="01" phldr="0"/>
      <dgm:spPr/>
      <dgm:t>
        <a:bodyPr/>
        <a:lstStyle/>
        <a:p>
          <a:r>
            <a:rPr lang="en-US"/>
            <a:t>01</a:t>
          </a:r>
          <a:endParaRPr lang="en-US" dirty="0"/>
        </a:p>
      </dgm:t>
    </dgm:pt>
    <dgm:pt modelId="{B2B879BD-3840-400C-92BD-B2C2383358D7}">
      <dgm:prSet/>
      <dgm:spPr/>
      <dgm:t>
        <a:bodyPr/>
        <a:lstStyle/>
        <a:p>
          <a:r>
            <a:rPr lang="en-US" dirty="0"/>
            <a:t>Image Classification Model using Deep Learning</a:t>
          </a:r>
        </a:p>
      </dgm:t>
    </dgm:pt>
    <dgm:pt modelId="{09440D86-F3E6-4A3C-9E78-1AFC56348641}" type="parTrans" cxnId="{42CDCACA-F394-4044-BBF6-522A0005ABCB}">
      <dgm:prSet/>
      <dgm:spPr/>
      <dgm:t>
        <a:bodyPr/>
        <a:lstStyle/>
        <a:p>
          <a:endParaRPr lang="en-US"/>
        </a:p>
      </dgm:t>
    </dgm:pt>
    <dgm:pt modelId="{FBAA44FF-54DE-45C8-9FAC-512C40277233}" type="sibTrans" cxnId="{42CDCACA-F394-4044-BBF6-522A0005ABCB}">
      <dgm:prSet phldrT="02" phldr="0"/>
      <dgm:spPr/>
      <dgm:t>
        <a:bodyPr/>
        <a:lstStyle/>
        <a:p>
          <a:r>
            <a:rPr lang="en-US"/>
            <a:t>02</a:t>
          </a:r>
          <a:endParaRPr lang="en-US" dirty="0"/>
        </a:p>
      </dgm:t>
    </dgm:pt>
    <dgm:pt modelId="{09F899AB-70CA-46DA-8F8C-58514A9FEF67}" type="pres">
      <dgm:prSet presAssocID="{15509919-36B5-4162-8899-417A9F93473B}" presName="Name0" presStyleCnt="0">
        <dgm:presLayoutVars>
          <dgm:animLvl val="lvl"/>
          <dgm:resizeHandles val="exact"/>
        </dgm:presLayoutVars>
      </dgm:prSet>
      <dgm:spPr/>
    </dgm:pt>
    <dgm:pt modelId="{9E708B2C-9056-43B8-820C-8D4D2D591614}" type="pres">
      <dgm:prSet presAssocID="{AAF9DEE3-8444-4CA1-8BC2-D834D3ED6C74}" presName="compositeNode" presStyleCnt="0">
        <dgm:presLayoutVars>
          <dgm:bulletEnabled val="1"/>
        </dgm:presLayoutVars>
      </dgm:prSet>
      <dgm:spPr/>
    </dgm:pt>
    <dgm:pt modelId="{F4992080-7D4E-4F2B-B608-170DDBB6006A}" type="pres">
      <dgm:prSet presAssocID="{AAF9DEE3-8444-4CA1-8BC2-D834D3ED6C74}" presName="bgRect" presStyleLbl="alignNode1" presStyleIdx="0" presStyleCnt="2"/>
      <dgm:spPr/>
    </dgm:pt>
    <dgm:pt modelId="{15536E38-36FE-4A51-B620-2715BFAD5475}" type="pres">
      <dgm:prSet presAssocID="{23210C7F-6847-491E-BE1F-A79529AF2B8B}" presName="sibTransNodeRect" presStyleLbl="alignNode1" presStyleIdx="0" presStyleCnt="2">
        <dgm:presLayoutVars>
          <dgm:chMax val="0"/>
          <dgm:bulletEnabled val="1"/>
        </dgm:presLayoutVars>
      </dgm:prSet>
      <dgm:spPr/>
    </dgm:pt>
    <dgm:pt modelId="{B158057C-23C1-45AE-9273-5935A8F6104B}" type="pres">
      <dgm:prSet presAssocID="{AAF9DEE3-8444-4CA1-8BC2-D834D3ED6C74}" presName="nodeRect" presStyleLbl="alignNode1" presStyleIdx="0" presStyleCnt="2">
        <dgm:presLayoutVars>
          <dgm:bulletEnabled val="1"/>
        </dgm:presLayoutVars>
      </dgm:prSet>
      <dgm:spPr/>
    </dgm:pt>
    <dgm:pt modelId="{5D52B8B6-958E-480C-9455-911A104C8C73}" type="pres">
      <dgm:prSet presAssocID="{23210C7F-6847-491E-BE1F-A79529AF2B8B}" presName="sibTrans" presStyleCnt="0"/>
      <dgm:spPr/>
    </dgm:pt>
    <dgm:pt modelId="{070CFBFA-AE62-406D-B2E3-4A871FE3EC95}" type="pres">
      <dgm:prSet presAssocID="{B2B879BD-3840-400C-92BD-B2C2383358D7}" presName="compositeNode" presStyleCnt="0">
        <dgm:presLayoutVars>
          <dgm:bulletEnabled val="1"/>
        </dgm:presLayoutVars>
      </dgm:prSet>
      <dgm:spPr/>
    </dgm:pt>
    <dgm:pt modelId="{89A9B4CF-6439-46B1-B6A9-1D6CD5034774}" type="pres">
      <dgm:prSet presAssocID="{B2B879BD-3840-400C-92BD-B2C2383358D7}" presName="bgRect" presStyleLbl="alignNode1" presStyleIdx="1" presStyleCnt="2"/>
      <dgm:spPr/>
    </dgm:pt>
    <dgm:pt modelId="{379B8CE4-8135-4F2C-A5A0-E55EBE328E9A}" type="pres">
      <dgm:prSet presAssocID="{FBAA44FF-54DE-45C8-9FAC-512C40277233}" presName="sibTransNodeRect" presStyleLbl="alignNode1" presStyleIdx="1" presStyleCnt="2">
        <dgm:presLayoutVars>
          <dgm:chMax val="0"/>
          <dgm:bulletEnabled val="1"/>
        </dgm:presLayoutVars>
      </dgm:prSet>
      <dgm:spPr/>
    </dgm:pt>
    <dgm:pt modelId="{9F2B2B99-E41C-48B6-9241-186B3896CDB2}" type="pres">
      <dgm:prSet presAssocID="{B2B879BD-3840-400C-92BD-B2C2383358D7}" presName="nodeRect" presStyleLbl="alignNode1" presStyleIdx="1" presStyleCnt="2">
        <dgm:presLayoutVars>
          <dgm:bulletEnabled val="1"/>
        </dgm:presLayoutVars>
      </dgm:prSet>
      <dgm:spPr/>
    </dgm:pt>
  </dgm:ptLst>
  <dgm:cxnLst>
    <dgm:cxn modelId="{0A7DA706-17DD-412A-8BE0-4F6529274E66}" srcId="{15509919-36B5-4162-8899-417A9F93473B}" destId="{AAF9DEE3-8444-4CA1-8BC2-D834D3ED6C74}" srcOrd="0" destOrd="0" parTransId="{205BDF49-153E-4CE8-8402-E23704595764}" sibTransId="{23210C7F-6847-491E-BE1F-A79529AF2B8B}"/>
    <dgm:cxn modelId="{109C0B15-B806-4127-A7EA-6F2FD85C2B5C}" type="presOf" srcId="{AAF9DEE3-8444-4CA1-8BC2-D834D3ED6C74}" destId="{B158057C-23C1-45AE-9273-5935A8F6104B}" srcOrd="1" destOrd="0" presId="urn:microsoft.com/office/officeart/2016/7/layout/LinearBlockProcessNumbered#1"/>
    <dgm:cxn modelId="{28938E20-006F-438A-BC3B-539C09A41AF8}" type="presOf" srcId="{23210C7F-6847-491E-BE1F-A79529AF2B8B}" destId="{15536E38-36FE-4A51-B620-2715BFAD5475}" srcOrd="0" destOrd="0" presId="urn:microsoft.com/office/officeart/2016/7/layout/LinearBlockProcessNumbered#1"/>
    <dgm:cxn modelId="{E774C62E-62A2-478F-B2D4-49AC51F9A4FC}" type="presOf" srcId="{FBAA44FF-54DE-45C8-9FAC-512C40277233}" destId="{379B8CE4-8135-4F2C-A5A0-E55EBE328E9A}" srcOrd="0" destOrd="0" presId="urn:microsoft.com/office/officeart/2016/7/layout/LinearBlockProcessNumbered#1"/>
    <dgm:cxn modelId="{6E5EF465-680F-4962-87CA-2B44BA61BBF3}" type="presOf" srcId="{AAF9DEE3-8444-4CA1-8BC2-D834D3ED6C74}" destId="{F4992080-7D4E-4F2B-B608-170DDBB6006A}" srcOrd="0" destOrd="0" presId="urn:microsoft.com/office/officeart/2016/7/layout/LinearBlockProcessNumbered#1"/>
    <dgm:cxn modelId="{BE05FF76-48E4-476C-9495-A13A63321F9B}" type="presOf" srcId="{B2B879BD-3840-400C-92BD-B2C2383358D7}" destId="{89A9B4CF-6439-46B1-B6A9-1D6CD5034774}" srcOrd="0" destOrd="0" presId="urn:microsoft.com/office/officeart/2016/7/layout/LinearBlockProcessNumbered#1"/>
    <dgm:cxn modelId="{840BB0C7-181A-4BA4-9324-C35937B4BA77}" type="presOf" srcId="{15509919-36B5-4162-8899-417A9F93473B}" destId="{09F899AB-70CA-46DA-8F8C-58514A9FEF67}" srcOrd="0" destOrd="0" presId="urn:microsoft.com/office/officeart/2016/7/layout/LinearBlockProcessNumbered#1"/>
    <dgm:cxn modelId="{42CDCACA-F394-4044-BBF6-522A0005ABCB}" srcId="{15509919-36B5-4162-8899-417A9F93473B}" destId="{B2B879BD-3840-400C-92BD-B2C2383358D7}" srcOrd="1" destOrd="0" parTransId="{09440D86-F3E6-4A3C-9E78-1AFC56348641}" sibTransId="{FBAA44FF-54DE-45C8-9FAC-512C40277233}"/>
    <dgm:cxn modelId="{6AB3E3E3-CAC3-4821-AAD0-21289FC8AF3F}" type="presOf" srcId="{B2B879BD-3840-400C-92BD-B2C2383358D7}" destId="{9F2B2B99-E41C-48B6-9241-186B3896CDB2}" srcOrd="1" destOrd="0" presId="urn:microsoft.com/office/officeart/2016/7/layout/LinearBlockProcessNumbered#1"/>
    <dgm:cxn modelId="{90D3E440-E32E-4616-A794-C357B58C725C}" type="presParOf" srcId="{09F899AB-70CA-46DA-8F8C-58514A9FEF67}" destId="{9E708B2C-9056-43B8-820C-8D4D2D591614}" srcOrd="0" destOrd="0" presId="urn:microsoft.com/office/officeart/2016/7/layout/LinearBlockProcessNumbered#1"/>
    <dgm:cxn modelId="{94905F72-0547-4876-85BD-1CE201853F0E}" type="presParOf" srcId="{9E708B2C-9056-43B8-820C-8D4D2D591614}" destId="{F4992080-7D4E-4F2B-B608-170DDBB6006A}" srcOrd="0" destOrd="0" presId="urn:microsoft.com/office/officeart/2016/7/layout/LinearBlockProcessNumbered#1"/>
    <dgm:cxn modelId="{32F232D9-C82F-455D-A4CB-8A6F950974CB}" type="presParOf" srcId="{9E708B2C-9056-43B8-820C-8D4D2D591614}" destId="{15536E38-36FE-4A51-B620-2715BFAD5475}" srcOrd="1" destOrd="0" presId="urn:microsoft.com/office/officeart/2016/7/layout/LinearBlockProcessNumbered#1"/>
    <dgm:cxn modelId="{E1630E94-0972-452E-A256-8FE168492E2F}" type="presParOf" srcId="{9E708B2C-9056-43B8-820C-8D4D2D591614}" destId="{B158057C-23C1-45AE-9273-5935A8F6104B}" srcOrd="2" destOrd="0" presId="urn:microsoft.com/office/officeart/2016/7/layout/LinearBlockProcessNumbered#1"/>
    <dgm:cxn modelId="{3D53040A-6114-439D-91AE-A92823686B42}" type="presParOf" srcId="{09F899AB-70CA-46DA-8F8C-58514A9FEF67}" destId="{5D52B8B6-958E-480C-9455-911A104C8C73}" srcOrd="1" destOrd="0" presId="urn:microsoft.com/office/officeart/2016/7/layout/LinearBlockProcessNumbered#1"/>
    <dgm:cxn modelId="{71CD1E60-9941-432A-AAD3-6BEE9759C7CA}" type="presParOf" srcId="{09F899AB-70CA-46DA-8F8C-58514A9FEF67}" destId="{070CFBFA-AE62-406D-B2E3-4A871FE3EC95}" srcOrd="2" destOrd="0" presId="urn:microsoft.com/office/officeart/2016/7/layout/LinearBlockProcessNumbered#1"/>
    <dgm:cxn modelId="{E24E5F24-B05D-485A-B1E3-F029361EAC2F}" type="presParOf" srcId="{070CFBFA-AE62-406D-B2E3-4A871FE3EC95}" destId="{89A9B4CF-6439-46B1-B6A9-1D6CD5034774}" srcOrd="0" destOrd="0" presId="urn:microsoft.com/office/officeart/2016/7/layout/LinearBlockProcessNumbered#1"/>
    <dgm:cxn modelId="{B1A2A29E-FBA6-4188-BE73-D4752962B995}" type="presParOf" srcId="{070CFBFA-AE62-406D-B2E3-4A871FE3EC95}" destId="{379B8CE4-8135-4F2C-A5A0-E55EBE328E9A}" srcOrd="1" destOrd="0" presId="urn:microsoft.com/office/officeart/2016/7/layout/LinearBlockProcessNumbered#1"/>
    <dgm:cxn modelId="{F07F5881-E747-4C57-B3A8-80D81CA9E653}" type="presParOf" srcId="{070CFBFA-AE62-406D-B2E3-4A871FE3EC95}" destId="{9F2B2B99-E41C-48B6-9241-186B3896CDB2}" srcOrd="2" destOrd="0" presId="urn:microsoft.com/office/officeart/2016/7/layout/LinearBlock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92080-7D4E-4F2B-B608-170DDBB6006A}">
      <dsp:nvSpPr>
        <dsp:cNvPr id="0" name=""/>
        <dsp:cNvSpPr/>
      </dsp:nvSpPr>
      <dsp:spPr>
        <a:xfrm>
          <a:off x="3143" y="0"/>
          <a:ext cx="4832746" cy="372561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77368" tIns="0" rIns="477368" bIns="330200" numCol="1" spcCol="1270" anchor="t" anchorCtr="0">
          <a:noAutofit/>
        </a:bodyPr>
        <a:lstStyle/>
        <a:p>
          <a:pPr marL="0" lvl="0" indent="0" algn="l" defTabSz="1155700">
            <a:lnSpc>
              <a:spcPct val="90000"/>
            </a:lnSpc>
            <a:spcBef>
              <a:spcPct val="0"/>
            </a:spcBef>
            <a:spcAft>
              <a:spcPct val="35000"/>
            </a:spcAft>
            <a:buNone/>
          </a:pPr>
          <a:r>
            <a:rPr lang="en-US" sz="2600" kern="1200" dirty="0"/>
            <a:t>Data Collection using Web Scraping </a:t>
          </a:r>
        </a:p>
      </dsp:txBody>
      <dsp:txXfrm>
        <a:off x="3143" y="1490244"/>
        <a:ext cx="4832746" cy="2235367"/>
      </dsp:txXfrm>
    </dsp:sp>
    <dsp:sp modelId="{15536E38-36FE-4A51-B620-2715BFAD5475}">
      <dsp:nvSpPr>
        <dsp:cNvPr id="0" name=""/>
        <dsp:cNvSpPr/>
      </dsp:nvSpPr>
      <dsp:spPr>
        <a:xfrm>
          <a:off x="3143" y="0"/>
          <a:ext cx="4832746" cy="149024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477368" tIns="165100" rIns="477368"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endParaRPr lang="en-US" sz="6600" kern="1200" dirty="0"/>
        </a:p>
      </dsp:txBody>
      <dsp:txXfrm>
        <a:off x="3143" y="0"/>
        <a:ext cx="4832746" cy="1490244"/>
      </dsp:txXfrm>
    </dsp:sp>
    <dsp:sp modelId="{89A9B4CF-6439-46B1-B6A9-1D6CD5034774}">
      <dsp:nvSpPr>
        <dsp:cNvPr id="0" name=""/>
        <dsp:cNvSpPr/>
      </dsp:nvSpPr>
      <dsp:spPr>
        <a:xfrm>
          <a:off x="5222509" y="0"/>
          <a:ext cx="4832746" cy="372561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77368" tIns="0" rIns="477368" bIns="330200" numCol="1" spcCol="1270" anchor="t" anchorCtr="0">
          <a:noAutofit/>
        </a:bodyPr>
        <a:lstStyle/>
        <a:p>
          <a:pPr marL="0" lvl="0" indent="0" algn="l" defTabSz="1155700">
            <a:lnSpc>
              <a:spcPct val="90000"/>
            </a:lnSpc>
            <a:spcBef>
              <a:spcPct val="0"/>
            </a:spcBef>
            <a:spcAft>
              <a:spcPct val="35000"/>
            </a:spcAft>
            <a:buNone/>
          </a:pPr>
          <a:r>
            <a:rPr lang="en-US" sz="2600" kern="1200" dirty="0"/>
            <a:t>Image Classification Model using Deep Learning</a:t>
          </a:r>
        </a:p>
      </dsp:txBody>
      <dsp:txXfrm>
        <a:off x="5222509" y="1490244"/>
        <a:ext cx="4832746" cy="2235367"/>
      </dsp:txXfrm>
    </dsp:sp>
    <dsp:sp modelId="{379B8CE4-8135-4F2C-A5A0-E55EBE328E9A}">
      <dsp:nvSpPr>
        <dsp:cNvPr id="0" name=""/>
        <dsp:cNvSpPr/>
      </dsp:nvSpPr>
      <dsp:spPr>
        <a:xfrm>
          <a:off x="5222509" y="0"/>
          <a:ext cx="4832746" cy="149024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477368" tIns="165100" rIns="477368"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endParaRPr lang="en-US" sz="6600" kern="1200" dirty="0"/>
        </a:p>
      </dsp:txBody>
      <dsp:txXfrm>
        <a:off x="5222509" y="0"/>
        <a:ext cx="4832746" cy="1490244"/>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11/12/2022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11/12/2022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11/12/2022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11/12/2022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11/12/2022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4" y="2167372"/>
            <a:ext cx="4775075" cy="1630906"/>
          </a:xfrm>
        </p:spPr>
        <p:txBody>
          <a:bodyPr>
            <a:noAutofit/>
          </a:bodyPr>
          <a:lstStyle/>
          <a:p>
            <a:r>
              <a:rPr lang="en-US" sz="3600" dirty="0">
                <a:solidFill>
                  <a:schemeClr val="tx1"/>
                </a:solidFill>
              </a:rPr>
              <a:t>Image Scraping and classification Project</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By Khushboo Khatri</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325E-4670-722B-D361-9AA0CB965778}"/>
              </a:ext>
            </a:extLst>
          </p:cNvPr>
          <p:cNvSpPr>
            <a:spLocks noGrp="1"/>
          </p:cNvSpPr>
          <p:nvPr>
            <p:ph type="title"/>
          </p:nvPr>
        </p:nvSpPr>
        <p:spPr/>
        <p:txBody>
          <a:bodyPr/>
          <a:lstStyle/>
          <a:p>
            <a:r>
              <a:rPr lang="en-IN" dirty="0"/>
              <a:t>Model Check Point</a:t>
            </a:r>
          </a:p>
        </p:txBody>
      </p:sp>
      <p:sp>
        <p:nvSpPr>
          <p:cNvPr id="3" name="Content Placeholder 2">
            <a:extLst>
              <a:ext uri="{FF2B5EF4-FFF2-40B4-BE49-F238E27FC236}">
                <a16:creationId xmlns:a16="http://schemas.microsoft.com/office/drawing/2014/main" id="{F76F209C-6DD2-2EE9-0595-20A2D45FBDF3}"/>
              </a:ext>
            </a:extLst>
          </p:cNvPr>
          <p:cNvSpPr>
            <a:spLocks noGrp="1"/>
          </p:cNvSpPr>
          <p:nvPr>
            <p:ph idx="1"/>
          </p:nvPr>
        </p:nvSpPr>
        <p:spPr/>
        <p:txBody>
          <a:bodyPr>
            <a:normAutofit lnSpcReduction="10000"/>
          </a:bodyPr>
          <a:lstStyle/>
          <a:p>
            <a:r>
              <a:rPr lang="en-US" b="0" i="0" dirty="0">
                <a:solidFill>
                  <a:srgbClr val="051E50"/>
                </a:solidFill>
                <a:effectLst/>
                <a:latin typeface="proxima-nova"/>
              </a:rPr>
              <a:t>A good application of checkpointing is to serialize your network to disk each time there is an improvement during training. We define an “improvement” to be either a </a:t>
            </a:r>
            <a:r>
              <a:rPr lang="en-US" b="0" i="1" dirty="0">
                <a:solidFill>
                  <a:srgbClr val="051E50"/>
                </a:solidFill>
                <a:effectLst/>
                <a:latin typeface="proxima-nova"/>
              </a:rPr>
              <a:t>decrease </a:t>
            </a:r>
            <a:r>
              <a:rPr lang="en-US" b="0" i="0" dirty="0">
                <a:solidFill>
                  <a:srgbClr val="051E50"/>
                </a:solidFill>
                <a:effectLst/>
                <a:latin typeface="proxima-nova"/>
              </a:rPr>
              <a:t>in loss or an </a:t>
            </a:r>
            <a:r>
              <a:rPr lang="en-US" b="0" i="1" dirty="0">
                <a:solidFill>
                  <a:srgbClr val="051E50"/>
                </a:solidFill>
                <a:effectLst/>
                <a:latin typeface="proxima-nova"/>
              </a:rPr>
              <a:t>increase </a:t>
            </a:r>
            <a:r>
              <a:rPr lang="en-US" b="0" i="0" dirty="0">
                <a:solidFill>
                  <a:srgbClr val="051E50"/>
                </a:solidFill>
                <a:effectLst/>
                <a:latin typeface="proxima-nova"/>
              </a:rPr>
              <a:t>in accuracy — we’ll set this parameter inside the actual </a:t>
            </a:r>
            <a:r>
              <a:rPr lang="en-US" b="0" i="0" dirty="0" err="1">
                <a:solidFill>
                  <a:srgbClr val="051E50"/>
                </a:solidFill>
                <a:effectLst/>
                <a:latin typeface="proxima-nova"/>
              </a:rPr>
              <a:t>Keras</a:t>
            </a:r>
            <a:r>
              <a:rPr lang="en-US" b="0" i="0" dirty="0">
                <a:solidFill>
                  <a:srgbClr val="051E50"/>
                </a:solidFill>
                <a:effectLst/>
                <a:latin typeface="proxima-nova"/>
              </a:rPr>
              <a:t> callback.</a:t>
            </a:r>
          </a:p>
          <a:p>
            <a:endParaRPr lang="en-US" dirty="0">
              <a:solidFill>
                <a:srgbClr val="051E50"/>
              </a:solidFill>
              <a:latin typeface="proxima-nova"/>
            </a:endParaRPr>
          </a:p>
          <a:p>
            <a:endParaRPr lang="en-US" b="0" i="0" dirty="0">
              <a:solidFill>
                <a:srgbClr val="051E50"/>
              </a:solidFill>
              <a:effectLst/>
              <a:latin typeface="proxima-nova"/>
            </a:endParaRPr>
          </a:p>
          <a:p>
            <a:endParaRPr lang="en-US" dirty="0">
              <a:solidFill>
                <a:srgbClr val="051E50"/>
              </a:solidFill>
              <a:latin typeface="proxima-nova"/>
            </a:endParaRPr>
          </a:p>
          <a:p>
            <a:endParaRPr lang="en-US" b="0" i="0" dirty="0">
              <a:solidFill>
                <a:srgbClr val="051E50"/>
              </a:solidFill>
              <a:effectLst/>
              <a:latin typeface="proxima-nova"/>
            </a:endParaRPr>
          </a:p>
          <a:p>
            <a:endParaRPr lang="en-US" dirty="0">
              <a:solidFill>
                <a:srgbClr val="051E50"/>
              </a:solidFill>
              <a:latin typeface="proxima-nova"/>
            </a:endParaRPr>
          </a:p>
          <a:p>
            <a:r>
              <a:rPr lang="en-US" b="0" i="0" dirty="0">
                <a:solidFill>
                  <a:srgbClr val="051E50"/>
                </a:solidFill>
                <a:effectLst/>
                <a:latin typeface="proxima-nova"/>
              </a:rPr>
              <a:t>In this we define the file path, we are checking on the basis of accuracy, i.e. our primary metrics. Also we are setting </a:t>
            </a:r>
            <a:r>
              <a:rPr lang="en-US" b="0" i="0" dirty="0" err="1">
                <a:solidFill>
                  <a:srgbClr val="051E50"/>
                </a:solidFill>
                <a:effectLst/>
                <a:latin typeface="proxima-nova"/>
              </a:rPr>
              <a:t>save_best_only</a:t>
            </a:r>
            <a:r>
              <a:rPr lang="en-US" b="0" i="0" dirty="0">
                <a:solidFill>
                  <a:srgbClr val="051E50"/>
                </a:solidFill>
                <a:effectLst/>
                <a:latin typeface="proxima-nova"/>
              </a:rPr>
              <a:t> as True because we want to save the best model.</a:t>
            </a:r>
          </a:p>
          <a:p>
            <a:r>
              <a:rPr lang="en-US" dirty="0">
                <a:solidFill>
                  <a:srgbClr val="051E50"/>
                </a:solidFill>
                <a:latin typeface="proxima-nova"/>
              </a:rPr>
              <a:t>We use early stopping here, as we don’t want to go in long loop to get the results, machine we stop calculating further if it won’t see any improvements I the result going forward.</a:t>
            </a:r>
            <a:endParaRPr lang="en-US" b="0" i="0" dirty="0">
              <a:solidFill>
                <a:srgbClr val="051E50"/>
              </a:solidFill>
              <a:effectLst/>
              <a:latin typeface="proxima-nova"/>
            </a:endParaRPr>
          </a:p>
          <a:p>
            <a:endParaRPr lang="en-IN" dirty="0"/>
          </a:p>
        </p:txBody>
      </p:sp>
      <p:pic>
        <p:nvPicPr>
          <p:cNvPr id="4" name="Picture 3">
            <a:extLst>
              <a:ext uri="{FF2B5EF4-FFF2-40B4-BE49-F238E27FC236}">
                <a16:creationId xmlns:a16="http://schemas.microsoft.com/office/drawing/2014/main" id="{037984FB-9712-A9FB-5898-FFAFBAB0879E}"/>
              </a:ext>
            </a:extLst>
          </p:cNvPr>
          <p:cNvPicPr>
            <a:picLocks noChangeAspect="1"/>
          </p:cNvPicPr>
          <p:nvPr/>
        </p:nvPicPr>
        <p:blipFill>
          <a:blip r:embed="rId2"/>
          <a:stretch>
            <a:fillRect/>
          </a:stretch>
        </p:blipFill>
        <p:spPr>
          <a:xfrm>
            <a:off x="2508849" y="2759884"/>
            <a:ext cx="5832894" cy="1915633"/>
          </a:xfrm>
          <a:prstGeom prst="rect">
            <a:avLst/>
          </a:prstGeom>
        </p:spPr>
      </p:pic>
    </p:spTree>
    <p:extLst>
      <p:ext uri="{BB962C8B-B14F-4D97-AF65-F5344CB8AC3E}">
        <p14:creationId xmlns:p14="http://schemas.microsoft.com/office/powerpoint/2010/main" val="865934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27F93A-30D2-2B8E-C8DE-C8E3AF6E8B4E}"/>
              </a:ext>
            </a:extLst>
          </p:cNvPr>
          <p:cNvPicPr>
            <a:picLocks noChangeAspect="1"/>
          </p:cNvPicPr>
          <p:nvPr/>
        </p:nvPicPr>
        <p:blipFill>
          <a:blip r:embed="rId2"/>
          <a:stretch>
            <a:fillRect/>
          </a:stretch>
        </p:blipFill>
        <p:spPr>
          <a:xfrm>
            <a:off x="3462332" y="2173856"/>
            <a:ext cx="6026460" cy="4133752"/>
          </a:xfrm>
          <a:prstGeom prst="rect">
            <a:avLst/>
          </a:prstGeom>
        </p:spPr>
      </p:pic>
      <p:pic>
        <p:nvPicPr>
          <p:cNvPr id="6" name="Picture 5">
            <a:extLst>
              <a:ext uri="{FF2B5EF4-FFF2-40B4-BE49-F238E27FC236}">
                <a16:creationId xmlns:a16="http://schemas.microsoft.com/office/drawing/2014/main" id="{2BD70510-08B1-5020-7CA7-6DCE48C2EEBD}"/>
              </a:ext>
            </a:extLst>
          </p:cNvPr>
          <p:cNvPicPr>
            <a:picLocks noChangeAspect="1"/>
          </p:cNvPicPr>
          <p:nvPr/>
        </p:nvPicPr>
        <p:blipFill>
          <a:blip r:embed="rId3"/>
          <a:stretch>
            <a:fillRect/>
          </a:stretch>
        </p:blipFill>
        <p:spPr>
          <a:xfrm>
            <a:off x="3570287" y="1768026"/>
            <a:ext cx="5810549" cy="368319"/>
          </a:xfrm>
          <a:prstGeom prst="rect">
            <a:avLst/>
          </a:prstGeom>
        </p:spPr>
      </p:pic>
      <p:sp>
        <p:nvSpPr>
          <p:cNvPr id="7" name="TextBox 6">
            <a:extLst>
              <a:ext uri="{FF2B5EF4-FFF2-40B4-BE49-F238E27FC236}">
                <a16:creationId xmlns:a16="http://schemas.microsoft.com/office/drawing/2014/main" id="{7E0502B3-5275-1FB7-C63B-6E4B2DDE20B5}"/>
              </a:ext>
            </a:extLst>
          </p:cNvPr>
          <p:cNvSpPr txBox="1"/>
          <p:nvPr/>
        </p:nvSpPr>
        <p:spPr>
          <a:xfrm>
            <a:off x="914400" y="862642"/>
            <a:ext cx="10032521" cy="923330"/>
          </a:xfrm>
          <a:prstGeom prst="rect">
            <a:avLst/>
          </a:prstGeom>
          <a:noFill/>
        </p:spPr>
        <p:txBody>
          <a:bodyPr wrap="square" rtlCol="0">
            <a:spAutoFit/>
          </a:bodyPr>
          <a:lstStyle/>
          <a:p>
            <a:r>
              <a:rPr lang="en-IN" dirty="0"/>
              <a:t>We are using </a:t>
            </a:r>
            <a:r>
              <a:rPr lang="en-IN" dirty="0" err="1"/>
              <a:t>fit_generator</a:t>
            </a:r>
            <a:r>
              <a:rPr lang="en-IN" dirty="0"/>
              <a:t> here firstly as we are working on real time data and also </a:t>
            </a:r>
            <a:r>
              <a:rPr lang="en-IN" dirty="0" err="1"/>
              <a:t>Keras</a:t>
            </a:r>
            <a:r>
              <a:rPr lang="en-IN" dirty="0"/>
              <a:t> use it for data augmentation, means ultimately our model is performing hyper parameter tuning in terms of machine learning.</a:t>
            </a:r>
          </a:p>
        </p:txBody>
      </p:sp>
    </p:spTree>
    <p:extLst>
      <p:ext uri="{BB962C8B-B14F-4D97-AF65-F5344CB8AC3E}">
        <p14:creationId xmlns:p14="http://schemas.microsoft.com/office/powerpoint/2010/main" val="3719490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1434A-8556-488C-096A-BB0EF1196204}"/>
              </a:ext>
            </a:extLst>
          </p:cNvPr>
          <p:cNvSpPr>
            <a:spLocks noGrp="1"/>
          </p:cNvSpPr>
          <p:nvPr>
            <p:ph type="title"/>
          </p:nvPr>
        </p:nvSpPr>
        <p:spPr/>
        <p:txBody>
          <a:bodyPr/>
          <a:lstStyle/>
          <a:p>
            <a:r>
              <a:rPr lang="en-IN" dirty="0"/>
              <a:t>Evaluation</a:t>
            </a:r>
          </a:p>
        </p:txBody>
      </p:sp>
      <p:sp>
        <p:nvSpPr>
          <p:cNvPr id="3" name="Content Placeholder 2">
            <a:extLst>
              <a:ext uri="{FF2B5EF4-FFF2-40B4-BE49-F238E27FC236}">
                <a16:creationId xmlns:a16="http://schemas.microsoft.com/office/drawing/2014/main" id="{B12DD8C0-7F31-BF8D-3E13-AC76994FA24E}"/>
              </a:ext>
            </a:extLst>
          </p:cNvPr>
          <p:cNvSpPr>
            <a:spLocks noGrp="1"/>
          </p:cNvSpPr>
          <p:nvPr>
            <p:ph idx="1"/>
          </p:nvPr>
        </p:nvSpPr>
        <p:spPr/>
        <p:txBody>
          <a:bodyPr>
            <a:normAutofit lnSpcReduction="10000"/>
          </a:bodyPr>
          <a:lstStyle/>
          <a:p>
            <a:r>
              <a:rPr lang="en-IN" dirty="0"/>
              <a:t>We start with loading the best saved model.</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From here we can observe that the loss value decreases with each successive epochs, and we also encounter slight increase in accuracy . The highest accuracy what we get is .946 while the loss is 0.2 </a:t>
            </a:r>
          </a:p>
          <a:p>
            <a:endParaRPr lang="en-IN" dirty="0"/>
          </a:p>
        </p:txBody>
      </p:sp>
      <p:pic>
        <p:nvPicPr>
          <p:cNvPr id="5" name="Picture 4">
            <a:extLst>
              <a:ext uri="{FF2B5EF4-FFF2-40B4-BE49-F238E27FC236}">
                <a16:creationId xmlns:a16="http://schemas.microsoft.com/office/drawing/2014/main" id="{F618F401-7B7F-4B3E-DBD1-0935685ED700}"/>
              </a:ext>
            </a:extLst>
          </p:cNvPr>
          <p:cNvPicPr>
            <a:picLocks noChangeAspect="1"/>
          </p:cNvPicPr>
          <p:nvPr/>
        </p:nvPicPr>
        <p:blipFill>
          <a:blip r:embed="rId2"/>
          <a:stretch>
            <a:fillRect/>
          </a:stretch>
        </p:blipFill>
        <p:spPr>
          <a:xfrm>
            <a:off x="1182115" y="2520880"/>
            <a:ext cx="4807197" cy="2730640"/>
          </a:xfrm>
          <a:prstGeom prst="rect">
            <a:avLst/>
          </a:prstGeom>
        </p:spPr>
      </p:pic>
      <p:pic>
        <p:nvPicPr>
          <p:cNvPr id="7" name="Picture 6">
            <a:extLst>
              <a:ext uri="{FF2B5EF4-FFF2-40B4-BE49-F238E27FC236}">
                <a16:creationId xmlns:a16="http://schemas.microsoft.com/office/drawing/2014/main" id="{EC45EE63-1DC4-1B44-8F19-EB3DFA294D43}"/>
              </a:ext>
            </a:extLst>
          </p:cNvPr>
          <p:cNvPicPr>
            <a:picLocks noChangeAspect="1"/>
          </p:cNvPicPr>
          <p:nvPr/>
        </p:nvPicPr>
        <p:blipFill>
          <a:blip r:embed="rId3"/>
          <a:stretch>
            <a:fillRect/>
          </a:stretch>
        </p:blipFill>
        <p:spPr>
          <a:xfrm>
            <a:off x="6424495" y="2618297"/>
            <a:ext cx="3397425" cy="2311519"/>
          </a:xfrm>
          <a:prstGeom prst="rect">
            <a:avLst/>
          </a:prstGeom>
        </p:spPr>
      </p:pic>
    </p:spTree>
    <p:extLst>
      <p:ext uri="{BB962C8B-B14F-4D97-AF65-F5344CB8AC3E}">
        <p14:creationId xmlns:p14="http://schemas.microsoft.com/office/powerpoint/2010/main" val="2841567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9979D-B2DA-65B6-A741-5E701D90029A}"/>
              </a:ext>
            </a:extLst>
          </p:cNvPr>
          <p:cNvSpPr>
            <a:spLocks noGrp="1"/>
          </p:cNvSpPr>
          <p:nvPr>
            <p:ph type="title"/>
          </p:nvPr>
        </p:nvSpPr>
        <p:spPr/>
        <p:txBody>
          <a:bodyPr/>
          <a:lstStyle/>
          <a:p>
            <a:r>
              <a:rPr lang="en-IN" dirty="0"/>
              <a:t>Conclusions</a:t>
            </a:r>
          </a:p>
        </p:txBody>
      </p:sp>
      <p:sp>
        <p:nvSpPr>
          <p:cNvPr id="3" name="Content Placeholder 2">
            <a:extLst>
              <a:ext uri="{FF2B5EF4-FFF2-40B4-BE49-F238E27FC236}">
                <a16:creationId xmlns:a16="http://schemas.microsoft.com/office/drawing/2014/main" id="{03962E3D-39DA-9511-BE46-ECAE6E1A8CE6}"/>
              </a:ext>
            </a:extLst>
          </p:cNvPr>
          <p:cNvSpPr>
            <a:spLocks noGrp="1"/>
          </p:cNvSpPr>
          <p:nvPr>
            <p:ph idx="1"/>
          </p:nvPr>
        </p:nvSpPr>
        <p:spPr/>
        <p:txBody>
          <a:bodyPr/>
          <a:lstStyle/>
          <a:p>
            <a:pPr marL="457200">
              <a:lnSpc>
                <a:spcPct val="107000"/>
              </a:lnSpc>
              <a:spcAft>
                <a:spcPts val="800"/>
              </a:spcAft>
            </a:pPr>
            <a:r>
              <a:rPr lang="en-IN" sz="1800" dirty="0">
                <a:effectLst/>
                <a:ea typeface="Calibri" panose="020F0502020204030204" pitchFamily="34" charset="0"/>
                <a:cs typeface="Times New Roman" panose="02020603050405020304" pitchFamily="18" charset="0"/>
              </a:rPr>
              <a:t>Our entire dataset is divided into three categories, or we can call them classes of label. (Sarees for women, Trousers for men , Jeans for men)</a:t>
            </a:r>
          </a:p>
          <a:p>
            <a:pPr marL="457200">
              <a:lnSpc>
                <a:spcPct val="107000"/>
              </a:lnSpc>
              <a:spcAft>
                <a:spcPts val="800"/>
              </a:spcAft>
            </a:pPr>
            <a:r>
              <a:rPr lang="en-IN" sz="1800" dirty="0">
                <a:effectLst/>
                <a:ea typeface="Calibri" panose="020F0502020204030204" pitchFamily="34" charset="0"/>
                <a:cs typeface="Times New Roman" panose="02020603050405020304" pitchFamily="18" charset="0"/>
              </a:rPr>
              <a:t>With the help deep learning </a:t>
            </a:r>
            <a:r>
              <a:rPr lang="en-IN" sz="1800" dirty="0" err="1">
                <a:effectLst/>
                <a:ea typeface="Calibri" panose="020F0502020204030204" pitchFamily="34" charset="0"/>
                <a:cs typeface="Times New Roman" panose="02020603050405020304" pitchFamily="18" charset="0"/>
              </a:rPr>
              <a:t>keras</a:t>
            </a:r>
            <a:r>
              <a:rPr lang="en-IN" sz="1800" dirty="0">
                <a:effectLst/>
                <a:ea typeface="Calibri" panose="020F0502020204030204" pitchFamily="34" charset="0"/>
                <a:cs typeface="Times New Roman" panose="02020603050405020304" pitchFamily="18" charset="0"/>
              </a:rPr>
              <a:t> the model we build, gives us an accuracy of 94.6%</a:t>
            </a:r>
          </a:p>
          <a:p>
            <a:pPr marL="457200">
              <a:lnSpc>
                <a:spcPct val="107000"/>
              </a:lnSpc>
              <a:spcAft>
                <a:spcPts val="800"/>
              </a:spcAft>
            </a:pPr>
            <a:r>
              <a:rPr lang="en-IN" sz="1800" dirty="0">
                <a:effectLst/>
                <a:ea typeface="Calibri" panose="020F0502020204030204" pitchFamily="34" charset="0"/>
                <a:cs typeface="Times New Roman" panose="02020603050405020304" pitchFamily="18" charset="0"/>
              </a:rPr>
              <a:t>It is a CNN model, which also helps to retain maximum data and prevents data loss. In our case the loss is about .2 which is decent.</a:t>
            </a:r>
          </a:p>
          <a:p>
            <a:r>
              <a:rPr lang="en-IN" sz="1800" dirty="0">
                <a:effectLst/>
                <a:ea typeface="Calibri" panose="020F0502020204030204" pitchFamily="34" charset="0"/>
                <a:cs typeface="Times New Roman" panose="02020603050405020304" pitchFamily="18" charset="0"/>
              </a:rPr>
              <a:t>Image Classification in Deep learning happens at various layers. </a:t>
            </a:r>
            <a:r>
              <a:rPr lang="en-IN" sz="1800" dirty="0">
                <a:effectLst/>
                <a:ea typeface="Calibri" panose="020F0502020204030204" pitchFamily="34" charset="0"/>
              </a:rPr>
              <a:t>C</a:t>
            </a:r>
            <a:r>
              <a:rPr lang="en-IN" sz="1800" dirty="0">
                <a:solidFill>
                  <a:srgbClr val="000000"/>
                </a:solidFill>
                <a:effectLst/>
                <a:ea typeface="Calibri" panose="020F0502020204030204" pitchFamily="34" charset="0"/>
              </a:rPr>
              <a:t>onvolutional Neural Networks come under the subdomain of Machine Learning which is Deep Learning.</a:t>
            </a:r>
            <a:endParaRPr lang="en-IN" dirty="0"/>
          </a:p>
        </p:txBody>
      </p:sp>
    </p:spTree>
    <p:extLst>
      <p:ext uri="{BB962C8B-B14F-4D97-AF65-F5344CB8AC3E}">
        <p14:creationId xmlns:p14="http://schemas.microsoft.com/office/powerpoint/2010/main" val="2974598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C3AF9B-41A3-711F-7BE6-66CA25C23F83}"/>
              </a:ext>
            </a:extLst>
          </p:cNvPr>
          <p:cNvSpPr>
            <a:spLocks noGrp="1"/>
          </p:cNvSpPr>
          <p:nvPr>
            <p:ph type="title"/>
          </p:nvPr>
        </p:nvSpPr>
        <p:spPr/>
        <p:txBody>
          <a:bodyPr/>
          <a:lstStyle/>
          <a:p>
            <a:pPr algn="ctr"/>
            <a:r>
              <a:rPr lang="en-IN" dirty="0"/>
              <a:t>Thank you </a:t>
            </a:r>
          </a:p>
        </p:txBody>
      </p:sp>
    </p:spTree>
    <p:extLst>
      <p:ext uri="{BB962C8B-B14F-4D97-AF65-F5344CB8AC3E}">
        <p14:creationId xmlns:p14="http://schemas.microsoft.com/office/powerpoint/2010/main" val="147818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42594"/>
            <a:ext cx="10058400" cy="1371600"/>
          </a:xfrm>
        </p:spPr>
        <p:txBody>
          <a:bodyPr>
            <a:normAutofit/>
          </a:bodyPr>
          <a:lstStyle/>
          <a:p>
            <a:pPr algn="ctr"/>
            <a:r>
              <a:rPr lang="en-US" dirty="0"/>
              <a:t>Image Scraping and Classification </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extLst>
              <p:ext uri="{D42A27DB-BD31-4B8C-83A1-F6EECF244321}">
                <p14:modId xmlns:p14="http://schemas.microsoft.com/office/powerpoint/2010/main" val="3354796281"/>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377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879C-6FB2-DFB0-E422-4CC66171A4A9}"/>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46F607CF-1693-0CB9-02A7-F7C0035C720C}"/>
              </a:ext>
            </a:extLst>
          </p:cNvPr>
          <p:cNvSpPr>
            <a:spLocks noGrp="1"/>
          </p:cNvSpPr>
          <p:nvPr>
            <p:ph idx="1"/>
          </p:nvPr>
        </p:nvSpPr>
        <p:spPr/>
        <p:txBody>
          <a:bodyPr/>
          <a:lstStyle/>
          <a:p>
            <a:r>
              <a:rPr lang="en-IN" dirty="0"/>
              <a:t>1. Introduction</a:t>
            </a:r>
          </a:p>
          <a:p>
            <a:r>
              <a:rPr lang="en-IN" dirty="0"/>
              <a:t>2. Data Collection</a:t>
            </a:r>
          </a:p>
          <a:p>
            <a:r>
              <a:rPr lang="en-IN" dirty="0"/>
              <a:t>3. Model Building</a:t>
            </a:r>
          </a:p>
          <a:p>
            <a:r>
              <a:rPr lang="en-IN" dirty="0"/>
              <a:t>4. How Image Classification Works in Deep Learning</a:t>
            </a:r>
          </a:p>
          <a:p>
            <a:r>
              <a:rPr lang="en-IN" dirty="0"/>
              <a:t>5. Pre Processing</a:t>
            </a:r>
          </a:p>
          <a:p>
            <a:r>
              <a:rPr lang="en-IN" dirty="0"/>
              <a:t>6. Visualization of data</a:t>
            </a:r>
          </a:p>
          <a:p>
            <a:r>
              <a:rPr lang="en-IN" dirty="0"/>
              <a:t>7. Model Check point</a:t>
            </a:r>
          </a:p>
          <a:p>
            <a:r>
              <a:rPr lang="en-IN" dirty="0"/>
              <a:t>8.  Evaluation</a:t>
            </a:r>
          </a:p>
          <a:p>
            <a:r>
              <a:rPr lang="en-IN" dirty="0"/>
              <a:t>9. Conclusions</a:t>
            </a:r>
          </a:p>
        </p:txBody>
      </p:sp>
    </p:spTree>
    <p:extLst>
      <p:ext uri="{BB962C8B-B14F-4D97-AF65-F5344CB8AC3E}">
        <p14:creationId xmlns:p14="http://schemas.microsoft.com/office/powerpoint/2010/main" val="570071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8466-6E08-A415-5AC7-E28E205E8885}"/>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B308EA3-81A8-7274-F40D-0BE9BF56A85F}"/>
              </a:ext>
            </a:extLst>
          </p:cNvPr>
          <p:cNvSpPr>
            <a:spLocks noGrp="1"/>
          </p:cNvSpPr>
          <p:nvPr>
            <p:ph idx="1"/>
          </p:nvPr>
        </p:nvSpPr>
        <p:spPr/>
        <p:txBody>
          <a:bodyPr>
            <a:normAutofit/>
          </a:bodyPr>
          <a:lstStyle/>
          <a:p>
            <a:pPr marL="457200">
              <a:lnSpc>
                <a:spcPct val="107000"/>
              </a:lnSpc>
            </a:pPr>
            <a:r>
              <a:rPr lang="en-IN" b="1" dirty="0"/>
              <a:t>Problem Statement</a:t>
            </a:r>
            <a:r>
              <a:rPr lang="en-IN" dirty="0"/>
              <a:t>: </a:t>
            </a:r>
            <a:r>
              <a:rPr lang="en-IN" sz="1800" dirty="0">
                <a:effectLst/>
                <a:latin typeface="Bodoni MT" panose="02070603080606020203" pitchFamily="18" charset="0"/>
                <a:ea typeface="Calibri" panose="020F0502020204030204" pitchFamily="34" charset="0"/>
                <a:cs typeface="Times New Roman" panose="02020603050405020304" pitchFamily="18" charset="0"/>
              </a:rPr>
              <a:t>Images are one of the major sources of data in the field of data science and AI. This field is making appropriate use of information that can be gathered through images by examining its features and details.  </a:t>
            </a:r>
          </a:p>
          <a:p>
            <a:pPr marL="274320" indent="0">
              <a:lnSpc>
                <a:spcPct val="107000"/>
              </a:lnSpc>
              <a:spcAft>
                <a:spcPts val="800"/>
              </a:spcAft>
              <a:buNone/>
            </a:pPr>
            <a:r>
              <a:rPr lang="en-IN" sz="1800" dirty="0">
                <a:effectLst/>
                <a:latin typeface="Bodoni MT" panose="02070603080606020203" pitchFamily="18" charset="0"/>
                <a:ea typeface="Calibri" panose="020F0502020204030204" pitchFamily="34" charset="0"/>
                <a:cs typeface="Times New Roman" panose="02020603050405020304" pitchFamily="18" charset="0"/>
              </a:rPr>
              <a:t>The idea behind this project is to build a deep learning-based Image Classification model on images that will be scraped from e-commerce portal. This is done to make the model more and more robust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IN" dirty="0"/>
              <a:t>This project is divided into two parts: </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this project we divide it into two phase:</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1. Data collection</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2. Model Building</a:t>
            </a:r>
          </a:p>
          <a:p>
            <a:pPr marL="342900" lvl="0" indent="-342900">
              <a:lnSpc>
                <a:spcPct val="107000"/>
              </a:lnSpc>
              <a:buFont typeface="+mj-lt"/>
              <a:buAutoNum type="arabi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0147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EE86-7CB2-9188-A667-54CDC9DF5814}"/>
              </a:ext>
            </a:extLst>
          </p:cNvPr>
          <p:cNvSpPr>
            <a:spLocks noGrp="1"/>
          </p:cNvSpPr>
          <p:nvPr>
            <p:ph type="title"/>
          </p:nvPr>
        </p:nvSpPr>
        <p:spPr/>
        <p:txBody>
          <a:bodyPr/>
          <a:lstStyle/>
          <a:p>
            <a:r>
              <a:rPr lang="en-IN" dirty="0"/>
              <a:t>Data Collection</a:t>
            </a:r>
          </a:p>
        </p:txBody>
      </p:sp>
      <p:sp>
        <p:nvSpPr>
          <p:cNvPr id="3" name="Content Placeholder 2">
            <a:extLst>
              <a:ext uri="{FF2B5EF4-FFF2-40B4-BE49-F238E27FC236}">
                <a16:creationId xmlns:a16="http://schemas.microsoft.com/office/drawing/2014/main" id="{4439C92C-5FDE-F3CF-0F58-604BCDCDC4C4}"/>
              </a:ext>
            </a:extLst>
          </p:cNvPr>
          <p:cNvSpPr>
            <a:spLocks noGrp="1"/>
          </p:cNvSpPr>
          <p:nvPr>
            <p:ph idx="1"/>
          </p:nvPr>
        </p:nvSpPr>
        <p:spPr/>
        <p:txBody>
          <a:bodyPr/>
          <a:lstStyle/>
          <a:p>
            <a:pPr marL="0" lvl="0" indent="0">
              <a:lnSpc>
                <a:spcPct val="107000"/>
              </a:lnSpc>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 In this section, you need to scrape images from e-commerce portal, Amazon.com. The clothing categories used for scraping will be:</a:t>
            </a:r>
          </a:p>
          <a:p>
            <a:pPr marL="342900" lvl="0" indent="-342900">
              <a:lnSpc>
                <a:spcPct val="107000"/>
              </a:lnSpc>
              <a:buFont typeface="Calibri" panose="020F0502020204030204" pitchFamily="34" charset="0"/>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Sarees (women)</a:t>
            </a:r>
          </a:p>
          <a:p>
            <a:pPr marL="342900" lvl="0" indent="-342900">
              <a:lnSpc>
                <a:spcPct val="107000"/>
              </a:lnSpc>
              <a:buFont typeface="Calibri" panose="020F0502020204030204" pitchFamily="34" charset="0"/>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Trousers (men)</a:t>
            </a:r>
          </a:p>
          <a:p>
            <a:pPr marL="342900" lvl="0" indent="-342900">
              <a:lnSpc>
                <a:spcPct val="107000"/>
              </a:lnSpc>
              <a:spcAft>
                <a:spcPts val="800"/>
              </a:spcAft>
              <a:buFont typeface="Calibri" panose="020F0502020204030204" pitchFamily="34" charset="0"/>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Jeans (men)</a:t>
            </a:r>
          </a:p>
          <a:p>
            <a:pPr marL="457200">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You need to scrape images of these 3 categories and build your data from it. That data will be provided as an input to your deep learning problem. You need to scrape minimum 200 images of each category. There is no maximum limit to the data collection.  You are free to apply image augmentation techniques to increase the size of your data but make sure the quality of data is not compromised. </a:t>
            </a:r>
          </a:p>
          <a:p>
            <a:pPr marL="457200">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Remember, in case of deep learning models, the data needs to be big for building a good performing model. More the data, better the results.  </a:t>
            </a:r>
          </a:p>
          <a:p>
            <a:endParaRPr lang="en-IN" dirty="0"/>
          </a:p>
        </p:txBody>
      </p:sp>
    </p:spTree>
    <p:extLst>
      <p:ext uri="{BB962C8B-B14F-4D97-AF65-F5344CB8AC3E}">
        <p14:creationId xmlns:p14="http://schemas.microsoft.com/office/powerpoint/2010/main" val="2313621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35E9E-A20D-7A0B-79FA-345F82F2EE18}"/>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D5C22949-FFF1-6971-FE10-17F3710F8D8A}"/>
              </a:ext>
            </a:extLst>
          </p:cNvPr>
          <p:cNvSpPr>
            <a:spLocks noGrp="1"/>
          </p:cNvSpPr>
          <p:nvPr>
            <p:ph idx="1"/>
          </p:nvPr>
        </p:nvSpPr>
        <p:spPr/>
        <p:txBody>
          <a:bodyPr>
            <a:normAutofit/>
          </a:bodyPr>
          <a:lstStyle/>
          <a:p>
            <a:pPr marL="0" indent="0">
              <a:buNone/>
            </a:pPr>
            <a:r>
              <a:rPr lang="en-IN" sz="1400" dirty="0">
                <a:effectLst/>
                <a:ea typeface="Calibri" panose="020F0502020204030204" pitchFamily="34" charset="0"/>
                <a:cs typeface="Times New Roman" panose="02020603050405020304" pitchFamily="18" charset="0"/>
              </a:rPr>
              <a:t>After the data collection and preparation is done, you need to build an image classification model that will classify between these 3 categories (Sarees for women, Jeans for men, Trousers for men). </a:t>
            </a:r>
            <a:endParaRPr lang="en-IN" dirty="0">
              <a:ea typeface="Calibri" panose="020F0502020204030204" pitchFamily="34" charset="0"/>
              <a:cs typeface="Times New Roman" panose="02020603050405020304" pitchFamily="18" charset="0"/>
            </a:endParaRPr>
          </a:p>
          <a:p>
            <a:pPr marL="457200">
              <a:lnSpc>
                <a:spcPct val="107000"/>
              </a:lnSpc>
              <a:spcAft>
                <a:spcPts val="300"/>
              </a:spcAft>
            </a:pPr>
            <a:r>
              <a:rPr lang="en-IN" dirty="0">
                <a:cs typeface="Times New Roman" panose="02020603050405020304" pitchFamily="18" charset="0"/>
              </a:rPr>
              <a:t>For Model Building, here we are using Deep Learning Algorithms</a:t>
            </a:r>
            <a:r>
              <a:rPr lang="en-IN" dirty="0">
                <a:latin typeface="Calibri" panose="020F0502020204030204" pitchFamily="34" charset="0"/>
                <a:cs typeface="Times New Roman" panose="02020603050405020304" pitchFamily="18" charset="0"/>
              </a:rPr>
              <a:t>. </a:t>
            </a:r>
            <a:r>
              <a:rPr lang="en-IN" sz="1500" dirty="0">
                <a:solidFill>
                  <a:srgbClr val="202124"/>
                </a:solidFill>
                <a:effectLst/>
                <a:ea typeface="Calibri" panose="020F0502020204030204" pitchFamily="34" charset="0"/>
                <a:cs typeface="Calibri" panose="020F0502020204030204" pitchFamily="34" charset="0"/>
              </a:rPr>
              <a:t>Image classification with deep learning </a:t>
            </a:r>
            <a:r>
              <a:rPr lang="en-IN" sz="1500" dirty="0">
                <a:effectLst/>
                <a:ea typeface="Calibri" panose="020F0502020204030204" pitchFamily="34" charset="0"/>
                <a:cs typeface="Times New Roman" panose="02020603050405020304" pitchFamily="18" charset="0"/>
              </a:rPr>
              <a:t>most often involves convolutional neural networks, or CNNs. In CNNs, the nodes in the hidden layers don't always share their output with every node in the next layer (known as convolutional layers). Deep learning allows machines to identify and extract features from images.</a:t>
            </a:r>
          </a:p>
          <a:p>
            <a:pPr marL="457200">
              <a:lnSpc>
                <a:spcPct val="107000"/>
              </a:lnSpc>
              <a:spcAft>
                <a:spcPts val="300"/>
              </a:spcAft>
            </a:pPr>
            <a:r>
              <a:rPr lang="en-IN" sz="1500" dirty="0">
                <a:solidFill>
                  <a:srgbClr val="202124"/>
                </a:solidFill>
                <a:effectLst/>
                <a:ea typeface="Calibri" panose="020F0502020204030204" pitchFamily="34" charset="0"/>
                <a:cs typeface="Calibri" panose="020F0502020204030204" pitchFamily="34" charset="0"/>
              </a:rPr>
              <a:t>Image classification is a supervised learning problem: </a:t>
            </a:r>
            <a:r>
              <a:rPr lang="en-IN" sz="1500" dirty="0">
                <a:effectLst/>
                <a:ea typeface="Calibri" panose="020F0502020204030204" pitchFamily="34" charset="0"/>
                <a:cs typeface="Times New Roman" panose="02020603050405020304" pitchFamily="18" charset="0"/>
              </a:rPr>
              <a:t>define a set of target classes (objects to identify in images), and train a model to recognize them using </a:t>
            </a:r>
            <a:r>
              <a:rPr lang="en-IN" sz="1500" dirty="0" err="1">
                <a:effectLst/>
                <a:ea typeface="Calibri" panose="020F0502020204030204" pitchFamily="34" charset="0"/>
                <a:cs typeface="Times New Roman" panose="02020603050405020304" pitchFamily="18" charset="0"/>
              </a:rPr>
              <a:t>labeled</a:t>
            </a:r>
            <a:r>
              <a:rPr lang="en-IN" sz="1500" dirty="0">
                <a:effectLst/>
                <a:ea typeface="Calibri" panose="020F0502020204030204" pitchFamily="34" charset="0"/>
                <a:cs typeface="Times New Roman" panose="02020603050405020304" pitchFamily="18" charset="0"/>
              </a:rPr>
              <a:t> example photos. Early computer vision models relied on raw pixel data as the input to the model</a:t>
            </a:r>
            <a:r>
              <a:rPr lang="en-IN" sz="1500" dirty="0">
                <a:solidFill>
                  <a:srgbClr val="202124"/>
                </a:solidFill>
                <a:effectLst/>
                <a:ea typeface="Calibri" panose="020F0502020204030204" pitchFamily="34" charset="0"/>
                <a:cs typeface="Times New Roman" panose="02020603050405020304" pitchFamily="18" charset="0"/>
              </a:rPr>
              <a:t>.</a:t>
            </a:r>
            <a:endParaRPr lang="en-IN" sz="1500" dirty="0">
              <a:effectLst/>
              <a:ea typeface="Calibri" panose="020F0502020204030204" pitchFamily="34" charset="0"/>
              <a:cs typeface="Times New Roman" panose="02020603050405020304" pitchFamily="18" charset="0"/>
            </a:endParaRPr>
          </a:p>
          <a:p>
            <a:pPr marL="457200">
              <a:lnSpc>
                <a:spcPct val="107000"/>
              </a:lnSpc>
              <a:spcAft>
                <a:spcPts val="300"/>
              </a:spcAft>
            </a:pPr>
            <a:r>
              <a:rPr lang="en-IN" sz="1500" dirty="0">
                <a:solidFill>
                  <a:srgbClr val="202124"/>
                </a:solidFill>
                <a:effectLst/>
                <a:ea typeface="Calibri" panose="020F0502020204030204" pitchFamily="34" charset="0"/>
                <a:cs typeface="Calibri" panose="020F0502020204030204" pitchFamily="34" charset="0"/>
              </a:rPr>
              <a:t>Here we first load the data, then resize it using resize()</a:t>
            </a:r>
            <a:endParaRPr lang="en-IN" sz="1500" dirty="0">
              <a:effectLst/>
              <a:ea typeface="Calibri" panose="020F0502020204030204" pitchFamily="34" charset="0"/>
              <a:cs typeface="Times New Roman" panose="02020603050405020304" pitchFamily="18" charset="0"/>
            </a:endParaRPr>
          </a:p>
          <a:p>
            <a:pPr marL="457200">
              <a:lnSpc>
                <a:spcPct val="107000"/>
              </a:lnSpc>
              <a:spcAft>
                <a:spcPts val="300"/>
              </a:spcAft>
            </a:pPr>
            <a:r>
              <a:rPr lang="en-IN" sz="1500" dirty="0">
                <a:solidFill>
                  <a:srgbClr val="202124"/>
                </a:solidFill>
                <a:effectLst/>
                <a:ea typeface="Calibri" panose="020F0502020204030204" pitchFamily="34" charset="0"/>
                <a:cs typeface="Calibri" panose="020F0502020204030204" pitchFamily="34" charset="0"/>
              </a:rPr>
              <a:t>After that we need to flatten the data to make it suitable for image processing, then will use it in model building.</a:t>
            </a:r>
            <a:endParaRPr lang="en-IN" sz="1500" dirty="0">
              <a:effectLst/>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8799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C048F-8D6E-A970-D2CB-32E7DA24CF65}"/>
              </a:ext>
            </a:extLst>
          </p:cNvPr>
          <p:cNvSpPr>
            <a:spLocks noGrp="1"/>
          </p:cNvSpPr>
          <p:nvPr>
            <p:ph type="title"/>
          </p:nvPr>
        </p:nvSpPr>
        <p:spPr/>
        <p:txBody>
          <a:bodyPr/>
          <a:lstStyle/>
          <a:p>
            <a:r>
              <a:rPr lang="en-IN" dirty="0"/>
              <a:t>How Image Classifications works in Deep Learning</a:t>
            </a:r>
          </a:p>
        </p:txBody>
      </p:sp>
      <p:pic>
        <p:nvPicPr>
          <p:cNvPr id="4" name="Content Placeholder 3" descr="Convolutional Neural Networks steps">
            <a:extLst>
              <a:ext uri="{FF2B5EF4-FFF2-40B4-BE49-F238E27FC236}">
                <a16:creationId xmlns:a16="http://schemas.microsoft.com/office/drawing/2014/main" id="{8CA93F78-15E4-C973-B44D-19ECB826CCE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2504281"/>
            <a:ext cx="9906000" cy="3048000"/>
          </a:xfrm>
          <a:prstGeom prst="rect">
            <a:avLst/>
          </a:prstGeom>
          <a:noFill/>
          <a:ln>
            <a:noFill/>
          </a:ln>
        </p:spPr>
      </p:pic>
    </p:spTree>
    <p:extLst>
      <p:ext uri="{BB962C8B-B14F-4D97-AF65-F5344CB8AC3E}">
        <p14:creationId xmlns:p14="http://schemas.microsoft.com/office/powerpoint/2010/main" val="3781392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44DF9-8D40-2A3D-1987-7665CC892F35}"/>
              </a:ext>
            </a:extLst>
          </p:cNvPr>
          <p:cNvSpPr>
            <a:spLocks noGrp="1"/>
          </p:cNvSpPr>
          <p:nvPr>
            <p:ph type="title"/>
          </p:nvPr>
        </p:nvSpPr>
        <p:spPr/>
        <p:txBody>
          <a:bodyPr/>
          <a:lstStyle/>
          <a:p>
            <a:r>
              <a:rPr lang="en-IN" dirty="0"/>
              <a:t>Pre Processing</a:t>
            </a:r>
          </a:p>
        </p:txBody>
      </p:sp>
      <p:sp>
        <p:nvSpPr>
          <p:cNvPr id="3" name="Content Placeholder 2">
            <a:extLst>
              <a:ext uri="{FF2B5EF4-FFF2-40B4-BE49-F238E27FC236}">
                <a16:creationId xmlns:a16="http://schemas.microsoft.com/office/drawing/2014/main" id="{CECD79C3-0FEC-BA20-5949-54404EBFFD7E}"/>
              </a:ext>
            </a:extLst>
          </p:cNvPr>
          <p:cNvSpPr>
            <a:spLocks noGrp="1"/>
          </p:cNvSpPr>
          <p:nvPr>
            <p:ph idx="1"/>
          </p:nvPr>
        </p:nvSpPr>
        <p:spPr/>
        <p:txBody>
          <a:bodyPr/>
          <a:lstStyle/>
          <a:p>
            <a:r>
              <a:rPr lang="en-US" b="0" i="0" dirty="0">
                <a:solidFill>
                  <a:srgbClr val="202124"/>
                </a:solidFill>
                <a:effectLst/>
              </a:rPr>
              <a:t>Preprocessing refers to </a:t>
            </a:r>
            <a:r>
              <a:rPr lang="en-US" b="1" i="0" dirty="0">
                <a:solidFill>
                  <a:srgbClr val="202124"/>
                </a:solidFill>
                <a:effectLst/>
              </a:rPr>
              <a:t>all the transformations on the raw data before it is fed to the machine learning or deep learning algorithm</a:t>
            </a:r>
            <a:r>
              <a:rPr lang="en-US" b="0" i="0" dirty="0">
                <a:solidFill>
                  <a:srgbClr val="202124"/>
                </a:solidFill>
                <a:effectLst/>
              </a:rPr>
              <a:t>. For instance, training a convolutional neural network on raw images will probably lead to bad classification performances</a:t>
            </a:r>
            <a:endParaRPr lang="en-IN" dirty="0"/>
          </a:p>
          <a:p>
            <a:r>
              <a:rPr lang="en-IN" dirty="0"/>
              <a:t>For pre processing image data, we need to first resize the data so that, we have uniformity. As we collect data from real time, resizing is important</a:t>
            </a:r>
          </a:p>
          <a:p>
            <a:r>
              <a:rPr lang="en-IN" dirty="0"/>
              <a:t>Second part of pre processing image involves Flatten the data, it helps to bring it to single linear vector.</a:t>
            </a:r>
          </a:p>
          <a:p>
            <a:r>
              <a:rPr lang="en-IN" dirty="0"/>
              <a:t>In Deep learning, we also Dense </a:t>
            </a:r>
            <a:r>
              <a:rPr lang="en-IN" dirty="0" err="1"/>
              <a:t>Flat_data</a:t>
            </a:r>
            <a:r>
              <a:rPr lang="en-IN" dirty="0"/>
              <a:t>, </a:t>
            </a:r>
            <a:r>
              <a:rPr lang="en-IN" dirty="0">
                <a:solidFill>
                  <a:srgbClr val="202124"/>
                </a:solidFill>
                <a:effectLst/>
                <a:ea typeface="Times New Roman" panose="02020603050405020304" pitchFamily="18" charset="0"/>
              </a:rPr>
              <a:t>Dense Layer is simple layer of neurons in which each neuron receives input from all the neurons of previous layer, thus called as dense. Dense Layer is used to classify image based on output from convolutional layers. Working of single neuron. A layer contains multiple number of such neurons.</a:t>
            </a:r>
          </a:p>
          <a:p>
            <a:r>
              <a:rPr lang="en-US" b="0" i="0" dirty="0">
                <a:solidFill>
                  <a:srgbClr val="202124"/>
                </a:solidFill>
                <a:effectLst/>
              </a:rPr>
              <a:t>Image classification with deep learning most often involves convolutional neural networks, or CNNs. In CNNs, the nodes in the hidden layers don't always share their output with every node in the next layer (known as convolutional layers). Deep learning </a:t>
            </a:r>
            <a:r>
              <a:rPr lang="en-US" b="1" i="0" dirty="0">
                <a:solidFill>
                  <a:srgbClr val="202124"/>
                </a:solidFill>
                <a:effectLst/>
              </a:rPr>
              <a:t>allows machines to identify and extract features from images</a:t>
            </a:r>
            <a:r>
              <a:rPr lang="en-US" b="0" i="0" dirty="0">
                <a:solidFill>
                  <a:srgbClr val="202124"/>
                </a:solidFill>
                <a:effectLst/>
              </a:rPr>
              <a:t>.</a:t>
            </a:r>
            <a:endParaRPr lang="en-IN" dirty="0"/>
          </a:p>
        </p:txBody>
      </p:sp>
    </p:spTree>
    <p:extLst>
      <p:ext uri="{BB962C8B-B14F-4D97-AF65-F5344CB8AC3E}">
        <p14:creationId xmlns:p14="http://schemas.microsoft.com/office/powerpoint/2010/main" val="1078312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52F2-6688-F80C-3CC1-DC2FE7CF356D}"/>
              </a:ext>
            </a:extLst>
          </p:cNvPr>
          <p:cNvSpPr>
            <a:spLocks noGrp="1"/>
          </p:cNvSpPr>
          <p:nvPr>
            <p:ph type="title"/>
          </p:nvPr>
        </p:nvSpPr>
        <p:spPr/>
        <p:txBody>
          <a:bodyPr/>
          <a:lstStyle/>
          <a:p>
            <a:r>
              <a:rPr lang="en-IN" dirty="0"/>
              <a:t>Visualization Of data:</a:t>
            </a:r>
          </a:p>
        </p:txBody>
      </p:sp>
      <p:pic>
        <p:nvPicPr>
          <p:cNvPr id="4" name="Content Placeholder 3">
            <a:extLst>
              <a:ext uri="{FF2B5EF4-FFF2-40B4-BE49-F238E27FC236}">
                <a16:creationId xmlns:a16="http://schemas.microsoft.com/office/drawing/2014/main" id="{439F1E75-AD8B-3813-B85A-6E388E8C7909}"/>
              </a:ext>
            </a:extLst>
          </p:cNvPr>
          <p:cNvPicPr>
            <a:picLocks noGrp="1" noChangeAspect="1"/>
          </p:cNvPicPr>
          <p:nvPr>
            <p:ph idx="1"/>
          </p:nvPr>
        </p:nvPicPr>
        <p:blipFill>
          <a:blip r:embed="rId2"/>
          <a:stretch>
            <a:fillRect/>
          </a:stretch>
        </p:blipFill>
        <p:spPr>
          <a:xfrm>
            <a:off x="1331792" y="1773905"/>
            <a:ext cx="3524431" cy="2559182"/>
          </a:xfrm>
          <a:prstGeom prst="rect">
            <a:avLst/>
          </a:prstGeom>
        </p:spPr>
      </p:pic>
      <p:pic>
        <p:nvPicPr>
          <p:cNvPr id="5" name="Picture 4">
            <a:extLst>
              <a:ext uri="{FF2B5EF4-FFF2-40B4-BE49-F238E27FC236}">
                <a16:creationId xmlns:a16="http://schemas.microsoft.com/office/drawing/2014/main" id="{239118C4-5268-33F3-50FA-84DCB21507EC}"/>
              </a:ext>
            </a:extLst>
          </p:cNvPr>
          <p:cNvPicPr>
            <a:picLocks noChangeAspect="1"/>
          </p:cNvPicPr>
          <p:nvPr/>
        </p:nvPicPr>
        <p:blipFill>
          <a:blip r:embed="rId3"/>
          <a:stretch>
            <a:fillRect/>
          </a:stretch>
        </p:blipFill>
        <p:spPr>
          <a:xfrm>
            <a:off x="5388634" y="1544524"/>
            <a:ext cx="3030747" cy="2382059"/>
          </a:xfrm>
          <a:prstGeom prst="rect">
            <a:avLst/>
          </a:prstGeom>
        </p:spPr>
      </p:pic>
      <p:pic>
        <p:nvPicPr>
          <p:cNvPr id="6" name="Picture 5">
            <a:extLst>
              <a:ext uri="{FF2B5EF4-FFF2-40B4-BE49-F238E27FC236}">
                <a16:creationId xmlns:a16="http://schemas.microsoft.com/office/drawing/2014/main" id="{748F8429-7738-FB4E-6193-7551BCC67D86}"/>
              </a:ext>
            </a:extLst>
          </p:cNvPr>
          <p:cNvPicPr>
            <a:picLocks noChangeAspect="1"/>
          </p:cNvPicPr>
          <p:nvPr/>
        </p:nvPicPr>
        <p:blipFill>
          <a:blip r:embed="rId4"/>
          <a:stretch>
            <a:fillRect/>
          </a:stretch>
        </p:blipFill>
        <p:spPr>
          <a:xfrm>
            <a:off x="5209906" y="4122446"/>
            <a:ext cx="2921000" cy="2092960"/>
          </a:xfrm>
          <a:prstGeom prst="rect">
            <a:avLst/>
          </a:prstGeom>
        </p:spPr>
      </p:pic>
      <p:pic>
        <p:nvPicPr>
          <p:cNvPr id="7" name="Picture 6">
            <a:extLst>
              <a:ext uri="{FF2B5EF4-FFF2-40B4-BE49-F238E27FC236}">
                <a16:creationId xmlns:a16="http://schemas.microsoft.com/office/drawing/2014/main" id="{71B16C31-A150-B814-A593-1FDA75BFB8B9}"/>
              </a:ext>
            </a:extLst>
          </p:cNvPr>
          <p:cNvPicPr>
            <a:picLocks noChangeAspect="1"/>
          </p:cNvPicPr>
          <p:nvPr/>
        </p:nvPicPr>
        <p:blipFill>
          <a:blip r:embed="rId5"/>
          <a:stretch>
            <a:fillRect/>
          </a:stretch>
        </p:blipFill>
        <p:spPr>
          <a:xfrm>
            <a:off x="8773064" y="1320607"/>
            <a:ext cx="2978150" cy="2559050"/>
          </a:xfrm>
          <a:prstGeom prst="rect">
            <a:avLst/>
          </a:prstGeom>
        </p:spPr>
      </p:pic>
      <p:pic>
        <p:nvPicPr>
          <p:cNvPr id="8" name="Picture 7">
            <a:extLst>
              <a:ext uri="{FF2B5EF4-FFF2-40B4-BE49-F238E27FC236}">
                <a16:creationId xmlns:a16="http://schemas.microsoft.com/office/drawing/2014/main" id="{17A6CF66-E1B5-21BF-308A-E6567638514F}"/>
              </a:ext>
            </a:extLst>
          </p:cNvPr>
          <p:cNvPicPr>
            <a:picLocks noChangeAspect="1"/>
          </p:cNvPicPr>
          <p:nvPr/>
        </p:nvPicPr>
        <p:blipFill>
          <a:blip r:embed="rId6"/>
          <a:stretch>
            <a:fillRect/>
          </a:stretch>
        </p:blipFill>
        <p:spPr>
          <a:xfrm>
            <a:off x="8484589" y="3879657"/>
            <a:ext cx="2940050" cy="2609850"/>
          </a:xfrm>
          <a:prstGeom prst="rect">
            <a:avLst/>
          </a:prstGeom>
        </p:spPr>
      </p:pic>
    </p:spTree>
    <p:extLst>
      <p:ext uri="{BB962C8B-B14F-4D97-AF65-F5344CB8AC3E}">
        <p14:creationId xmlns:p14="http://schemas.microsoft.com/office/powerpoint/2010/main" val="2463389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2.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{6A17B503-FD39-49F6-B898-2E5F096B000C}tf78829772_win32</Template>
  <TotalTime>170</TotalTime>
  <Words>1066</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Bodoni MT</vt:lpstr>
      <vt:lpstr>Calibri</vt:lpstr>
      <vt:lpstr>Garamond</vt:lpstr>
      <vt:lpstr>proxima-nova</vt:lpstr>
      <vt:lpstr>Sagona Book</vt:lpstr>
      <vt:lpstr>Sagona ExtraLight</vt:lpstr>
      <vt:lpstr>SavonVTI</vt:lpstr>
      <vt:lpstr>Image Scraping and classification Project</vt:lpstr>
      <vt:lpstr>Image Scraping and Classification </vt:lpstr>
      <vt:lpstr>Agenda</vt:lpstr>
      <vt:lpstr>Introduction</vt:lpstr>
      <vt:lpstr>Data Collection</vt:lpstr>
      <vt:lpstr>Model Building</vt:lpstr>
      <vt:lpstr>How Image Classifications works in Deep Learning</vt:lpstr>
      <vt:lpstr>Pre Processing</vt:lpstr>
      <vt:lpstr>Visualization Of data:</vt:lpstr>
      <vt:lpstr>Model Check Point</vt:lpstr>
      <vt:lpstr>PowerPoint Presentation</vt:lpstr>
      <vt:lpstr>Evaluation</vt:lpstr>
      <vt:lpstr>Conclusions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Scraping and classification Project</dc:title>
  <dc:creator>khush_khatri@outlook.com</dc:creator>
  <cp:lastModifiedBy>khush_khatri@outlook.com</cp:lastModifiedBy>
  <cp:revision>1</cp:revision>
  <dcterms:created xsi:type="dcterms:W3CDTF">2022-11-12T15:53:26Z</dcterms:created>
  <dcterms:modified xsi:type="dcterms:W3CDTF">2022-11-12T18:43:33Z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