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79" r:id="rId3"/>
    <p:sldId id="280" r:id="rId4"/>
    <p:sldId id="281" r:id="rId5"/>
    <p:sldId id="294" r:id="rId6"/>
    <p:sldId id="295" r:id="rId7"/>
    <p:sldId id="290" r:id="rId8"/>
    <p:sldId id="291" r:id="rId9"/>
    <p:sldId id="296" r:id="rId10"/>
    <p:sldId id="297" r:id="rId11"/>
    <p:sldId id="298" r:id="rId12"/>
    <p:sldId id="299" r:id="rId13"/>
    <p:sldId id="300" r:id="rId14"/>
    <p:sldId id="301" r:id="rId15"/>
    <p:sldId id="302" r:id="rId16"/>
    <p:sldId id="303"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74" d="100"/>
          <a:sy n="74" d="100"/>
        </p:scale>
        <p:origin x="37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2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35170"/>
            <a:ext cx="5385816" cy="2174374"/>
          </a:xfrm>
        </p:spPr>
        <p:txBody>
          <a:bodyPr/>
          <a:lstStyle/>
          <a:p>
            <a:r>
              <a:rPr lang="en-US" dirty="0"/>
              <a:t>Customer Retention – A case Study</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r>
              <a:rPr lang="en-US" dirty="0"/>
              <a:t>Khushboo Khatri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7505-C621-EE8E-2707-B281508D6FBE}"/>
              </a:ext>
            </a:extLst>
          </p:cNvPr>
          <p:cNvSpPr>
            <a:spLocks noGrp="1"/>
          </p:cNvSpPr>
          <p:nvPr>
            <p:ph type="title"/>
          </p:nvPr>
        </p:nvSpPr>
        <p:spPr>
          <a:xfrm>
            <a:off x="1499616" y="603850"/>
            <a:ext cx="9179886" cy="741872"/>
          </a:xfrm>
        </p:spPr>
        <p:txBody>
          <a:bodyPr/>
          <a:lstStyle/>
          <a:p>
            <a:r>
              <a:rPr lang="en-IN" sz="2400" dirty="0"/>
              <a:t>Let’s see how all data is distributed,</a:t>
            </a:r>
            <a:br>
              <a:rPr lang="en-IN" sz="2400" dirty="0"/>
            </a:br>
            <a:r>
              <a:rPr lang="en-IN" sz="2400" dirty="0"/>
              <a:t>Univariate Analysis</a:t>
            </a:r>
          </a:p>
        </p:txBody>
      </p:sp>
      <p:pic>
        <p:nvPicPr>
          <p:cNvPr id="4" name="Content Placeholder 3">
            <a:extLst>
              <a:ext uri="{FF2B5EF4-FFF2-40B4-BE49-F238E27FC236}">
                <a16:creationId xmlns:a16="http://schemas.microsoft.com/office/drawing/2014/main" id="{4F68BA90-7462-DCA2-4383-1B9A523D9241}"/>
              </a:ext>
            </a:extLst>
          </p:cNvPr>
          <p:cNvPicPr>
            <a:picLocks noGrp="1" noChangeAspect="1"/>
          </p:cNvPicPr>
          <p:nvPr>
            <p:ph idx="1"/>
          </p:nvPr>
        </p:nvPicPr>
        <p:blipFill>
          <a:blip r:embed="rId2"/>
          <a:stretch>
            <a:fillRect/>
          </a:stretch>
        </p:blipFill>
        <p:spPr>
          <a:xfrm>
            <a:off x="1307953" y="1716657"/>
            <a:ext cx="5584553" cy="2613803"/>
          </a:xfrm>
          <a:prstGeom prst="rect">
            <a:avLst/>
          </a:prstGeom>
        </p:spPr>
      </p:pic>
      <p:sp>
        <p:nvSpPr>
          <p:cNvPr id="8" name="TextBox 7">
            <a:extLst>
              <a:ext uri="{FF2B5EF4-FFF2-40B4-BE49-F238E27FC236}">
                <a16:creationId xmlns:a16="http://schemas.microsoft.com/office/drawing/2014/main" id="{3692D654-79DC-4DCB-1EF9-9990F72FF75A}"/>
              </a:ext>
            </a:extLst>
          </p:cNvPr>
          <p:cNvSpPr txBox="1"/>
          <p:nvPr/>
        </p:nvSpPr>
        <p:spPr>
          <a:xfrm>
            <a:off x="7450734" y="1914761"/>
            <a:ext cx="343331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Most of our data from column 1-17 are discrete in nature, and distribution shows it clearly.</a:t>
            </a:r>
          </a:p>
          <a:p>
            <a:pPr marL="285750" indent="-285750">
              <a:buFont typeface="Arial" panose="020B0604020202020204" pitchFamily="34" charset="0"/>
              <a:buChar char="•"/>
            </a:pPr>
            <a:r>
              <a:rPr lang="en-US" sz="1800" kern="1200" dirty="0">
                <a:solidFill>
                  <a:schemeClr val="tx1"/>
                </a:solidFill>
                <a:latin typeface="+mn-lt"/>
                <a:ea typeface="+mn-ea"/>
                <a:cs typeface="+mn-cs"/>
              </a:rPr>
              <a:t>From column 18-24 is rating data, its distribution is more </a:t>
            </a:r>
            <a:r>
              <a:rPr lang="en-US" dirty="0"/>
              <a:t>like bell shape .</a:t>
            </a:r>
          </a:p>
          <a:p>
            <a:pPr marL="285750" indent="-285750">
              <a:buFont typeface="Arial" panose="020B0604020202020204" pitchFamily="34" charset="0"/>
              <a:buChar char="•"/>
            </a:pPr>
            <a:r>
              <a:rPr lang="en-US" sz="1800" kern="1200" dirty="0">
                <a:solidFill>
                  <a:schemeClr val="tx1"/>
                </a:solidFill>
                <a:latin typeface="+mn-lt"/>
                <a:ea typeface="+mn-ea"/>
                <a:cs typeface="+mn-cs"/>
              </a:rPr>
              <a:t>We draw count plot to see multiple choice data, it gives us c</a:t>
            </a:r>
            <a:r>
              <a:rPr lang="en-US" dirty="0"/>
              <a:t>lear picture about customers choice .</a:t>
            </a:r>
          </a:p>
          <a:p>
            <a:pPr marL="285750" indent="-285750">
              <a:buFont typeface="Arial" panose="020B0604020202020204" pitchFamily="34" charset="0"/>
              <a:buChar char="•"/>
            </a:pPr>
            <a:r>
              <a:rPr lang="en-US" sz="1800" kern="1200" dirty="0">
                <a:solidFill>
                  <a:schemeClr val="tx1"/>
                </a:solidFill>
                <a:latin typeface="+mn-lt"/>
                <a:ea typeface="+mn-ea"/>
                <a:cs typeface="+mn-cs"/>
              </a:rPr>
              <a:t>In multiple choice we put 5 </a:t>
            </a:r>
            <a:r>
              <a:rPr lang="en-US" dirty="0"/>
              <a:t>leading online stores  and see how they perform on various aspects.</a:t>
            </a:r>
            <a:endParaRPr lang="en-US" sz="1800" kern="1200" dirty="0">
              <a:solidFill>
                <a:schemeClr val="tx1"/>
              </a:solidFill>
              <a:latin typeface="+mn-lt"/>
              <a:ea typeface="+mn-ea"/>
              <a:cs typeface="+mn-cs"/>
            </a:endParaRPr>
          </a:p>
        </p:txBody>
      </p:sp>
      <p:pic>
        <p:nvPicPr>
          <p:cNvPr id="9" name="Picture 8">
            <a:extLst>
              <a:ext uri="{FF2B5EF4-FFF2-40B4-BE49-F238E27FC236}">
                <a16:creationId xmlns:a16="http://schemas.microsoft.com/office/drawing/2014/main" id="{446A6486-D8C6-4C82-941B-4312A00C1C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7953" y="4330460"/>
            <a:ext cx="5699760" cy="2270125"/>
          </a:xfrm>
          <a:prstGeom prst="rect">
            <a:avLst/>
          </a:prstGeom>
        </p:spPr>
      </p:pic>
    </p:spTree>
    <p:extLst>
      <p:ext uri="{BB962C8B-B14F-4D97-AF65-F5344CB8AC3E}">
        <p14:creationId xmlns:p14="http://schemas.microsoft.com/office/powerpoint/2010/main" val="201530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9483-F2B9-CD88-DB92-C4F1457CDD0D}"/>
              </a:ext>
            </a:extLst>
          </p:cNvPr>
          <p:cNvSpPr>
            <a:spLocks noGrp="1"/>
          </p:cNvSpPr>
          <p:nvPr>
            <p:ph type="title"/>
          </p:nvPr>
        </p:nvSpPr>
        <p:spPr>
          <a:xfrm>
            <a:off x="1499616" y="681487"/>
            <a:ext cx="5693664" cy="646981"/>
          </a:xfrm>
        </p:spPr>
        <p:txBody>
          <a:bodyPr/>
          <a:lstStyle/>
          <a:p>
            <a:r>
              <a:rPr lang="en-IN" sz="2800" dirty="0" err="1"/>
              <a:t>MultiVAriate</a:t>
            </a:r>
            <a:r>
              <a:rPr lang="en-IN" sz="2800" dirty="0"/>
              <a:t> analysis</a:t>
            </a:r>
          </a:p>
        </p:txBody>
      </p:sp>
      <p:pic>
        <p:nvPicPr>
          <p:cNvPr id="4" name="Content Placeholder 3">
            <a:extLst>
              <a:ext uri="{FF2B5EF4-FFF2-40B4-BE49-F238E27FC236}">
                <a16:creationId xmlns:a16="http://schemas.microsoft.com/office/drawing/2014/main" id="{41FD0855-EC32-0226-BC42-7E8928317431}"/>
              </a:ext>
            </a:extLst>
          </p:cNvPr>
          <p:cNvPicPr>
            <a:picLocks noGrp="1" noChangeAspect="1"/>
          </p:cNvPicPr>
          <p:nvPr>
            <p:ph idx="1"/>
          </p:nvPr>
        </p:nvPicPr>
        <p:blipFill>
          <a:blip r:embed="rId2"/>
          <a:stretch>
            <a:fillRect/>
          </a:stretch>
        </p:blipFill>
        <p:spPr>
          <a:xfrm>
            <a:off x="634671" y="1655802"/>
            <a:ext cx="5461329" cy="2717791"/>
          </a:xfrm>
          <a:prstGeom prst="rect">
            <a:avLst/>
          </a:prstGeom>
        </p:spPr>
      </p:pic>
      <p:pic>
        <p:nvPicPr>
          <p:cNvPr id="6" name="Picture 5">
            <a:extLst>
              <a:ext uri="{FF2B5EF4-FFF2-40B4-BE49-F238E27FC236}">
                <a16:creationId xmlns:a16="http://schemas.microsoft.com/office/drawing/2014/main" id="{FC686C07-CBBB-0809-E526-0403B0CADE2B}"/>
              </a:ext>
            </a:extLst>
          </p:cNvPr>
          <p:cNvPicPr>
            <a:picLocks noChangeAspect="1"/>
          </p:cNvPicPr>
          <p:nvPr/>
        </p:nvPicPr>
        <p:blipFill>
          <a:blip r:embed="rId3"/>
          <a:stretch>
            <a:fillRect/>
          </a:stretch>
        </p:blipFill>
        <p:spPr>
          <a:xfrm>
            <a:off x="5412728" y="1823059"/>
            <a:ext cx="5731510" cy="2262505"/>
          </a:xfrm>
          <a:prstGeom prst="rect">
            <a:avLst/>
          </a:prstGeom>
        </p:spPr>
      </p:pic>
      <p:sp>
        <p:nvSpPr>
          <p:cNvPr id="8" name="TextBox 7">
            <a:extLst>
              <a:ext uri="{FF2B5EF4-FFF2-40B4-BE49-F238E27FC236}">
                <a16:creationId xmlns:a16="http://schemas.microsoft.com/office/drawing/2014/main" id="{E129343F-2ADD-1189-3A17-173F086BFB3B}"/>
              </a:ext>
            </a:extLst>
          </p:cNvPr>
          <p:cNvSpPr txBox="1"/>
          <p:nvPr/>
        </p:nvSpPr>
        <p:spPr>
          <a:xfrm>
            <a:off x="1216325" y="4882552"/>
            <a:ext cx="5976955" cy="1846659"/>
          </a:xfrm>
          <a:prstGeom prst="rect">
            <a:avLst/>
          </a:prstGeom>
          <a:noFill/>
        </p:spPr>
        <p:txBody>
          <a:bodyPr wrap="square" rtlCol="0">
            <a:spAutoFit/>
          </a:bodyPr>
          <a:lstStyle/>
          <a:p>
            <a:r>
              <a:rPr lang="en-IN" dirty="0"/>
              <a:t>Observations:</a:t>
            </a:r>
          </a:p>
          <a:p>
            <a:pPr marL="285750" indent="-285750">
              <a:buFont typeface="Wingdings" panose="05000000000000000000" pitchFamily="2" charset="2"/>
              <a:buChar char="§"/>
            </a:pPr>
            <a:r>
              <a:rPr lang="en-IN" sz="1200" dirty="0"/>
              <a:t>From here we can observe that Female did more online shopping than male over past one year.</a:t>
            </a:r>
          </a:p>
          <a:p>
            <a:pPr marL="285750" indent="-285750">
              <a:buFont typeface="Wingdings" panose="05000000000000000000" pitchFamily="2" charset="2"/>
              <a:buChar char="§"/>
            </a:pPr>
            <a:r>
              <a:rPr lang="en-IN" sz="1200" dirty="0"/>
              <a:t>When talking about Age, every range is almost same with minor difference , however, the highest shopping is done by customer age between 21-30 and least shopping is dome by customer below 20 years</a:t>
            </a:r>
          </a:p>
          <a:p>
            <a:endParaRPr lang="en-IN" dirty="0"/>
          </a:p>
          <a:p>
            <a:endParaRPr lang="en-IN" dirty="0"/>
          </a:p>
        </p:txBody>
      </p:sp>
    </p:spTree>
    <p:extLst>
      <p:ext uri="{BB962C8B-B14F-4D97-AF65-F5344CB8AC3E}">
        <p14:creationId xmlns:p14="http://schemas.microsoft.com/office/powerpoint/2010/main" val="58908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FDE65-E590-3F01-DC72-7D9E10DCF8F8}"/>
              </a:ext>
            </a:extLst>
          </p:cNvPr>
          <p:cNvSpPr>
            <a:spLocks noGrp="1"/>
          </p:cNvSpPr>
          <p:nvPr>
            <p:ph sz="half" idx="1"/>
          </p:nvPr>
        </p:nvSpPr>
        <p:spPr>
          <a:xfrm>
            <a:off x="539496" y="1147313"/>
            <a:ext cx="11119104" cy="5390647"/>
          </a:xfrm>
        </p:spPr>
        <p:txBody>
          <a:bodyPr/>
          <a:lstStyle/>
          <a:p>
            <a:r>
              <a:rPr lang="en-IN" dirty="0"/>
              <a:t>Here we can observe that customer abandon their cart/bag  frequently because there promo code is not applicable.</a:t>
            </a:r>
          </a:p>
          <a:p>
            <a:r>
              <a:rPr lang="en-IN" dirty="0"/>
              <a:t>Graph 2 represents from which city maximum online shopping is done from. It’s interesting to observe that sub urban cities of Delhi like Meerut, </a:t>
            </a:r>
            <a:r>
              <a:rPr lang="en-IN" dirty="0" err="1"/>
              <a:t>Gaziabad</a:t>
            </a:r>
            <a:r>
              <a:rPr lang="en-IN" dirty="0"/>
              <a:t>, Greater Noida shows more online shopping than Delhi itself.</a:t>
            </a:r>
          </a:p>
          <a:p>
            <a:endParaRPr lang="en-IN" dirty="0"/>
          </a:p>
          <a:p>
            <a:endParaRPr lang="en-IN" dirty="0"/>
          </a:p>
        </p:txBody>
      </p:sp>
      <p:sp>
        <p:nvSpPr>
          <p:cNvPr id="4" name="Footer Placeholder 3">
            <a:extLst>
              <a:ext uri="{FF2B5EF4-FFF2-40B4-BE49-F238E27FC236}">
                <a16:creationId xmlns:a16="http://schemas.microsoft.com/office/drawing/2014/main" id="{79088B88-B6C4-6C2B-D229-FD76F9F1346F}"/>
              </a:ext>
            </a:extLst>
          </p:cNvPr>
          <p:cNvSpPr>
            <a:spLocks noGrp="1"/>
          </p:cNvSpPr>
          <p:nvPr>
            <p:ph type="ftr" sz="quarter" idx="11"/>
          </p:nvPr>
        </p:nvSpPr>
        <p:spPr/>
        <p:txBody>
          <a:bodyPr/>
          <a:lstStyle/>
          <a:p>
            <a:r>
              <a:rPr lang="en-US" dirty="0"/>
              <a:t>Customer Retention-A Case Study</a:t>
            </a:r>
          </a:p>
        </p:txBody>
      </p:sp>
      <p:sp>
        <p:nvSpPr>
          <p:cNvPr id="5" name="Slide Number Placeholder 4">
            <a:extLst>
              <a:ext uri="{FF2B5EF4-FFF2-40B4-BE49-F238E27FC236}">
                <a16:creationId xmlns:a16="http://schemas.microsoft.com/office/drawing/2014/main" id="{F01EB0F1-7CCC-58E8-EF49-3A3B6CF8EFA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a:extLst>
              <a:ext uri="{FF2B5EF4-FFF2-40B4-BE49-F238E27FC236}">
                <a16:creationId xmlns:a16="http://schemas.microsoft.com/office/drawing/2014/main" id="{A314BC93-BC4B-0B08-154C-54745EB73F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717" y="3558396"/>
            <a:ext cx="5731510" cy="2781300"/>
          </a:xfrm>
          <a:prstGeom prst="rect">
            <a:avLst/>
          </a:prstGeom>
        </p:spPr>
      </p:pic>
      <p:pic>
        <p:nvPicPr>
          <p:cNvPr id="7" name="Picture 6">
            <a:extLst>
              <a:ext uri="{FF2B5EF4-FFF2-40B4-BE49-F238E27FC236}">
                <a16:creationId xmlns:a16="http://schemas.microsoft.com/office/drawing/2014/main" id="{5A72B7DF-F25A-6340-7817-D147643182C8}"/>
              </a:ext>
            </a:extLst>
          </p:cNvPr>
          <p:cNvPicPr>
            <a:picLocks noChangeAspect="1"/>
          </p:cNvPicPr>
          <p:nvPr/>
        </p:nvPicPr>
        <p:blipFill>
          <a:blip r:embed="rId3"/>
          <a:stretch>
            <a:fillRect/>
          </a:stretch>
        </p:blipFill>
        <p:spPr>
          <a:xfrm>
            <a:off x="6096000" y="2923037"/>
            <a:ext cx="5731510" cy="2787650"/>
          </a:xfrm>
          <a:prstGeom prst="rect">
            <a:avLst/>
          </a:prstGeom>
        </p:spPr>
      </p:pic>
    </p:spTree>
    <p:extLst>
      <p:ext uri="{BB962C8B-B14F-4D97-AF65-F5344CB8AC3E}">
        <p14:creationId xmlns:p14="http://schemas.microsoft.com/office/powerpoint/2010/main" val="213355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143EF-8A28-2D0B-65E0-663B5D02FFD7}"/>
              </a:ext>
            </a:extLst>
          </p:cNvPr>
          <p:cNvSpPr>
            <a:spLocks noGrp="1"/>
          </p:cNvSpPr>
          <p:nvPr>
            <p:ph sz="half" idx="1"/>
          </p:nvPr>
        </p:nvSpPr>
        <p:spPr>
          <a:xfrm>
            <a:off x="539496" y="914400"/>
            <a:ext cx="11119104" cy="5623560"/>
          </a:xfrm>
        </p:spPr>
        <p:txBody>
          <a:bodyPr/>
          <a:lstStyle/>
          <a:p>
            <a:r>
              <a:rPr lang="en-IN" sz="1400" dirty="0"/>
              <a:t>We make some groups within the dataset naming Information, Convenience, Monetary Benefits,  and Hedonic values  and came to observe typical bell shape curves, which means our data is properly distributed.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400" dirty="0"/>
              <a:t>We can observe the high’s and lows of the information provided and can say that these are basis of our analysis for customer retention.</a:t>
            </a:r>
          </a:p>
        </p:txBody>
      </p:sp>
      <p:sp>
        <p:nvSpPr>
          <p:cNvPr id="4" name="Footer Placeholder 3">
            <a:extLst>
              <a:ext uri="{FF2B5EF4-FFF2-40B4-BE49-F238E27FC236}">
                <a16:creationId xmlns:a16="http://schemas.microsoft.com/office/drawing/2014/main" id="{29A3EB7F-1366-882A-9EAE-632718922A8C}"/>
              </a:ext>
            </a:extLst>
          </p:cNvPr>
          <p:cNvSpPr>
            <a:spLocks noGrp="1"/>
          </p:cNvSpPr>
          <p:nvPr>
            <p:ph type="ftr" sz="quarter" idx="11"/>
          </p:nvPr>
        </p:nvSpPr>
        <p:spPr/>
        <p:txBody>
          <a:bodyPr/>
          <a:lstStyle/>
          <a:p>
            <a:r>
              <a:rPr lang="en-US" dirty="0"/>
              <a:t>Customer Retention-A Case Study</a:t>
            </a:r>
          </a:p>
        </p:txBody>
      </p:sp>
      <p:sp>
        <p:nvSpPr>
          <p:cNvPr id="5" name="Slide Number Placeholder 4">
            <a:extLst>
              <a:ext uri="{FF2B5EF4-FFF2-40B4-BE49-F238E27FC236}">
                <a16:creationId xmlns:a16="http://schemas.microsoft.com/office/drawing/2014/main" id="{D28EF2AB-948D-90F2-87FA-D8B12D8F84FB}"/>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13" name="Picture 12">
            <a:extLst>
              <a:ext uri="{FF2B5EF4-FFF2-40B4-BE49-F238E27FC236}">
                <a16:creationId xmlns:a16="http://schemas.microsoft.com/office/drawing/2014/main" id="{A3FA6DA3-702F-AB11-C3F4-472B7CB9383B}"/>
              </a:ext>
            </a:extLst>
          </p:cNvPr>
          <p:cNvPicPr>
            <a:picLocks noChangeAspect="1"/>
          </p:cNvPicPr>
          <p:nvPr/>
        </p:nvPicPr>
        <p:blipFill>
          <a:blip r:embed="rId2"/>
          <a:stretch>
            <a:fillRect/>
          </a:stretch>
        </p:blipFill>
        <p:spPr>
          <a:xfrm>
            <a:off x="5667801" y="3770632"/>
            <a:ext cx="3448227" cy="2133710"/>
          </a:xfrm>
          <a:prstGeom prst="rect">
            <a:avLst/>
          </a:prstGeom>
        </p:spPr>
      </p:pic>
      <p:pic>
        <p:nvPicPr>
          <p:cNvPr id="15" name="Picture 14">
            <a:extLst>
              <a:ext uri="{FF2B5EF4-FFF2-40B4-BE49-F238E27FC236}">
                <a16:creationId xmlns:a16="http://schemas.microsoft.com/office/drawing/2014/main" id="{180F772C-E7CF-399E-7C67-27F429BA2345}"/>
              </a:ext>
            </a:extLst>
          </p:cNvPr>
          <p:cNvPicPr>
            <a:picLocks noChangeAspect="1"/>
          </p:cNvPicPr>
          <p:nvPr/>
        </p:nvPicPr>
        <p:blipFill>
          <a:blip r:embed="rId3"/>
          <a:stretch>
            <a:fillRect/>
          </a:stretch>
        </p:blipFill>
        <p:spPr>
          <a:xfrm>
            <a:off x="1192220" y="1554368"/>
            <a:ext cx="3581584" cy="2171812"/>
          </a:xfrm>
          <a:prstGeom prst="rect">
            <a:avLst/>
          </a:prstGeom>
        </p:spPr>
      </p:pic>
      <p:pic>
        <p:nvPicPr>
          <p:cNvPr id="17" name="Picture 16">
            <a:extLst>
              <a:ext uri="{FF2B5EF4-FFF2-40B4-BE49-F238E27FC236}">
                <a16:creationId xmlns:a16="http://schemas.microsoft.com/office/drawing/2014/main" id="{18570839-BEC0-84E0-A5F4-33F1FFC84A30}"/>
              </a:ext>
            </a:extLst>
          </p:cNvPr>
          <p:cNvPicPr>
            <a:picLocks noChangeAspect="1"/>
          </p:cNvPicPr>
          <p:nvPr/>
        </p:nvPicPr>
        <p:blipFill>
          <a:blip r:embed="rId4"/>
          <a:stretch>
            <a:fillRect/>
          </a:stretch>
        </p:blipFill>
        <p:spPr>
          <a:xfrm>
            <a:off x="5426528" y="1516266"/>
            <a:ext cx="3340272" cy="2254366"/>
          </a:xfrm>
          <a:prstGeom prst="rect">
            <a:avLst/>
          </a:prstGeom>
        </p:spPr>
      </p:pic>
      <p:pic>
        <p:nvPicPr>
          <p:cNvPr id="19" name="Picture 18">
            <a:extLst>
              <a:ext uri="{FF2B5EF4-FFF2-40B4-BE49-F238E27FC236}">
                <a16:creationId xmlns:a16="http://schemas.microsoft.com/office/drawing/2014/main" id="{F4C1DF4D-A188-B41B-D928-CBA634C9B302}"/>
              </a:ext>
            </a:extLst>
          </p:cNvPr>
          <p:cNvPicPr>
            <a:picLocks noChangeAspect="1"/>
          </p:cNvPicPr>
          <p:nvPr/>
        </p:nvPicPr>
        <p:blipFill>
          <a:blip r:embed="rId5"/>
          <a:stretch>
            <a:fillRect/>
          </a:stretch>
        </p:blipFill>
        <p:spPr>
          <a:xfrm>
            <a:off x="1364560" y="3726180"/>
            <a:ext cx="3435527" cy="2178162"/>
          </a:xfrm>
          <a:prstGeom prst="rect">
            <a:avLst/>
          </a:prstGeom>
        </p:spPr>
      </p:pic>
    </p:spTree>
    <p:extLst>
      <p:ext uri="{BB962C8B-B14F-4D97-AF65-F5344CB8AC3E}">
        <p14:creationId xmlns:p14="http://schemas.microsoft.com/office/powerpoint/2010/main" val="15427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C9D41-9CBA-16BF-2E71-4376D62C340D}"/>
              </a:ext>
            </a:extLst>
          </p:cNvPr>
          <p:cNvSpPr>
            <a:spLocks noGrp="1"/>
          </p:cNvSpPr>
          <p:nvPr>
            <p:ph sz="half" idx="1"/>
          </p:nvPr>
        </p:nvSpPr>
        <p:spPr>
          <a:xfrm>
            <a:off x="539496" y="940279"/>
            <a:ext cx="11119104" cy="5597681"/>
          </a:xfrm>
        </p:spPr>
        <p:txBody>
          <a:bodyPr/>
          <a:lstStyle/>
          <a:p>
            <a:r>
              <a:rPr lang="en-IN" dirty="0"/>
              <a:t>The best way to understand the relation between features and label is correlation analysis. Before moving with correlation matrix, let’s have a look how our features are correlated with our label, we are considering “Purchase in past one year” as our label, as this gives us proper idea repeat purchase.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sz="1600" dirty="0">
                <a:solidFill>
                  <a:srgbClr val="000000"/>
                </a:solidFill>
                <a:effectLst/>
                <a:ea typeface="Times New Roman" panose="02020603050405020304" pitchFamily="18" charset="0"/>
                <a:cs typeface="Times New Roman" panose="02020603050405020304" pitchFamily="18" charset="0"/>
              </a:rPr>
              <a:t>From here we observe that 'After first visit, how do you reach the online retail store?' is highly correlated to repeat purchase, and second feature which also shows very strong correlation is 'Since How long you are shopping online?' while the least correlated feature is 'How old are you?'.</a:t>
            </a:r>
            <a:endParaRPr lang="en-IN" sz="1600" dirty="0">
              <a:effectLst/>
              <a:ea typeface="Calibri" panose="020F0502020204030204" pitchFamily="34" charset="0"/>
              <a:cs typeface="Times New Roman" panose="02020603050405020304" pitchFamily="18" charset="0"/>
            </a:endParaRP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7BE46B39-A7E0-881A-ECC1-FFB66EFCAFD2}"/>
              </a:ext>
            </a:extLst>
          </p:cNvPr>
          <p:cNvSpPr>
            <a:spLocks noGrp="1"/>
          </p:cNvSpPr>
          <p:nvPr>
            <p:ph type="ftr" sz="quarter" idx="11"/>
          </p:nvPr>
        </p:nvSpPr>
        <p:spPr/>
        <p:txBody>
          <a:bodyPr/>
          <a:lstStyle/>
          <a:p>
            <a:r>
              <a:rPr lang="en-US" dirty="0"/>
              <a:t>Customer Retention-A Case Study</a:t>
            </a:r>
          </a:p>
        </p:txBody>
      </p:sp>
      <p:sp>
        <p:nvSpPr>
          <p:cNvPr id="5" name="Slide Number Placeholder 4">
            <a:extLst>
              <a:ext uri="{FF2B5EF4-FFF2-40B4-BE49-F238E27FC236}">
                <a16:creationId xmlns:a16="http://schemas.microsoft.com/office/drawing/2014/main" id="{0224652A-67C3-DE5D-DFCF-4C94553A591A}"/>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7A2AADBE-8358-7B5F-AAF5-C9AC9FD91A11}"/>
              </a:ext>
            </a:extLst>
          </p:cNvPr>
          <p:cNvPicPr>
            <a:picLocks noChangeAspect="1"/>
          </p:cNvPicPr>
          <p:nvPr/>
        </p:nvPicPr>
        <p:blipFill>
          <a:blip r:embed="rId2"/>
          <a:stretch>
            <a:fillRect/>
          </a:stretch>
        </p:blipFill>
        <p:spPr>
          <a:xfrm>
            <a:off x="956436" y="1790533"/>
            <a:ext cx="9567789" cy="3687242"/>
          </a:xfrm>
          <a:prstGeom prst="rect">
            <a:avLst/>
          </a:prstGeom>
        </p:spPr>
      </p:pic>
    </p:spTree>
    <p:extLst>
      <p:ext uri="{BB962C8B-B14F-4D97-AF65-F5344CB8AC3E}">
        <p14:creationId xmlns:p14="http://schemas.microsoft.com/office/powerpoint/2010/main" val="139269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AFD55-62D9-8AC1-6C4F-D34487D3DB5B}"/>
              </a:ext>
            </a:extLst>
          </p:cNvPr>
          <p:cNvSpPr>
            <a:spLocks noGrp="1"/>
          </p:cNvSpPr>
          <p:nvPr>
            <p:ph sz="half" idx="1"/>
          </p:nvPr>
        </p:nvSpPr>
        <p:spPr>
          <a:xfrm>
            <a:off x="539496" y="1043796"/>
            <a:ext cx="11119104" cy="5494164"/>
          </a:xfrm>
        </p:spPr>
        <p:txBody>
          <a:bodyPr/>
          <a:lstStyle/>
          <a:p>
            <a:r>
              <a:rPr lang="en-IN" dirty="0"/>
              <a:t>We also try to correlated our rating columns with past year purchase here.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ea typeface="Calibri" panose="020F0502020204030204" pitchFamily="34" charset="0"/>
              </a:rPr>
              <a:t>From here we can say that customer retention is highly correlated with quality information which leads to customer satisfaction. Also, we notice that, website must be easy to read and understand is least correlated with past 1 year purchase</a:t>
            </a:r>
            <a:endParaRPr lang="en-IN" dirty="0"/>
          </a:p>
        </p:txBody>
      </p:sp>
      <p:sp>
        <p:nvSpPr>
          <p:cNvPr id="4" name="Footer Placeholder 3">
            <a:extLst>
              <a:ext uri="{FF2B5EF4-FFF2-40B4-BE49-F238E27FC236}">
                <a16:creationId xmlns:a16="http://schemas.microsoft.com/office/drawing/2014/main" id="{93420EE6-DFDC-22ED-67EF-8D98721D94B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EA23FB3-2CF1-3261-2B6C-68610EE839FE}"/>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 name="Picture 5">
            <a:extLst>
              <a:ext uri="{FF2B5EF4-FFF2-40B4-BE49-F238E27FC236}">
                <a16:creationId xmlns:a16="http://schemas.microsoft.com/office/drawing/2014/main" id="{74BEFDF9-FA77-4409-8E8C-D9476041D443}"/>
              </a:ext>
            </a:extLst>
          </p:cNvPr>
          <p:cNvPicPr>
            <a:picLocks noChangeAspect="1"/>
          </p:cNvPicPr>
          <p:nvPr/>
        </p:nvPicPr>
        <p:blipFill>
          <a:blip r:embed="rId2"/>
          <a:stretch>
            <a:fillRect/>
          </a:stretch>
        </p:blipFill>
        <p:spPr>
          <a:xfrm>
            <a:off x="1311215" y="1468563"/>
            <a:ext cx="9359660" cy="3241460"/>
          </a:xfrm>
          <a:prstGeom prst="rect">
            <a:avLst/>
          </a:prstGeom>
        </p:spPr>
      </p:pic>
    </p:spTree>
    <p:extLst>
      <p:ext uri="{BB962C8B-B14F-4D97-AF65-F5344CB8AC3E}">
        <p14:creationId xmlns:p14="http://schemas.microsoft.com/office/powerpoint/2010/main" val="112923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BB6C-7672-0AD6-2386-5FA193AFA3C9}"/>
              </a:ext>
            </a:extLst>
          </p:cNvPr>
          <p:cNvSpPr>
            <a:spLocks noGrp="1"/>
          </p:cNvSpPr>
          <p:nvPr>
            <p:ph type="title"/>
          </p:nvPr>
        </p:nvSpPr>
        <p:spPr>
          <a:xfrm>
            <a:off x="758952" y="731520"/>
            <a:ext cx="10671048" cy="959257"/>
          </a:xfrm>
        </p:spPr>
        <p:txBody>
          <a:bodyPr/>
          <a:lstStyle/>
          <a:p>
            <a:r>
              <a:rPr lang="en-IN" sz="2800" dirty="0"/>
              <a:t>Correlation Matrix</a:t>
            </a:r>
          </a:p>
        </p:txBody>
      </p:sp>
      <p:pic>
        <p:nvPicPr>
          <p:cNvPr id="7" name="Content Placeholder 6">
            <a:extLst>
              <a:ext uri="{FF2B5EF4-FFF2-40B4-BE49-F238E27FC236}">
                <a16:creationId xmlns:a16="http://schemas.microsoft.com/office/drawing/2014/main" id="{B41F4E5D-35A5-E79F-A1AB-739F400D7740}"/>
              </a:ext>
            </a:extLst>
          </p:cNvPr>
          <p:cNvPicPr>
            <a:picLocks noGrp="1" noChangeAspect="1"/>
          </p:cNvPicPr>
          <p:nvPr>
            <p:ph sz="half" idx="1"/>
          </p:nvPr>
        </p:nvPicPr>
        <p:blipFill>
          <a:blip r:embed="rId2"/>
          <a:stretch>
            <a:fillRect/>
          </a:stretch>
        </p:blipFill>
        <p:spPr>
          <a:xfrm>
            <a:off x="2008357" y="1535113"/>
            <a:ext cx="8181635" cy="5002212"/>
          </a:xfrm>
        </p:spPr>
      </p:pic>
      <p:sp>
        <p:nvSpPr>
          <p:cNvPr id="4" name="Footer Placeholder 3">
            <a:extLst>
              <a:ext uri="{FF2B5EF4-FFF2-40B4-BE49-F238E27FC236}">
                <a16:creationId xmlns:a16="http://schemas.microsoft.com/office/drawing/2014/main" id="{67C87342-C2BF-32AE-159B-4F763BECC68F}"/>
              </a:ext>
            </a:extLst>
          </p:cNvPr>
          <p:cNvSpPr>
            <a:spLocks noGrp="1"/>
          </p:cNvSpPr>
          <p:nvPr>
            <p:ph type="ftr" sz="quarter" idx="11"/>
          </p:nvPr>
        </p:nvSpPr>
        <p:spPr/>
        <p:txBody>
          <a:bodyPr/>
          <a:lstStyle/>
          <a:p>
            <a:r>
              <a:rPr lang="en-US" dirty="0"/>
              <a:t>Customer Retention-A Case Study</a:t>
            </a:r>
          </a:p>
        </p:txBody>
      </p:sp>
      <p:sp>
        <p:nvSpPr>
          <p:cNvPr id="5" name="Slide Number Placeholder 4">
            <a:extLst>
              <a:ext uri="{FF2B5EF4-FFF2-40B4-BE49-F238E27FC236}">
                <a16:creationId xmlns:a16="http://schemas.microsoft.com/office/drawing/2014/main" id="{855A9054-4AC1-3227-8145-297656ABEC8C}"/>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20116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560718"/>
            <a:ext cx="6766560" cy="1224950"/>
          </a:xfrm>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509623"/>
            <a:ext cx="6479300" cy="4028593"/>
          </a:xfrm>
        </p:spPr>
        <p:txBody>
          <a:bodyPr/>
          <a:lstStyle/>
          <a:p>
            <a:endParaRPr lang="en-US" dirty="0"/>
          </a:p>
          <a:p>
            <a:pPr>
              <a:lnSpc>
                <a:spcPct val="107000"/>
              </a:lnSpc>
              <a:spcBef>
                <a:spcPts val="1200"/>
              </a:spcBef>
              <a:spcAft>
                <a:spcPts val="800"/>
              </a:spcAft>
            </a:pPr>
            <a:r>
              <a:rPr lang="en-IN" sz="1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Customer retention is highly correlated with customer satisfaction, a happy customer will retain with the app or website for future purchases. For that we can divide the factors into major two categories Utilitarian and Hedonic values.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Under Utilitarian values we include product information, product offerings, monetary benefits, and convenience. These are the major factors which can affect customer decision to make purchase, while Hedonic values basically related to outer self, idealism related to sense of adventure, role fulfilment, social status, gratification and list goes on. These are basically things we did for sake of others.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also see that females are move likely to do online shopping than male, also young people in age range of 21-30 are likely to do more online shopping than others.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 short, we can say that out data definitely provide us some insight about the customer retention on online platforms, and in second part of data we also observe that out of all websites mentioned, Amazon.in followed by Flipkart full fill most of the tick marks with flying colours. customer trust on these platforms with their information, security of data and overall customer service/convenience offered by them.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1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Review of Literature</a:t>
            </a:r>
          </a:p>
          <a:p>
            <a:r>
              <a:rPr lang="en-US" dirty="0"/>
              <a:t>​Statistical Analysis</a:t>
            </a:r>
          </a:p>
          <a:p>
            <a:r>
              <a:rPr lang="en-US" dirty="0"/>
              <a:t>Exploratory Data Analysis</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664898"/>
            <a:ext cx="6766560" cy="931653"/>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725947"/>
            <a:ext cx="6766560" cy="3197333"/>
          </a:xfrm>
        </p:spPr>
        <p:txBody>
          <a:bodyPr/>
          <a:lstStyle/>
          <a:p>
            <a:r>
              <a:rPr lang="en-IN"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E-retail factors for customer activation and retention: A case study from Indian e-commerce customers</a:t>
            </a: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IN" sz="1400" dirty="0">
                <a:solidFill>
                  <a:srgbClr val="111111"/>
                </a:solidFill>
                <a:effectLst/>
                <a:latin typeface="Arial" panose="020B0604020202020204" pitchFamily="34"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a:t>
            </a:r>
          </a:p>
          <a:p>
            <a:pPr marL="285750" indent="-285750">
              <a:buFont typeface="Arial" panose="020B0604020202020204" pitchFamily="34" charset="0"/>
              <a:buChar char="•"/>
            </a:pPr>
            <a:r>
              <a:rPr lang="en-IN" sz="1400" dirty="0">
                <a:solidFill>
                  <a:srgbClr val="111111"/>
                </a:solidFill>
                <a:effectLst/>
                <a:latin typeface="Arial" panose="020B0604020202020204" pitchFamily="34" charset="0"/>
                <a:ea typeface="Calibri" panose="020F0502020204030204" pitchFamily="34" charset="0"/>
              </a:rPr>
              <a:t>A comprehensive review of the literature, theories and models have been carried out to propose the models for customer activation and customer retention</a:t>
            </a:r>
            <a:r>
              <a:rPr lang="en-IN" sz="1800" dirty="0">
                <a:solidFill>
                  <a:srgbClr val="111111"/>
                </a:solidFill>
                <a:effectLst/>
                <a:latin typeface="Arial" panose="020B0604020202020204" pitchFamily="34" charset="0"/>
                <a:ea typeface="Calibri" panose="020F0502020204030204" pitchFamily="34" charset="0"/>
              </a:rPr>
              <a:t>. </a:t>
            </a:r>
          </a:p>
          <a:p>
            <a:pPr marL="285750" indent="-285750">
              <a:buFont typeface="Arial" panose="020B0604020202020204" pitchFamily="34" charset="0"/>
              <a:buChar char="•"/>
            </a:pPr>
            <a:r>
              <a:rPr lang="en-IN" sz="1400" dirty="0">
                <a:solidFill>
                  <a:srgbClr val="111111"/>
                </a:solidFill>
                <a:effectLst/>
                <a:latin typeface="Arial" panose="020B0604020202020204" pitchFamily="34" charset="0"/>
                <a:ea typeface="Calibri" panose="020F0502020204030204" pitchFamily="34" charset="0"/>
              </a:rPr>
              <a:t>Five major factors that contributed to the success of an e-commerce store have been identified as: service quality, system quality, information quality, trust and net benefit.</a:t>
            </a:r>
          </a:p>
          <a:p>
            <a:pPr marL="285750" indent="-285750">
              <a:buFont typeface="Arial" panose="020B0604020202020204" pitchFamily="34" charset="0"/>
              <a:buChar char="•"/>
            </a:pPr>
            <a:r>
              <a:rPr lang="en-IN" sz="14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The combination of both utilitarian value and hedonistic values are needed to affect the repeat purchase intention (loyalty) positively.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Customer Retention- A Case Study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10619"/>
            <a:ext cx="6400800" cy="854015"/>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261449"/>
            <a:ext cx="6400800" cy="968919"/>
          </a:xfrm>
        </p:spPr>
        <p:txBody>
          <a:bodyPr/>
          <a:lstStyle/>
          <a:p>
            <a:pPr algn="ctr"/>
            <a:r>
              <a:rPr lang="en-US" dirty="0">
                <a:latin typeface="Sabon Next LT" panose="02000500000000000000" pitchFamily="2" charset="0"/>
                <a:cs typeface="Sabon Next LT" panose="02000500000000000000" pitchFamily="2" charset="0"/>
              </a:rPr>
              <a:t>Customer Retention: </a:t>
            </a:r>
            <a:r>
              <a:rPr lang="en-US" sz="1800" dirty="0">
                <a:latin typeface="Sabon Next LT" panose="02000500000000000000" pitchFamily="2" charset="0"/>
                <a:cs typeface="Sabon Next LT" panose="02000500000000000000" pitchFamily="2" charset="0"/>
              </a:rPr>
              <a:t>Repeat purchase from existing customer, is very important for the business to make profit. We will need to perform both statistical analysis and  Exploratory Data Analysis for the dataset provided.</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6D6B-FC80-2172-233C-1F171DC6957B}"/>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DA5AF64F-9489-CC7D-DE04-6B75ACF4DEF8}"/>
              </a:ext>
            </a:extLst>
          </p:cNvPr>
          <p:cNvSpPr>
            <a:spLocks noGrp="1"/>
          </p:cNvSpPr>
          <p:nvPr>
            <p:ph sz="half" idx="1"/>
          </p:nvPr>
        </p:nvSpPr>
        <p:spPr>
          <a:xfrm>
            <a:off x="539496" y="2103120"/>
            <a:ext cx="11119104" cy="4220042"/>
          </a:xfrm>
        </p:spPr>
        <p:txBody>
          <a:bodyPr/>
          <a:lstStyle/>
          <a:p>
            <a:endParaRPr lang="en-IN" b="1" dirty="0"/>
          </a:p>
          <a:p>
            <a:endParaRPr lang="en-IN" b="1" dirty="0"/>
          </a:p>
          <a:p>
            <a:r>
              <a:rPr lang="en-IN" b="1" dirty="0"/>
              <a:t>What is Customer Retention?</a:t>
            </a:r>
          </a:p>
          <a:p>
            <a:pPr marL="0" indent="0">
              <a:buNone/>
            </a:pPr>
            <a:r>
              <a:rPr lang="en-US" sz="1400" b="0" i="0" dirty="0">
                <a:solidFill>
                  <a:srgbClr val="202124"/>
                </a:solidFill>
                <a:effectLst/>
                <a:latin typeface="arial" panose="020B0604020202020204" pitchFamily="34" charset="0"/>
              </a:rPr>
              <a:t>Customer retention is </a:t>
            </a:r>
            <a:r>
              <a:rPr lang="en-US" sz="1400" b="1" i="0" dirty="0">
                <a:solidFill>
                  <a:srgbClr val="202124"/>
                </a:solidFill>
                <a:effectLst/>
                <a:latin typeface="arial" panose="020B0604020202020204" pitchFamily="34" charset="0"/>
              </a:rPr>
              <a:t>a metric that measures customer loyalty, or the ability for an organization to keep its customers over time</a:t>
            </a:r>
            <a:r>
              <a:rPr lang="en-US" sz="1400" b="0" i="0" dirty="0">
                <a:solidFill>
                  <a:srgbClr val="202124"/>
                </a:solidFill>
                <a:effectLst/>
                <a:latin typeface="arial" panose="020B0604020202020204" pitchFamily="34" charset="0"/>
              </a:rPr>
              <a:t>.</a:t>
            </a:r>
            <a:endParaRPr lang="en-IN" sz="1400" b="0" i="0" dirty="0">
              <a:solidFill>
                <a:srgbClr val="202124"/>
              </a:solidFill>
              <a:latin typeface="Arial" panose="020B0604020202020204" pitchFamily="34" charset="0"/>
            </a:endParaRPr>
          </a:p>
          <a:p>
            <a:pPr marL="0" indent="0">
              <a:buNone/>
            </a:pPr>
            <a:endParaRPr lang="en-IN" sz="1400" dirty="0">
              <a:solidFill>
                <a:srgbClr val="202124"/>
              </a:solidFill>
              <a:latin typeface="Arial" panose="020B0604020202020204" pitchFamily="34" charset="0"/>
            </a:endParaRPr>
          </a:p>
          <a:p>
            <a:pPr marL="0" indent="0">
              <a:buNone/>
            </a:pPr>
            <a:endParaRPr lang="en-IN" sz="1400" dirty="0">
              <a:solidFill>
                <a:srgbClr val="202124"/>
              </a:solidFill>
              <a:latin typeface="Arial" panose="020B0604020202020204" pitchFamily="34" charset="0"/>
            </a:endParaRPr>
          </a:p>
          <a:p>
            <a:pPr marL="0" indent="0">
              <a:buNone/>
            </a:pPr>
            <a:endParaRPr lang="en-IN" sz="1400" dirty="0">
              <a:solidFill>
                <a:srgbClr val="202124"/>
              </a:solidFill>
              <a:latin typeface="Arial" panose="020B0604020202020204" pitchFamily="34" charset="0"/>
            </a:endParaRPr>
          </a:p>
          <a:p>
            <a:r>
              <a:rPr lang="en-IN" b="1" dirty="0">
                <a:solidFill>
                  <a:schemeClr val="accent3">
                    <a:lumMod val="50000"/>
                  </a:schemeClr>
                </a:solidFill>
              </a:rPr>
              <a:t>Benefits</a:t>
            </a:r>
            <a:r>
              <a:rPr lang="en-IN" b="1" dirty="0">
                <a:solidFill>
                  <a:schemeClr val="accent3">
                    <a:lumMod val="50000"/>
                  </a:schemeClr>
                </a:solidFill>
                <a:latin typeface="Arial" panose="020B0604020202020204" pitchFamily="34" charset="0"/>
              </a:rPr>
              <a:t> Of Customer Retention:</a:t>
            </a:r>
          </a:p>
          <a:p>
            <a:pPr algn="l">
              <a:buFont typeface="Wingdings" panose="05000000000000000000" pitchFamily="2" charset="2"/>
              <a:buChar char="Ø"/>
            </a:pPr>
            <a:r>
              <a:rPr lang="en-US" sz="1400" b="0" i="0" dirty="0">
                <a:solidFill>
                  <a:srgbClr val="202124"/>
                </a:solidFill>
                <a:effectLst/>
                <a:latin typeface="arial" panose="020B0604020202020204" pitchFamily="34" charset="0"/>
              </a:rPr>
              <a:t>Reducing the cost of customer acquisition. Acquiring new customers is costly, time-consuming, and energy intensive.</a:t>
            </a:r>
          </a:p>
          <a:p>
            <a:pPr algn="l">
              <a:buFont typeface="Wingdings" panose="05000000000000000000" pitchFamily="2" charset="2"/>
              <a:buChar char="Ø"/>
            </a:pPr>
            <a:r>
              <a:rPr lang="en-US" sz="1400" b="0" i="0" dirty="0">
                <a:solidFill>
                  <a:srgbClr val="202124"/>
                </a:solidFill>
                <a:effectLst/>
                <a:latin typeface="arial" panose="020B0604020202020204" pitchFamily="34" charset="0"/>
              </a:rPr>
              <a:t>Increasing the value of each sale.</a:t>
            </a:r>
          </a:p>
          <a:p>
            <a:pPr algn="l">
              <a:buFont typeface="Wingdings" panose="05000000000000000000" pitchFamily="2" charset="2"/>
              <a:buChar char="Ø"/>
            </a:pPr>
            <a:r>
              <a:rPr lang="en-US" sz="1400" b="0" i="0" dirty="0">
                <a:solidFill>
                  <a:srgbClr val="202124"/>
                </a:solidFill>
                <a:effectLst/>
                <a:latin typeface="arial" panose="020B0604020202020204" pitchFamily="34" charset="0"/>
              </a:rPr>
              <a:t>Gaining insight into your customers. </a:t>
            </a:r>
          </a:p>
          <a:p>
            <a:pPr algn="l">
              <a:buFont typeface="Wingdings" panose="05000000000000000000" pitchFamily="2" charset="2"/>
              <a:buChar char="Ø"/>
            </a:pPr>
            <a:r>
              <a:rPr lang="en-US" sz="1400" b="0" i="0" dirty="0">
                <a:solidFill>
                  <a:srgbClr val="202124"/>
                </a:solidFill>
                <a:effectLst/>
                <a:latin typeface="arial" panose="020B0604020202020204" pitchFamily="34" charset="0"/>
              </a:rPr>
              <a:t>Building referrals and loyalty. </a:t>
            </a:r>
          </a:p>
          <a:p>
            <a:pPr algn="l">
              <a:buFont typeface="Wingdings" panose="05000000000000000000" pitchFamily="2" charset="2"/>
              <a:buChar char="Ø"/>
            </a:pPr>
            <a:r>
              <a:rPr lang="en-US" sz="1400" b="0" i="0" dirty="0">
                <a:solidFill>
                  <a:srgbClr val="202124"/>
                </a:solidFill>
                <a:effectLst/>
                <a:latin typeface="arial" panose="020B0604020202020204" pitchFamily="34" charset="0"/>
              </a:rPr>
              <a:t>Reducing customer churn.</a:t>
            </a:r>
          </a:p>
          <a:p>
            <a:pPr marL="0" indent="0" algn="l">
              <a:buNone/>
            </a:pPr>
            <a:endParaRPr lang="en-US" sz="1400" dirty="0">
              <a:solidFill>
                <a:srgbClr val="202124"/>
              </a:solidFill>
              <a:latin typeface="arial" panose="020B0604020202020204" pitchFamily="34" charset="0"/>
            </a:endParaRPr>
          </a:p>
          <a:p>
            <a:pPr marL="0" indent="0">
              <a:buNone/>
            </a:pPr>
            <a:endParaRPr lang="en-IN" b="1" dirty="0">
              <a:solidFill>
                <a:schemeClr val="accent3">
                  <a:lumMod val="50000"/>
                </a:schemeClr>
              </a:solidFill>
              <a:latin typeface="Arial" panose="020B0604020202020204" pitchFamily="34" charset="0"/>
            </a:endParaRPr>
          </a:p>
        </p:txBody>
      </p:sp>
      <p:sp>
        <p:nvSpPr>
          <p:cNvPr id="4" name="Footer Placeholder 3">
            <a:extLst>
              <a:ext uri="{FF2B5EF4-FFF2-40B4-BE49-F238E27FC236}">
                <a16:creationId xmlns:a16="http://schemas.microsoft.com/office/drawing/2014/main" id="{428BA0D8-48B1-AADC-4880-DE2346996A6C}"/>
              </a:ext>
            </a:extLst>
          </p:cNvPr>
          <p:cNvSpPr>
            <a:spLocks noGrp="1"/>
          </p:cNvSpPr>
          <p:nvPr>
            <p:ph type="ftr" sz="quarter" idx="11"/>
          </p:nvPr>
        </p:nvSpPr>
        <p:spPr/>
        <p:txBody>
          <a:bodyPr/>
          <a:lstStyle/>
          <a:p>
            <a:r>
              <a:rPr lang="en-US" dirty="0"/>
              <a:t>Customer retention-A Case Study</a:t>
            </a:r>
          </a:p>
        </p:txBody>
      </p:sp>
      <p:sp>
        <p:nvSpPr>
          <p:cNvPr id="5" name="Slide Number Placeholder 4">
            <a:extLst>
              <a:ext uri="{FF2B5EF4-FFF2-40B4-BE49-F238E27FC236}">
                <a16:creationId xmlns:a16="http://schemas.microsoft.com/office/drawing/2014/main" id="{87591369-CA58-D6CA-7360-90CEEB3ED5FB}"/>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04809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F9ED9-EA6B-192A-3427-F46F1AD08245}"/>
              </a:ext>
            </a:extLst>
          </p:cNvPr>
          <p:cNvSpPr>
            <a:spLocks noGrp="1"/>
          </p:cNvSpPr>
          <p:nvPr>
            <p:ph sz="half" idx="1"/>
          </p:nvPr>
        </p:nvSpPr>
        <p:spPr>
          <a:xfrm>
            <a:off x="539496" y="871268"/>
            <a:ext cx="11119104" cy="5666692"/>
          </a:xfrm>
        </p:spPr>
        <p:txBody>
          <a:bodyPr/>
          <a:lstStyle/>
          <a:p>
            <a:endParaRPr lang="en-IN" b="1" dirty="0"/>
          </a:p>
          <a:p>
            <a:r>
              <a:rPr lang="en-IN" b="1" dirty="0"/>
              <a:t>How to improve Customer Retention?</a:t>
            </a:r>
          </a:p>
          <a:p>
            <a:endParaRPr lang="en-IN" b="1" dirty="0"/>
          </a:p>
          <a:p>
            <a:pPr marL="0" indent="0">
              <a:buNone/>
            </a:pPr>
            <a:r>
              <a:rPr lang="en-IN" sz="1400" b="1" dirty="0">
                <a:latin typeface="Arial" panose="020B0604020202020204" pitchFamily="34" charset="0"/>
                <a:cs typeface="Arial" panose="020B0604020202020204" pitchFamily="34" charset="0"/>
              </a:rPr>
              <a:t>Some of the commonly used strategy used by companies are:</a:t>
            </a:r>
          </a:p>
          <a:p>
            <a:pPr marL="0" indent="0">
              <a:buNone/>
            </a:pPr>
            <a:endParaRPr lang="en-IN" sz="1400" b="1" dirty="0">
              <a:latin typeface="Arial" panose="020B0604020202020204" pitchFamily="34" charset="0"/>
              <a:cs typeface="Arial" panose="020B0604020202020204" pitchFamily="34" charset="0"/>
            </a:endParaRPr>
          </a:p>
          <a:p>
            <a:pPr algn="l">
              <a:buFont typeface="+mj-lt"/>
              <a:buAutoNum type="arabicPeriod"/>
            </a:pPr>
            <a:r>
              <a:rPr lang="en-US" sz="1400" b="0" i="0" dirty="0">
                <a:solidFill>
                  <a:srgbClr val="202124"/>
                </a:solidFill>
                <a:effectLst/>
                <a:latin typeface="arial" panose="020B0604020202020204" pitchFamily="34" charset="0"/>
              </a:rPr>
              <a:t>Good Values Build Good Relationships. </a:t>
            </a:r>
          </a:p>
          <a:p>
            <a:pPr algn="l">
              <a:buFont typeface="+mj-lt"/>
              <a:buAutoNum type="arabicPeriod"/>
            </a:pPr>
            <a:r>
              <a:rPr lang="en-US" sz="1400" b="0" i="0" dirty="0">
                <a:solidFill>
                  <a:srgbClr val="202124"/>
                </a:solidFill>
                <a:effectLst/>
                <a:latin typeface="arial" panose="020B0604020202020204" pitchFamily="34" charset="0"/>
              </a:rPr>
              <a:t>Trust Is the Basis for Good Relationships. </a:t>
            </a:r>
          </a:p>
          <a:p>
            <a:pPr algn="l">
              <a:buFont typeface="+mj-lt"/>
              <a:buAutoNum type="arabicPeriod"/>
            </a:pPr>
            <a:r>
              <a:rPr lang="en-US" sz="1400" b="0" i="0" dirty="0">
                <a:solidFill>
                  <a:srgbClr val="202124"/>
                </a:solidFill>
                <a:effectLst/>
                <a:latin typeface="arial" panose="020B0604020202020204" pitchFamily="34" charset="0"/>
              </a:rPr>
              <a:t>Build Customer Expectations and Over Deliver Every Time. </a:t>
            </a:r>
          </a:p>
          <a:p>
            <a:pPr algn="l">
              <a:buFont typeface="+mj-lt"/>
              <a:buAutoNum type="arabicPeriod"/>
            </a:pPr>
            <a:r>
              <a:rPr lang="en-US" sz="1400" b="0" i="0" dirty="0">
                <a:solidFill>
                  <a:srgbClr val="202124"/>
                </a:solidFill>
                <a:effectLst/>
                <a:latin typeface="arial" panose="020B0604020202020204" pitchFamily="34" charset="0"/>
              </a:rPr>
              <a:t>Let Customer Data Work for You. </a:t>
            </a:r>
          </a:p>
          <a:p>
            <a:pPr algn="l">
              <a:buFont typeface="+mj-lt"/>
              <a:buAutoNum type="arabicPeriod"/>
            </a:pPr>
            <a:r>
              <a:rPr lang="en-US" sz="1400" b="0" i="0" dirty="0">
                <a:solidFill>
                  <a:srgbClr val="202124"/>
                </a:solidFill>
                <a:effectLst/>
                <a:latin typeface="arial" panose="020B0604020202020204" pitchFamily="34" charset="0"/>
              </a:rPr>
              <a:t>There's Always Room for Improvement. </a:t>
            </a:r>
          </a:p>
          <a:p>
            <a:pPr algn="l">
              <a:buFont typeface="+mj-lt"/>
              <a:buAutoNum type="arabicPeriod"/>
            </a:pPr>
            <a:r>
              <a:rPr lang="en-US" sz="1400" b="0" i="0" dirty="0">
                <a:solidFill>
                  <a:srgbClr val="202124"/>
                </a:solidFill>
                <a:effectLst/>
                <a:latin typeface="arial" panose="020B0604020202020204" pitchFamily="34" charset="0"/>
              </a:rPr>
              <a:t>Keep Customers in the Loop. </a:t>
            </a:r>
          </a:p>
          <a:p>
            <a:pPr algn="l">
              <a:buFont typeface="+mj-lt"/>
              <a:buAutoNum type="arabicPeriod"/>
            </a:pPr>
            <a:r>
              <a:rPr lang="en-US" sz="1400" b="0" i="0" dirty="0">
                <a:solidFill>
                  <a:srgbClr val="202124"/>
                </a:solidFill>
                <a:effectLst/>
                <a:latin typeface="arial" panose="020B0604020202020204" pitchFamily="34" charset="0"/>
              </a:rPr>
              <a:t>Determine Customer Lifetime Value. </a:t>
            </a:r>
          </a:p>
          <a:p>
            <a:pPr algn="l">
              <a:buFont typeface="+mj-lt"/>
              <a:buAutoNum type="arabicPeriod"/>
            </a:pPr>
            <a:r>
              <a:rPr lang="en-US" sz="1400" b="0" i="0" dirty="0">
                <a:solidFill>
                  <a:srgbClr val="202124"/>
                </a:solidFill>
                <a:effectLst/>
                <a:latin typeface="arial" panose="020B0604020202020204" pitchFamily="34" charset="0"/>
              </a:rPr>
              <a:t>Reward Loyalty.</a:t>
            </a:r>
          </a:p>
          <a:p>
            <a:pPr marL="0" indent="0">
              <a:buNone/>
            </a:pPr>
            <a:endParaRPr lang="en-IN" sz="1400" b="1" dirty="0">
              <a:latin typeface="Arial" panose="020B0604020202020204" pitchFamily="34" charset="0"/>
              <a:cs typeface="Arial" panose="020B0604020202020204" pitchFamily="34" charset="0"/>
            </a:endParaRPr>
          </a:p>
          <a:p>
            <a:pPr marL="0" indent="0">
              <a:buNone/>
            </a:pPr>
            <a:endParaRPr lang="en-IN" sz="1400" b="1" dirty="0">
              <a:latin typeface="Arial" panose="020B0604020202020204" pitchFamily="34" charset="0"/>
              <a:cs typeface="Arial" panose="020B0604020202020204" pitchFamily="34" charset="0"/>
            </a:endParaRPr>
          </a:p>
          <a:p>
            <a:pPr marL="0" indent="0">
              <a:buNone/>
            </a:pPr>
            <a:r>
              <a:rPr lang="en-IN" b="1" dirty="0">
                <a:solidFill>
                  <a:schemeClr val="accent3">
                    <a:lumMod val="50000"/>
                  </a:schemeClr>
                </a:solidFill>
                <a:cs typeface="Arial" panose="020B0604020202020204" pitchFamily="34" charset="0"/>
              </a:rPr>
              <a:t>We tried to make a model to explain this concept clearly, and contemplate all the factors responsible for customer retention in one frame. </a:t>
            </a:r>
          </a:p>
          <a:p>
            <a:pPr marL="0" indent="0" algn="l">
              <a:buNone/>
            </a:pPr>
            <a:endParaRPr lang="en-US" sz="1800" b="0" i="0" dirty="0">
              <a:solidFill>
                <a:srgbClr val="202124"/>
              </a:solidFill>
              <a:effectLst/>
              <a:latin typeface="arial" panose="020B0604020202020204" pitchFamily="34" charset="0"/>
            </a:endParaRPr>
          </a:p>
          <a:p>
            <a:pPr marL="0" indent="0" algn="l">
              <a:buNone/>
            </a:pPr>
            <a:endParaRPr lang="en-US" sz="1800" dirty="0">
              <a:solidFill>
                <a:srgbClr val="202124"/>
              </a:solidFill>
              <a:latin typeface="arial" panose="020B0604020202020204" pitchFamily="34" charset="0"/>
            </a:endParaRPr>
          </a:p>
          <a:p>
            <a:pPr marL="0" indent="0" algn="l">
              <a:buNone/>
            </a:pPr>
            <a:endParaRPr lang="en-US" sz="1800" b="0" i="0" dirty="0">
              <a:solidFill>
                <a:srgbClr val="202124"/>
              </a:solidFill>
              <a:effectLst/>
              <a:latin typeface="arial" panose="020B0604020202020204" pitchFamily="34" charset="0"/>
            </a:endParaRPr>
          </a:p>
          <a:p>
            <a:endParaRPr lang="en-IN" dirty="0"/>
          </a:p>
        </p:txBody>
      </p:sp>
      <p:sp>
        <p:nvSpPr>
          <p:cNvPr id="5" name="Slide Number Placeholder 4">
            <a:extLst>
              <a:ext uri="{FF2B5EF4-FFF2-40B4-BE49-F238E27FC236}">
                <a16:creationId xmlns:a16="http://schemas.microsoft.com/office/drawing/2014/main" id="{9F04B88E-FB59-1948-4C70-E323DEC47E0C}"/>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4479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Important Factors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pPr marL="0" indent="0">
              <a:buNone/>
            </a:pPr>
            <a:endParaRPr lang="en-US" dirty="0"/>
          </a:p>
          <a:p>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4442604" y="2208362"/>
            <a:ext cx="7053436" cy="4353538"/>
          </a:xfrm>
        </p:spPr>
        <p:txBody>
          <a:bodyPr/>
          <a:lstStyle/>
          <a:p>
            <a:r>
              <a:rPr lang="en-US" dirty="0"/>
              <a:t>In our case study, we came to know that both Hedonic values and Utilitarian values both has impact on customers to decide to do repeat purchase.</a:t>
            </a:r>
          </a:p>
          <a:p>
            <a:endParaRPr lang="en-US" dirty="0"/>
          </a:p>
          <a:p>
            <a:pPr marL="0" indent="0">
              <a:buNone/>
            </a:pPr>
            <a:r>
              <a:rPr lang="en-US" dirty="0"/>
              <a:t> </a:t>
            </a:r>
          </a:p>
        </p:txBody>
      </p:sp>
      <p:pic>
        <p:nvPicPr>
          <p:cNvPr id="4" name="Picture 3">
            <a:extLst>
              <a:ext uri="{FF2B5EF4-FFF2-40B4-BE49-F238E27FC236}">
                <a16:creationId xmlns:a16="http://schemas.microsoft.com/office/drawing/2014/main" id="{B8E0F92C-9D9B-9E01-5B98-2FD6E27EC6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0638" y="3366518"/>
            <a:ext cx="5731510" cy="2178050"/>
          </a:xfrm>
          <a:prstGeom prst="rect">
            <a:avLst/>
          </a:prstGeom>
          <a:noFill/>
          <a:ln>
            <a:noFill/>
          </a:ln>
        </p:spPr>
      </p:pic>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957532"/>
            <a:ext cx="10671048" cy="1045004"/>
          </a:xfrm>
        </p:spPr>
        <p:txBody>
          <a:bodyPr/>
          <a:lstStyle/>
          <a:p>
            <a:r>
              <a:rPr lang="en-US" dirty="0"/>
              <a:t>Statistical Analysis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Customer Retention- A Case Study</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228548"/>
            <a:ext cx="3328416" cy="4071668"/>
          </a:xfrm>
        </p:spPr>
        <p:txBody>
          <a:bodyPr/>
          <a:lstStyle/>
          <a:p>
            <a:r>
              <a:rPr lang="en-US" dirty="0"/>
              <a:t>Observations</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2">
            <a:extLst>
              <a:ext uri="{BEBA8EAE-BF5A-486C-A8C5-ECC9F3942E4B}">
                <a14:imgProps xmlns:a14="http://schemas.microsoft.com/office/drawing/2010/main">
                  <a14:imgLayer r:embed="rId3">
                    <a14:imgEffect>
                      <a14:backgroundRemoval t="10068" b="89932" l="10000" r="90000"/>
                    </a14:imgEffect>
                  </a14:imgLayer>
                </a14:imgProps>
              </a:ext>
            </a:extLst>
          </a:blip>
          <a:srcRect t="85" b="85"/>
          <a:stretch/>
        </p:blipFill>
        <p:spPr>
          <a:xfrm>
            <a:off x="9290304" y="1792224"/>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71332" y="3260785"/>
            <a:ext cx="2770632" cy="2896175"/>
          </a:xfrm>
        </p:spPr>
        <p:txBody>
          <a:bodyPr/>
          <a:lstStyle/>
          <a:p>
            <a:r>
              <a:rPr lang="en-IN"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can observe that the mean value for from column 18-42, 47 are around 4 which means most of the customers agrees with the statement given.</a:t>
            </a:r>
          </a:p>
          <a:p>
            <a:r>
              <a:rPr lang="en-IN" sz="105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F</a:t>
            </a:r>
            <a:r>
              <a:rPr lang="en-IN"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rom column 43-46 we can responses mean as 3-3.5 meaning customers do have indifferent opinion about online shopping as in getting sense of adventure, enhance social status, fulfil certain roles, basically some of the hedonic values.</a:t>
            </a:r>
          </a:p>
          <a:p>
            <a:r>
              <a:rPr lang="en-IN"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While they feel strongly in favour about their utilitarian values.</a:t>
            </a:r>
            <a:endParaRPr lang="en-US" sz="1050" dirty="0"/>
          </a:p>
          <a:p>
            <a:endParaRPr lang="en-US" dirty="0"/>
          </a:p>
        </p:txBody>
      </p:sp>
      <p:pic>
        <p:nvPicPr>
          <p:cNvPr id="16" name="Picture 15">
            <a:extLst>
              <a:ext uri="{FF2B5EF4-FFF2-40B4-BE49-F238E27FC236}">
                <a16:creationId xmlns:a16="http://schemas.microsoft.com/office/drawing/2014/main" id="{883F8207-6737-E5F4-93B0-02DD2BCBF3E3}"/>
              </a:ext>
            </a:extLst>
          </p:cNvPr>
          <p:cNvPicPr>
            <a:picLocks noChangeAspect="1"/>
          </p:cNvPicPr>
          <p:nvPr/>
        </p:nvPicPr>
        <p:blipFill>
          <a:blip r:embed="rId4"/>
          <a:stretch>
            <a:fillRect/>
          </a:stretch>
        </p:blipFill>
        <p:spPr>
          <a:xfrm>
            <a:off x="956437" y="1648082"/>
            <a:ext cx="5731510" cy="2526665"/>
          </a:xfrm>
          <a:prstGeom prst="rect">
            <a:avLst/>
          </a:prstGeom>
        </p:spPr>
      </p:pic>
      <p:pic>
        <p:nvPicPr>
          <p:cNvPr id="17" name="Picture 16">
            <a:extLst>
              <a:ext uri="{FF2B5EF4-FFF2-40B4-BE49-F238E27FC236}">
                <a16:creationId xmlns:a16="http://schemas.microsoft.com/office/drawing/2014/main" id="{25419F28-A8B9-B2E2-AF25-31ABF6AF4D1B}"/>
              </a:ext>
            </a:extLst>
          </p:cNvPr>
          <p:cNvPicPr>
            <a:picLocks noChangeAspect="1"/>
          </p:cNvPicPr>
          <p:nvPr/>
        </p:nvPicPr>
        <p:blipFill>
          <a:blip r:embed="rId5"/>
          <a:stretch>
            <a:fillRect/>
          </a:stretch>
        </p:blipFill>
        <p:spPr>
          <a:xfrm>
            <a:off x="934755" y="4174747"/>
            <a:ext cx="5731510" cy="2399030"/>
          </a:xfrm>
          <a:prstGeom prst="rect">
            <a:avLst/>
          </a:prstGeom>
        </p:spPr>
      </p:pic>
    </p:spTree>
    <p:extLst>
      <p:ext uri="{BB962C8B-B14F-4D97-AF65-F5344CB8AC3E}">
        <p14:creationId xmlns:p14="http://schemas.microsoft.com/office/powerpoint/2010/main" val="2499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350F-A65B-77BC-0517-13C6E5181636}"/>
              </a:ext>
            </a:extLst>
          </p:cNvPr>
          <p:cNvSpPr>
            <a:spLocks noGrp="1"/>
          </p:cNvSpPr>
          <p:nvPr>
            <p:ph type="title"/>
          </p:nvPr>
        </p:nvSpPr>
        <p:spPr/>
        <p:txBody>
          <a:bodyPr/>
          <a:lstStyle/>
          <a:p>
            <a:r>
              <a:rPr lang="en-IN" dirty="0"/>
              <a:t>Exploratory Data Analysis</a:t>
            </a:r>
          </a:p>
        </p:txBody>
      </p:sp>
      <p:sp>
        <p:nvSpPr>
          <p:cNvPr id="4" name="Footer Placeholder 3">
            <a:extLst>
              <a:ext uri="{FF2B5EF4-FFF2-40B4-BE49-F238E27FC236}">
                <a16:creationId xmlns:a16="http://schemas.microsoft.com/office/drawing/2014/main" id="{D33D018F-5273-520A-CBA2-246F1EB23374}"/>
              </a:ext>
            </a:extLst>
          </p:cNvPr>
          <p:cNvSpPr>
            <a:spLocks noGrp="1"/>
          </p:cNvSpPr>
          <p:nvPr>
            <p:ph type="ftr" sz="quarter" idx="11"/>
          </p:nvPr>
        </p:nvSpPr>
        <p:spPr/>
        <p:txBody>
          <a:bodyPr/>
          <a:lstStyle/>
          <a:p>
            <a:r>
              <a:rPr lang="en-US" dirty="0"/>
              <a:t>Customer Retention-A case Study</a:t>
            </a:r>
          </a:p>
        </p:txBody>
      </p:sp>
      <p:sp>
        <p:nvSpPr>
          <p:cNvPr id="5" name="Slide Number Placeholder 4">
            <a:extLst>
              <a:ext uri="{FF2B5EF4-FFF2-40B4-BE49-F238E27FC236}">
                <a16:creationId xmlns:a16="http://schemas.microsoft.com/office/drawing/2014/main" id="{165DB506-DCA7-2267-7D7B-39CA87E3DB3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8" name="Text Placeholder 17">
            <a:extLst>
              <a:ext uri="{FF2B5EF4-FFF2-40B4-BE49-F238E27FC236}">
                <a16:creationId xmlns:a16="http://schemas.microsoft.com/office/drawing/2014/main" id="{46C96214-0BD5-421F-5AE6-2C3C042425E5}"/>
              </a:ext>
            </a:extLst>
          </p:cNvPr>
          <p:cNvSpPr>
            <a:spLocks noGrp="1"/>
          </p:cNvSpPr>
          <p:nvPr>
            <p:ph type="body" idx="1"/>
          </p:nvPr>
        </p:nvSpPr>
        <p:spPr>
          <a:xfrm>
            <a:off x="713232" y="2225615"/>
            <a:ext cx="3328416" cy="4074601"/>
          </a:xfrm>
        </p:spPr>
        <p:txBody>
          <a:bodyPr/>
          <a:lstStyle/>
          <a:p>
            <a:r>
              <a:rPr lang="en-IN" dirty="0"/>
              <a:t>Informational Analysis</a:t>
            </a:r>
          </a:p>
        </p:txBody>
      </p:sp>
      <p:sp>
        <p:nvSpPr>
          <p:cNvPr id="21" name="Text Placeholder 20">
            <a:extLst>
              <a:ext uri="{FF2B5EF4-FFF2-40B4-BE49-F238E27FC236}">
                <a16:creationId xmlns:a16="http://schemas.microsoft.com/office/drawing/2014/main" id="{833C906A-1972-8CCA-8863-EBCF0C55D50B}"/>
              </a:ext>
            </a:extLst>
          </p:cNvPr>
          <p:cNvSpPr>
            <a:spLocks noGrp="1"/>
          </p:cNvSpPr>
          <p:nvPr>
            <p:ph type="body" sz="quarter" idx="18"/>
          </p:nvPr>
        </p:nvSpPr>
        <p:spPr>
          <a:xfrm>
            <a:off x="992124" y="3429000"/>
            <a:ext cx="2770632" cy="2727960"/>
          </a:xfrm>
        </p:spPr>
        <p:txBody>
          <a:bodyPr/>
          <a:lstStyle/>
          <a:p>
            <a:r>
              <a:rPr lang="en-IN" dirty="0"/>
              <a:t>From columns 1-17 are merely the information gathered from customers, like there gender, age range, city, </a:t>
            </a:r>
            <a:r>
              <a:rPr lang="en-IN" dirty="0" err="1"/>
              <a:t>pincode</a:t>
            </a:r>
            <a:r>
              <a:rPr lang="en-IN" dirty="0"/>
              <a:t>, purchase habit, list goes on.</a:t>
            </a:r>
          </a:p>
        </p:txBody>
      </p:sp>
      <p:sp>
        <p:nvSpPr>
          <p:cNvPr id="19" name="Text Placeholder 18">
            <a:extLst>
              <a:ext uri="{FF2B5EF4-FFF2-40B4-BE49-F238E27FC236}">
                <a16:creationId xmlns:a16="http://schemas.microsoft.com/office/drawing/2014/main" id="{1E46A0D1-2878-1132-F1C2-9ECA463E0B14}"/>
              </a:ext>
            </a:extLst>
          </p:cNvPr>
          <p:cNvSpPr>
            <a:spLocks noGrp="1"/>
          </p:cNvSpPr>
          <p:nvPr>
            <p:ph type="body" sz="quarter" idx="15"/>
          </p:nvPr>
        </p:nvSpPr>
        <p:spPr>
          <a:xfrm>
            <a:off x="4443984" y="2225615"/>
            <a:ext cx="3328416" cy="4074601"/>
          </a:xfrm>
        </p:spPr>
        <p:txBody>
          <a:bodyPr/>
          <a:lstStyle/>
          <a:p>
            <a:r>
              <a:rPr lang="en-IN" dirty="0"/>
              <a:t>Rating analysis</a:t>
            </a:r>
          </a:p>
        </p:txBody>
      </p:sp>
      <p:sp>
        <p:nvSpPr>
          <p:cNvPr id="22" name="Text Placeholder 21">
            <a:extLst>
              <a:ext uri="{FF2B5EF4-FFF2-40B4-BE49-F238E27FC236}">
                <a16:creationId xmlns:a16="http://schemas.microsoft.com/office/drawing/2014/main" id="{4997E759-E515-D95F-78A1-F643502B0868}"/>
              </a:ext>
            </a:extLst>
          </p:cNvPr>
          <p:cNvSpPr>
            <a:spLocks noGrp="1"/>
          </p:cNvSpPr>
          <p:nvPr>
            <p:ph type="body" sz="quarter" idx="21"/>
          </p:nvPr>
        </p:nvSpPr>
        <p:spPr>
          <a:xfrm>
            <a:off x="4722876" y="3429000"/>
            <a:ext cx="2770632" cy="2727960"/>
          </a:xfrm>
        </p:spPr>
        <p:txBody>
          <a:bodyPr/>
          <a:lstStyle/>
          <a:p>
            <a:r>
              <a:rPr lang="en-IN" sz="1400" dirty="0">
                <a:latin typeface="Arial" panose="020B0604020202020204" pitchFamily="34" charset="0"/>
                <a:ea typeface="Calibri" panose="020F0502020204030204" pitchFamily="34" charset="0"/>
              </a:rPr>
              <a:t>F</a:t>
            </a:r>
            <a:r>
              <a:rPr lang="en-IN" sz="1400" dirty="0">
                <a:effectLst/>
                <a:latin typeface="Arial" panose="020B0604020202020204" pitchFamily="34" charset="0"/>
                <a:ea typeface="Calibri" panose="020F0502020204030204" pitchFamily="34" charset="0"/>
              </a:rPr>
              <a:t>rom column 18-47 is their response towards the information provided by online shopping website or application</a:t>
            </a:r>
            <a:r>
              <a:rPr lang="en-IN" sz="1800" dirty="0">
                <a:effectLst/>
                <a:latin typeface="Arial" panose="020B0604020202020204" pitchFamily="34" charset="0"/>
                <a:ea typeface="Calibri" panose="020F0502020204030204" pitchFamily="34" charset="0"/>
              </a:rPr>
              <a:t>.</a:t>
            </a:r>
            <a:endParaRPr lang="en-IN" dirty="0"/>
          </a:p>
        </p:txBody>
      </p:sp>
      <p:sp>
        <p:nvSpPr>
          <p:cNvPr id="20" name="Text Placeholder 19">
            <a:extLst>
              <a:ext uri="{FF2B5EF4-FFF2-40B4-BE49-F238E27FC236}">
                <a16:creationId xmlns:a16="http://schemas.microsoft.com/office/drawing/2014/main" id="{41489825-AC57-B586-73F8-A800B3ED21B8}"/>
              </a:ext>
            </a:extLst>
          </p:cNvPr>
          <p:cNvSpPr>
            <a:spLocks noGrp="1"/>
          </p:cNvSpPr>
          <p:nvPr>
            <p:ph type="body" sz="quarter" idx="17"/>
          </p:nvPr>
        </p:nvSpPr>
        <p:spPr>
          <a:xfrm>
            <a:off x="8092440" y="2225615"/>
            <a:ext cx="3328416" cy="4074601"/>
          </a:xfrm>
        </p:spPr>
        <p:txBody>
          <a:bodyPr/>
          <a:lstStyle/>
          <a:p>
            <a:r>
              <a:rPr lang="en-IN" dirty="0"/>
              <a:t>Top Picks</a:t>
            </a:r>
          </a:p>
        </p:txBody>
      </p:sp>
      <p:sp>
        <p:nvSpPr>
          <p:cNvPr id="23" name="Text Placeholder 22">
            <a:extLst>
              <a:ext uri="{FF2B5EF4-FFF2-40B4-BE49-F238E27FC236}">
                <a16:creationId xmlns:a16="http://schemas.microsoft.com/office/drawing/2014/main" id="{DF132756-A81D-C7E7-DDA6-D6000E719BDD}"/>
              </a:ext>
            </a:extLst>
          </p:cNvPr>
          <p:cNvSpPr>
            <a:spLocks noGrp="1"/>
          </p:cNvSpPr>
          <p:nvPr>
            <p:ph type="body" sz="quarter" idx="22"/>
          </p:nvPr>
        </p:nvSpPr>
        <p:spPr>
          <a:xfrm>
            <a:off x="8371332" y="3429000"/>
            <a:ext cx="2770632" cy="2727960"/>
          </a:xfrm>
        </p:spPr>
        <p:txBody>
          <a:bodyPr/>
          <a:lstStyle/>
          <a:p>
            <a:r>
              <a:rPr lang="en-IN" sz="1400" dirty="0">
                <a:solidFill>
                  <a:srgbClr val="000000"/>
                </a:solidFill>
                <a:effectLst/>
                <a:latin typeface="Arial" panose="020B0604020202020204" pitchFamily="34" charset="0"/>
                <a:ea typeface="Times New Roman" panose="02020603050405020304" pitchFamily="18" charset="0"/>
              </a:rPr>
              <a:t>48-71 column which we are seeing here is merely kind of survey taken to see where leading online shopping companies stand on various parameters, and gives us details about what website or application customers preferred over others and why.</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6169530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{66305D07-5B7B-4E56-B677-4DF7077AADBE}tf78438558_win32</Template>
  <TotalTime>407</TotalTime>
  <Words>1273</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Arial Black</vt:lpstr>
      <vt:lpstr>Calibri</vt:lpstr>
      <vt:lpstr>Helvetica</vt:lpstr>
      <vt:lpstr>Sabon Next LT</vt:lpstr>
      <vt:lpstr>Times New Roman</vt:lpstr>
      <vt:lpstr>Wingdings</vt:lpstr>
      <vt:lpstr>Office Theme</vt:lpstr>
      <vt:lpstr>Customer Retention – A case Study   </vt:lpstr>
      <vt:lpstr>AGENDA</vt:lpstr>
      <vt:lpstr>Introduction</vt:lpstr>
      <vt:lpstr>PRIMARY GOALS</vt:lpstr>
      <vt:lpstr>Review of Literature</vt:lpstr>
      <vt:lpstr>PowerPoint Presentation</vt:lpstr>
      <vt:lpstr>Important Factors </vt:lpstr>
      <vt:lpstr>Statistical Analysis</vt:lpstr>
      <vt:lpstr>Exploratory Data Analysis</vt:lpstr>
      <vt:lpstr>Let’s see how all data is distributed, Univariate Analysis</vt:lpstr>
      <vt:lpstr>MultiVAriate analysis</vt:lpstr>
      <vt:lpstr>PowerPoint Presentation</vt:lpstr>
      <vt:lpstr>PowerPoint Presentation</vt:lpstr>
      <vt:lpstr>PowerPoint Presentation</vt:lpstr>
      <vt:lpstr>PowerPoint Presentation</vt:lpstr>
      <vt:lpstr>Correlation Matrix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 A case Study   </dc:title>
  <dc:subject/>
  <dc:creator>khush_khatri@outlook.com</dc:creator>
  <cp:lastModifiedBy>khush_khatri@outlook.com</cp:lastModifiedBy>
  <cp:revision>5</cp:revision>
  <dcterms:created xsi:type="dcterms:W3CDTF">2022-08-20T06:12:48Z</dcterms:created>
  <dcterms:modified xsi:type="dcterms:W3CDTF">2022-08-20T13:00:26Z</dcterms:modified>
</cp:coreProperties>
</file>