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1e6473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1e6473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1e6473a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1e6473a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e6473a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1e6473a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1e6473a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1e6473a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1e6473a1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1e6473a1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1e6473a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1e6473a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e6473a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1e6473a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1e6473a1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1e6473a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a8c68a4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a8c68a4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1e6473a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1e6473a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1e6473a1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1e6473a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8c68a4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8c68a4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e6473a1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e6473a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Safe Lane Changes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Khush Lalchandani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Paper 3: Automated Conflict Resolution of Lane Change Utilizing Probability Collectives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18" name="Google Shape;118;p22"/>
          <p:cNvSpPr txBox="1"/>
          <p:nvPr>
            <p:ph idx="1" type="body"/>
          </p:nvPr>
        </p:nvSpPr>
        <p:spPr>
          <a:xfrm>
            <a:off x="311700" y="1572275"/>
            <a:ext cx="8520600" cy="2996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Objective:Create a Probability Collectives approach to resolve the conflict resolution of lane change maneuvers in highway scenarios to avoid collisions</a:t>
            </a:r>
            <a:endParaRPr/>
          </a:p>
          <a:p>
            <a:pPr indent="-342900" lvl="0" marL="457200" rtl="0" algn="l">
              <a:lnSpc>
                <a:spcPct val="150000"/>
              </a:lnSpc>
              <a:spcBef>
                <a:spcPts val="0"/>
              </a:spcBef>
              <a:spcAft>
                <a:spcPts val="0"/>
              </a:spcAft>
              <a:buSzPts val="1800"/>
              <a:buChar char="●"/>
            </a:pPr>
            <a:r>
              <a:rPr lang="en"/>
              <a:t>Probability Collectives (PC) is used for sampling joint probability distributions over the actions of multiple agents. Each agent has a probability distribution over its actions and chooses its actions independently by sampling from this distribution. The goal of PC is to find a joint action that resolves conflicts among all agents with the lowest cost.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4186500" cy="3416400"/>
          </a:xfrm>
          <a:prstGeom prst="rect">
            <a:avLst/>
          </a:prstGeom>
        </p:spPr>
        <p:txBody>
          <a:bodyPr anchorCtr="0" anchor="t" bIns="91425" lIns="91425" spcFirstLastPara="1" rIns="91425" wrap="square" tIns="91425">
            <a:noAutofit/>
          </a:bodyPr>
          <a:lstStyle/>
          <a:p>
            <a:pPr indent="-344805" lvl="0" marL="457200" rtl="0" algn="l">
              <a:lnSpc>
                <a:spcPct val="105000"/>
              </a:lnSpc>
              <a:spcBef>
                <a:spcPts val="0"/>
              </a:spcBef>
              <a:spcAft>
                <a:spcPts val="0"/>
              </a:spcAft>
              <a:buSzPts val="1830"/>
              <a:buChar char="●"/>
            </a:pPr>
            <a:r>
              <a:rPr lang="en" sz="1829"/>
              <a:t>Identifies conflicts based on Euclidean distance with a safe threshold.</a:t>
            </a:r>
            <a:endParaRPr sz="1829"/>
          </a:p>
          <a:p>
            <a:pPr indent="-344805" lvl="0" marL="457200" rtl="0" algn="l">
              <a:lnSpc>
                <a:spcPct val="105000"/>
              </a:lnSpc>
              <a:spcBef>
                <a:spcPts val="0"/>
              </a:spcBef>
              <a:spcAft>
                <a:spcPts val="0"/>
              </a:spcAft>
              <a:buSzPts val="1830"/>
              <a:buChar char="●"/>
            </a:pPr>
            <a:r>
              <a:rPr lang="en" sz="1829"/>
              <a:t>Developed a global cost function combining collision avoidance and trajectory adherence</a:t>
            </a:r>
            <a:endParaRPr sz="1829"/>
          </a:p>
          <a:p>
            <a:pPr indent="-344805" lvl="0" marL="457200" rtl="0" algn="l">
              <a:lnSpc>
                <a:spcPct val="105000"/>
              </a:lnSpc>
              <a:spcBef>
                <a:spcPts val="0"/>
              </a:spcBef>
              <a:spcAft>
                <a:spcPts val="0"/>
              </a:spcAft>
              <a:buSzPts val="1830"/>
              <a:buChar char="●"/>
            </a:pPr>
            <a:r>
              <a:rPr lang="en" sz="1829"/>
              <a:t>Applied Probability Collectives to iteratively adjust each vehicle's action probability distribution</a:t>
            </a:r>
            <a:endParaRPr sz="1829"/>
          </a:p>
          <a:p>
            <a:pPr indent="0" lvl="0" marL="0" rtl="0" algn="l">
              <a:lnSpc>
                <a:spcPct val="105000"/>
              </a:lnSpc>
              <a:spcBef>
                <a:spcPts val="1200"/>
              </a:spcBef>
              <a:spcAft>
                <a:spcPts val="0"/>
              </a:spcAft>
              <a:buSzPts val="935"/>
              <a:buNone/>
            </a:pPr>
            <a:r>
              <a:t/>
            </a:r>
            <a:endParaRPr sz="1829"/>
          </a:p>
          <a:p>
            <a:pPr indent="0" lvl="0" marL="0" rtl="0" algn="l">
              <a:lnSpc>
                <a:spcPct val="105000"/>
              </a:lnSpc>
              <a:spcBef>
                <a:spcPts val="1200"/>
              </a:spcBef>
              <a:spcAft>
                <a:spcPts val="1200"/>
              </a:spcAft>
              <a:buSzPts val="935"/>
              <a:buNone/>
            </a:pPr>
            <a:r>
              <a:t/>
            </a:r>
            <a:endParaRPr sz="1829"/>
          </a:p>
        </p:txBody>
      </p:sp>
      <p:pic>
        <p:nvPicPr>
          <p:cNvPr id="125" name="Google Shape;125;p23"/>
          <p:cNvPicPr preferRelativeResize="0"/>
          <p:nvPr/>
        </p:nvPicPr>
        <p:blipFill>
          <a:blip r:embed="rId3">
            <a:alphaModFix/>
          </a:blip>
          <a:stretch>
            <a:fillRect/>
          </a:stretch>
        </p:blipFill>
        <p:spPr>
          <a:xfrm>
            <a:off x="5236500" y="1552125"/>
            <a:ext cx="3114600" cy="699575"/>
          </a:xfrm>
          <a:prstGeom prst="rect">
            <a:avLst/>
          </a:prstGeom>
          <a:noFill/>
          <a:ln>
            <a:noFill/>
          </a:ln>
        </p:spPr>
      </p:pic>
      <p:pic>
        <p:nvPicPr>
          <p:cNvPr id="126" name="Google Shape;126;p23"/>
          <p:cNvPicPr preferRelativeResize="0"/>
          <p:nvPr/>
        </p:nvPicPr>
        <p:blipFill>
          <a:blip r:embed="rId4">
            <a:alphaModFix/>
          </a:blip>
          <a:stretch>
            <a:fillRect/>
          </a:stretch>
        </p:blipFill>
        <p:spPr>
          <a:xfrm>
            <a:off x="4569487" y="2367342"/>
            <a:ext cx="4448624" cy="1184108"/>
          </a:xfrm>
          <a:prstGeom prst="rect">
            <a:avLst/>
          </a:prstGeom>
          <a:noFill/>
          <a:ln>
            <a:noFill/>
          </a:ln>
        </p:spPr>
      </p:pic>
      <p:pic>
        <p:nvPicPr>
          <p:cNvPr id="127" name="Google Shape;127;p23"/>
          <p:cNvPicPr preferRelativeResize="0"/>
          <p:nvPr/>
        </p:nvPicPr>
        <p:blipFill>
          <a:blip r:embed="rId5">
            <a:alphaModFix/>
          </a:blip>
          <a:stretch>
            <a:fillRect/>
          </a:stretch>
        </p:blipFill>
        <p:spPr>
          <a:xfrm>
            <a:off x="4195125" y="3551450"/>
            <a:ext cx="4637176" cy="91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Simulated scenarios in SUMO to compare the decentralized Probability Collectives approach with a centralized lane change method</a:t>
            </a:r>
            <a:endParaRPr sz="2000"/>
          </a:p>
          <a:p>
            <a:pPr indent="-355600" lvl="0" marL="457200" rtl="0" algn="l">
              <a:lnSpc>
                <a:spcPct val="150000"/>
              </a:lnSpc>
              <a:spcBef>
                <a:spcPts val="0"/>
              </a:spcBef>
              <a:spcAft>
                <a:spcPts val="0"/>
              </a:spcAft>
              <a:buSzPts val="2000"/>
              <a:buChar char="●"/>
            </a:pPr>
            <a:r>
              <a:rPr lang="en" sz="2000"/>
              <a:t>Focus was on the vehicle flow and average platoon speed</a:t>
            </a:r>
            <a:endParaRPr sz="2000"/>
          </a:p>
        </p:txBody>
      </p:sp>
      <p:pic>
        <p:nvPicPr>
          <p:cNvPr id="134" name="Google Shape;134;p24"/>
          <p:cNvPicPr preferRelativeResize="0"/>
          <p:nvPr/>
        </p:nvPicPr>
        <p:blipFill>
          <a:blip r:embed="rId3">
            <a:alphaModFix/>
          </a:blip>
          <a:stretch>
            <a:fillRect/>
          </a:stretch>
        </p:blipFill>
        <p:spPr>
          <a:xfrm>
            <a:off x="1482525" y="2571746"/>
            <a:ext cx="5520999" cy="235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Research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Future Research:</a:t>
            </a:r>
            <a:endParaRPr sz="2000"/>
          </a:p>
          <a:p>
            <a:pPr indent="-355600" lvl="0" marL="457200" rtl="0" algn="l">
              <a:lnSpc>
                <a:spcPct val="150000"/>
              </a:lnSpc>
              <a:spcBef>
                <a:spcPts val="1200"/>
              </a:spcBef>
              <a:spcAft>
                <a:spcPts val="0"/>
              </a:spcAft>
              <a:buSzPts val="2000"/>
              <a:buChar char="●"/>
            </a:pPr>
            <a:r>
              <a:rPr lang="en" sz="2000"/>
              <a:t>Real-world data validation and long-term impacts of these technologies</a:t>
            </a:r>
            <a:endParaRPr sz="2000"/>
          </a:p>
          <a:p>
            <a:pPr indent="-355600" lvl="0" marL="457200" rtl="0" algn="l">
              <a:lnSpc>
                <a:spcPct val="150000"/>
              </a:lnSpc>
              <a:spcBef>
                <a:spcPts val="0"/>
              </a:spcBef>
              <a:spcAft>
                <a:spcPts val="0"/>
              </a:spcAft>
              <a:buSzPts val="2000"/>
              <a:buChar char="●"/>
            </a:pPr>
            <a:r>
              <a:rPr lang="en" sz="2000"/>
              <a:t>Combination of these ideas with adaptive cruise control and lane </a:t>
            </a:r>
            <a:r>
              <a:rPr lang="en" sz="2000"/>
              <a:t>departure</a:t>
            </a:r>
            <a:r>
              <a:rPr lang="en" sz="2000"/>
              <a:t> warning systems</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141" name="Google Shape;141;p25"/>
          <p:cNvPicPr preferRelativeResize="0"/>
          <p:nvPr/>
        </p:nvPicPr>
        <p:blipFill>
          <a:blip r:embed="rId3">
            <a:alphaModFix/>
          </a:blip>
          <a:stretch>
            <a:fillRect/>
          </a:stretch>
        </p:blipFill>
        <p:spPr>
          <a:xfrm>
            <a:off x="4957400" y="3002700"/>
            <a:ext cx="3298776" cy="1856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
              <a:t> </a:t>
            </a:r>
            <a:r>
              <a:rPr lang="en"/>
              <a:t>N. Williams, G. Wu, K. Boriboonsomsin, M. Barth, S. Rajab and S. Bai, "Anticipatory Lane Change Warning using Vehicle-to-Vehicle Communications," 2018 21st International Conference on Intelligent Transportation Systems (ITSC), Maui, HI, USA, 2018, pp. 117-122, doi: 10.1109/ITSC.2018.8569910. keywords: {Prediction algorithms;Radar;Safety;Sensors;Predictive models;Distance measurement;Traffic control;V2X;lane change;automated vehicles;connected vehicles;ADAS},</a:t>
            </a:r>
            <a:endParaRPr/>
          </a:p>
          <a:p>
            <a:pPr indent="-325755" lvl="0" marL="457200" rtl="0" algn="l">
              <a:spcBef>
                <a:spcPts val="0"/>
              </a:spcBef>
              <a:spcAft>
                <a:spcPts val="0"/>
              </a:spcAft>
              <a:buSzPct val="100000"/>
              <a:buAutoNum type="arabicPeriod"/>
            </a:pPr>
            <a:r>
              <a:rPr lang="en"/>
              <a:t>Asano S, Ishihara S. Safe, Smooth, and Fair Rule-Based Cooperative Lane Change Control for Sudden Obstacle Avoidance on a Multi-Lane Road. Applied Sciences. 2022; 12(17):8528. https://doi.org/10.3390/app12178528</a:t>
            </a:r>
            <a:endParaRPr/>
          </a:p>
          <a:p>
            <a:pPr indent="-325755" lvl="0" marL="457200" rtl="0" algn="l">
              <a:spcBef>
                <a:spcPts val="0"/>
              </a:spcBef>
              <a:spcAft>
                <a:spcPts val="0"/>
              </a:spcAft>
              <a:buSzPct val="100000"/>
              <a:buAutoNum type="arabicPeriod"/>
            </a:pPr>
            <a:r>
              <a:rPr lang="en"/>
              <a:t>T. C. dos Santos and D. F. Wolf, "Automated Conflict Resolution of Lane Change Utilizing Probability Collectives," 2019 19th International Conference on Advanced Robotics (ICAR), Belo Horizonte, Brazil, 2019, pp. 623-628, doi: 10.1109/ICAR46387.2019.8981609. keywords: {Probability Collectives;lane change;lane merge;connected vehicles;v2v},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42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presentation covers three studies on advanced traffic management systems. The first study introduces an anticipatory lane change warning system using V2V communications to improve traffic safety. The second study optimizes lane-changing trajectories in a CAV(Connected Automated Vehicles) environment to minimize traffic flow disturbances. The third study tries to reduce lane changing conflicts using </a:t>
            </a:r>
            <a:r>
              <a:rPr lang="en" sz="2400"/>
              <a:t>probability</a:t>
            </a:r>
            <a:r>
              <a:rPr lang="en" sz="2400"/>
              <a:t> collectives.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1: </a:t>
            </a:r>
            <a:r>
              <a:rPr lang="en"/>
              <a:t>Anticipatory Lane Change Warning using Vehicle-to-Vehicle Communications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830875"/>
            <a:ext cx="8520600" cy="2738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Develop an algorithm to predict unsafe lane changes.</a:t>
            </a:r>
            <a:endParaRPr sz="2000"/>
          </a:p>
          <a:p>
            <a:pPr indent="-355600" lvl="0" marL="457200" rtl="0" algn="l">
              <a:spcBef>
                <a:spcPts val="0"/>
              </a:spcBef>
              <a:spcAft>
                <a:spcPts val="0"/>
              </a:spcAft>
              <a:buSzPts val="2000"/>
              <a:buChar char="●"/>
            </a:pPr>
            <a:r>
              <a:rPr lang="en" sz="2000"/>
              <a:t>Utilize V2V communication to overcome the limitations of on-board sensors</a:t>
            </a:r>
            <a:endParaRPr sz="2000"/>
          </a:p>
        </p:txBody>
      </p:sp>
      <p:pic>
        <p:nvPicPr>
          <p:cNvPr id="70" name="Google Shape;70;p15"/>
          <p:cNvPicPr preferRelativeResize="0"/>
          <p:nvPr/>
        </p:nvPicPr>
        <p:blipFill>
          <a:blip r:embed="rId3">
            <a:alphaModFix/>
          </a:blip>
          <a:stretch>
            <a:fillRect/>
          </a:stretch>
        </p:blipFill>
        <p:spPr>
          <a:xfrm>
            <a:off x="2478975" y="2761995"/>
            <a:ext cx="4685875" cy="232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6" name="Google Shape;76;p16"/>
          <p:cNvSpPr txBox="1"/>
          <p:nvPr>
            <p:ph idx="1" type="body"/>
          </p:nvPr>
        </p:nvSpPr>
        <p:spPr>
          <a:xfrm>
            <a:off x="311700" y="1152475"/>
            <a:ext cx="5015400" cy="3416400"/>
          </a:xfrm>
          <a:prstGeom prst="rect">
            <a:avLst/>
          </a:prstGeom>
        </p:spPr>
        <p:txBody>
          <a:bodyPr anchorCtr="0" anchor="t" bIns="91425" lIns="91425" spcFirstLastPara="1" rIns="91425" wrap="square" tIns="91425">
            <a:noAutofit/>
          </a:bodyPr>
          <a:lstStyle/>
          <a:p>
            <a:pPr indent="-361950" lvl="0" marL="457200" rtl="0" algn="l">
              <a:lnSpc>
                <a:spcPct val="140000"/>
              </a:lnSpc>
              <a:spcBef>
                <a:spcPts val="0"/>
              </a:spcBef>
              <a:spcAft>
                <a:spcPts val="0"/>
              </a:spcAft>
              <a:buSzPts val="2100"/>
              <a:buChar char="●"/>
            </a:pPr>
            <a:r>
              <a:rPr lang="en" sz="2100"/>
              <a:t>Position and </a:t>
            </a:r>
            <a:r>
              <a:rPr lang="en" sz="2100"/>
              <a:t>acceleration</a:t>
            </a:r>
            <a:r>
              <a:rPr lang="en" sz="2100"/>
              <a:t> are modelled using speed measurements</a:t>
            </a:r>
            <a:endParaRPr sz="2100"/>
          </a:p>
          <a:p>
            <a:pPr indent="-361950" lvl="0" marL="457200" rtl="0" algn="l">
              <a:lnSpc>
                <a:spcPct val="140000"/>
              </a:lnSpc>
              <a:spcBef>
                <a:spcPts val="0"/>
              </a:spcBef>
              <a:spcAft>
                <a:spcPts val="0"/>
              </a:spcAft>
              <a:buSzPts val="2100"/>
              <a:buChar char="●"/>
            </a:pPr>
            <a:r>
              <a:rPr lang="en" sz="2100"/>
              <a:t>Model predicts deceleration needed</a:t>
            </a:r>
            <a:endParaRPr sz="2100"/>
          </a:p>
          <a:p>
            <a:pPr indent="-361950" lvl="0" marL="457200" rtl="0" algn="l">
              <a:lnSpc>
                <a:spcPct val="140000"/>
              </a:lnSpc>
              <a:spcBef>
                <a:spcPts val="0"/>
              </a:spcBef>
              <a:spcAft>
                <a:spcPts val="0"/>
              </a:spcAft>
              <a:buSzPts val="2100"/>
              <a:buChar char="●"/>
            </a:pPr>
            <a:r>
              <a:rPr lang="en" sz="2100"/>
              <a:t>Cars are allowed to change lanes if 2-3 seconds of headway is given</a:t>
            </a:r>
            <a:endParaRPr sz="2100"/>
          </a:p>
        </p:txBody>
      </p:sp>
      <p:pic>
        <p:nvPicPr>
          <p:cNvPr id="77" name="Google Shape;77;p16"/>
          <p:cNvPicPr preferRelativeResize="0"/>
          <p:nvPr/>
        </p:nvPicPr>
        <p:blipFill>
          <a:blip r:embed="rId3">
            <a:alphaModFix/>
          </a:blip>
          <a:stretch>
            <a:fillRect/>
          </a:stretch>
        </p:blipFill>
        <p:spPr>
          <a:xfrm>
            <a:off x="5403575" y="1152475"/>
            <a:ext cx="3512099" cy="31465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3" name="Google Shape;83;p17"/>
          <p:cNvSpPr txBox="1"/>
          <p:nvPr>
            <p:ph idx="1" type="body"/>
          </p:nvPr>
        </p:nvSpPr>
        <p:spPr>
          <a:xfrm>
            <a:off x="311700" y="1152475"/>
            <a:ext cx="5015400" cy="3416400"/>
          </a:xfrm>
          <a:prstGeom prst="rect">
            <a:avLst/>
          </a:prstGeom>
        </p:spPr>
        <p:txBody>
          <a:bodyPr anchorCtr="0" anchor="t" bIns="91425" lIns="91425" spcFirstLastPara="1" rIns="91425" wrap="square" tIns="91425">
            <a:noAutofit/>
          </a:bodyPr>
          <a:lstStyle/>
          <a:p>
            <a:pPr indent="-361950" lvl="0" marL="457200" rtl="0" algn="l">
              <a:lnSpc>
                <a:spcPct val="140000"/>
              </a:lnSpc>
              <a:spcBef>
                <a:spcPts val="0"/>
              </a:spcBef>
              <a:spcAft>
                <a:spcPts val="0"/>
              </a:spcAft>
              <a:buSzPts val="2100"/>
              <a:buChar char="●"/>
            </a:pPr>
            <a:r>
              <a:rPr lang="en" sz="2100"/>
              <a:t>DSRC (Dedicated Short Range Communication) helps vehicles communicate</a:t>
            </a:r>
            <a:endParaRPr sz="2100"/>
          </a:p>
          <a:p>
            <a:pPr indent="-361950" lvl="0" marL="457200" rtl="0" algn="l">
              <a:lnSpc>
                <a:spcPct val="140000"/>
              </a:lnSpc>
              <a:spcBef>
                <a:spcPts val="0"/>
              </a:spcBef>
              <a:spcAft>
                <a:spcPts val="0"/>
              </a:spcAft>
              <a:buSzPts val="2100"/>
              <a:buChar char="●"/>
            </a:pPr>
            <a:r>
              <a:rPr lang="en" sz="2100"/>
              <a:t>Penetration</a:t>
            </a:r>
            <a:r>
              <a:rPr lang="en" sz="2100"/>
              <a:t> rate represents how many cars are equipped with V2V technology</a:t>
            </a:r>
            <a:endParaRPr sz="2100"/>
          </a:p>
          <a:p>
            <a:pPr indent="-361950" lvl="0" marL="457200" rtl="0" algn="l">
              <a:lnSpc>
                <a:spcPct val="140000"/>
              </a:lnSpc>
              <a:spcBef>
                <a:spcPts val="0"/>
              </a:spcBef>
              <a:spcAft>
                <a:spcPts val="0"/>
              </a:spcAft>
              <a:buSzPts val="2100"/>
              <a:buChar char="●"/>
            </a:pPr>
            <a:r>
              <a:rPr lang="en" sz="2100"/>
              <a:t>Tested in VISSIM traffic simulator and then in real life</a:t>
            </a:r>
            <a:endParaRPr sz="2100"/>
          </a:p>
        </p:txBody>
      </p:sp>
      <p:pic>
        <p:nvPicPr>
          <p:cNvPr id="84" name="Google Shape;84;p17"/>
          <p:cNvPicPr preferRelativeResize="0"/>
          <p:nvPr/>
        </p:nvPicPr>
        <p:blipFill>
          <a:blip r:embed="rId3">
            <a:alphaModFix/>
          </a:blip>
          <a:stretch>
            <a:fillRect/>
          </a:stretch>
        </p:blipFill>
        <p:spPr>
          <a:xfrm>
            <a:off x="5327100" y="1152475"/>
            <a:ext cx="3728893"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90" name="Google Shape;90;p18"/>
          <p:cNvSpPr txBox="1"/>
          <p:nvPr>
            <p:ph idx="1" type="body"/>
          </p:nvPr>
        </p:nvSpPr>
        <p:spPr>
          <a:xfrm>
            <a:off x="311700" y="1152475"/>
            <a:ext cx="46224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Reduced potential traffic conflicts by up to 30%</a:t>
            </a:r>
            <a:endParaRPr sz="2000"/>
          </a:p>
          <a:p>
            <a:pPr indent="-355600" lvl="0" marL="457200" rtl="0" algn="l">
              <a:lnSpc>
                <a:spcPct val="150000"/>
              </a:lnSpc>
              <a:spcBef>
                <a:spcPts val="0"/>
              </a:spcBef>
              <a:spcAft>
                <a:spcPts val="0"/>
              </a:spcAft>
              <a:buSzPts val="2000"/>
              <a:buChar char="●"/>
            </a:pPr>
            <a:r>
              <a:rPr lang="en" sz="2000"/>
              <a:t>Minimal impact on average speed and overall mobility</a:t>
            </a:r>
            <a:endParaRPr sz="2000"/>
          </a:p>
          <a:p>
            <a:pPr indent="-355600" lvl="0" marL="457200" rtl="0" algn="l">
              <a:lnSpc>
                <a:spcPct val="150000"/>
              </a:lnSpc>
              <a:spcBef>
                <a:spcPts val="0"/>
              </a:spcBef>
              <a:spcAft>
                <a:spcPts val="0"/>
              </a:spcAft>
              <a:buSzPts val="2000"/>
              <a:buChar char="●"/>
            </a:pPr>
            <a:r>
              <a:rPr lang="en" sz="2000"/>
              <a:t>Higher benefits observed in congested conditions</a:t>
            </a:r>
            <a:endParaRPr sz="2000"/>
          </a:p>
        </p:txBody>
      </p:sp>
      <p:pic>
        <p:nvPicPr>
          <p:cNvPr id="91" name="Google Shape;91;p18"/>
          <p:cNvPicPr preferRelativeResize="0"/>
          <p:nvPr/>
        </p:nvPicPr>
        <p:blipFill>
          <a:blip r:embed="rId3">
            <a:alphaModFix/>
          </a:blip>
          <a:stretch>
            <a:fillRect/>
          </a:stretch>
        </p:blipFill>
        <p:spPr>
          <a:xfrm>
            <a:off x="4934100" y="908450"/>
            <a:ext cx="3995226" cy="3660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94900" y="445025"/>
            <a:ext cx="89868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Safe, Smooth, and Fair Rule-Based Cooperative Lane Change Control for Sudden Obstacle Avoidance on a Multi-Lane Road</a:t>
            </a:r>
            <a:endParaRPr sz="2500"/>
          </a:p>
        </p:txBody>
      </p:sp>
      <p:sp>
        <p:nvSpPr>
          <p:cNvPr id="97" name="Google Shape;97;p19"/>
          <p:cNvSpPr txBox="1"/>
          <p:nvPr>
            <p:ph idx="1" type="body"/>
          </p:nvPr>
        </p:nvSpPr>
        <p:spPr>
          <a:xfrm>
            <a:off x="311700" y="1897975"/>
            <a:ext cx="3803700" cy="3038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Avoid obstacles on a multi lane road using a V2V system</a:t>
            </a:r>
            <a:endParaRPr sz="2000"/>
          </a:p>
          <a:p>
            <a:pPr indent="-355600" lvl="0" marL="457200" rtl="0" algn="l">
              <a:spcBef>
                <a:spcPts val="0"/>
              </a:spcBef>
              <a:spcAft>
                <a:spcPts val="0"/>
              </a:spcAft>
              <a:buSzPts val="2000"/>
              <a:buChar char="●"/>
            </a:pPr>
            <a:r>
              <a:rPr lang="en" sz="2000"/>
              <a:t>Goal is to maintain safety and ride comfort</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98" name="Google Shape;98;p19"/>
          <p:cNvPicPr preferRelativeResize="0"/>
          <p:nvPr/>
        </p:nvPicPr>
        <p:blipFill rotWithShape="1">
          <a:blip r:embed="rId3">
            <a:alphaModFix/>
          </a:blip>
          <a:srcRect b="8382" l="0" r="0" t="0"/>
          <a:stretch/>
        </p:blipFill>
        <p:spPr>
          <a:xfrm>
            <a:off x="4115375" y="1897975"/>
            <a:ext cx="4898100" cy="324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Connected Vehicle detects obstacle on road</a:t>
            </a:r>
            <a:endParaRPr sz="1700"/>
          </a:p>
          <a:p>
            <a:pPr indent="-336550" lvl="0" marL="457200" rtl="0" algn="l">
              <a:lnSpc>
                <a:spcPct val="150000"/>
              </a:lnSpc>
              <a:spcBef>
                <a:spcPts val="0"/>
              </a:spcBef>
              <a:spcAft>
                <a:spcPts val="0"/>
              </a:spcAft>
              <a:buSzPts val="1700"/>
              <a:buChar char="●"/>
            </a:pPr>
            <a:r>
              <a:rPr lang="en" sz="1700"/>
              <a:t>Notifies vehicles in a larger radius to take action </a:t>
            </a:r>
            <a:endParaRPr sz="1700"/>
          </a:p>
          <a:p>
            <a:pPr indent="-336550" lvl="0" marL="457200" rtl="0" algn="l">
              <a:lnSpc>
                <a:spcPct val="150000"/>
              </a:lnSpc>
              <a:spcBef>
                <a:spcPts val="0"/>
              </a:spcBef>
              <a:spcAft>
                <a:spcPts val="0"/>
              </a:spcAft>
              <a:buSzPts val="1700"/>
              <a:buChar char="●"/>
            </a:pPr>
            <a:r>
              <a:rPr lang="en" sz="1700"/>
              <a:t>MPC for vehicle in target lane to respond to lane changes</a:t>
            </a:r>
            <a:endParaRPr sz="1700"/>
          </a:p>
          <a:p>
            <a:pPr indent="-336550" lvl="0" marL="457200" rtl="0" algn="l">
              <a:lnSpc>
                <a:spcPct val="150000"/>
              </a:lnSpc>
              <a:spcBef>
                <a:spcPts val="0"/>
              </a:spcBef>
              <a:spcAft>
                <a:spcPts val="0"/>
              </a:spcAft>
              <a:buSzPts val="1700"/>
              <a:buChar char="●"/>
            </a:pPr>
            <a:r>
              <a:rPr lang="en" sz="1700"/>
              <a:t>Number of cars in lane is balanced and cars travel below max comfort </a:t>
            </a:r>
            <a:r>
              <a:rPr lang="en" sz="1700"/>
              <a:t>acceleration</a:t>
            </a:r>
            <a:r>
              <a:rPr lang="en" sz="1700"/>
              <a:t> </a:t>
            </a:r>
            <a:endParaRPr sz="1700"/>
          </a:p>
        </p:txBody>
      </p:sp>
      <p:pic>
        <p:nvPicPr>
          <p:cNvPr id="105" name="Google Shape;105;p20"/>
          <p:cNvPicPr preferRelativeResize="0"/>
          <p:nvPr/>
        </p:nvPicPr>
        <p:blipFill>
          <a:blip r:embed="rId3">
            <a:alphaModFix/>
          </a:blip>
          <a:stretch>
            <a:fillRect/>
          </a:stretch>
        </p:blipFill>
        <p:spPr>
          <a:xfrm>
            <a:off x="540925" y="2970325"/>
            <a:ext cx="7375051" cy="210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11" name="Google Shape;111;p21"/>
          <p:cNvSpPr txBox="1"/>
          <p:nvPr>
            <p:ph idx="1" type="body"/>
          </p:nvPr>
        </p:nvSpPr>
        <p:spPr>
          <a:xfrm>
            <a:off x="311700" y="1152475"/>
            <a:ext cx="3261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Minimized acceleration disturbances and shockwaves</a:t>
            </a:r>
            <a:endParaRPr sz="2000"/>
          </a:p>
          <a:p>
            <a:pPr indent="-355600" lvl="0" marL="457200" rtl="0" algn="l">
              <a:lnSpc>
                <a:spcPct val="150000"/>
              </a:lnSpc>
              <a:spcBef>
                <a:spcPts val="0"/>
              </a:spcBef>
              <a:spcAft>
                <a:spcPts val="0"/>
              </a:spcAft>
              <a:buSzPts val="2000"/>
              <a:buChar char="●"/>
            </a:pPr>
            <a:r>
              <a:rPr lang="en" sz="2000"/>
              <a:t>Maintained passenger comfort during maneuvers</a:t>
            </a:r>
            <a:endParaRPr sz="2000"/>
          </a:p>
        </p:txBody>
      </p:sp>
      <p:pic>
        <p:nvPicPr>
          <p:cNvPr id="112" name="Google Shape;112;p21"/>
          <p:cNvPicPr preferRelativeResize="0"/>
          <p:nvPr/>
        </p:nvPicPr>
        <p:blipFill>
          <a:blip r:embed="rId3">
            <a:alphaModFix/>
          </a:blip>
          <a:stretch>
            <a:fillRect/>
          </a:stretch>
        </p:blipFill>
        <p:spPr>
          <a:xfrm>
            <a:off x="3573700" y="1281150"/>
            <a:ext cx="5358299" cy="360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