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1e6473a1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1e6473a1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1e6473a1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1e6473a1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1e6473a1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1e6473a1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1e6473a1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1e6473a1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1e6473a1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1e6473a1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1e6473a1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1e6473a1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1e6473a1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1e6473a1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1e6473a1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1e6473a1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1e6473a1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1e6473a1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1e6473a1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1e6473a1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1e6473a1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1e6473a1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1e6473a1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1e6473a1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Literature Review</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Khush Lalchandani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2" name="Google Shape;122;p22"/>
          <p:cNvSpPr txBox="1"/>
          <p:nvPr>
            <p:ph idx="1" type="body"/>
          </p:nvPr>
        </p:nvSpPr>
        <p:spPr>
          <a:xfrm>
            <a:off x="311700" y="1152475"/>
            <a:ext cx="59463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829"/>
              <a:t>The proposed lane detection approach involves three main steps:</a:t>
            </a:r>
            <a:endParaRPr sz="1829"/>
          </a:p>
          <a:p>
            <a:pPr indent="-344805" lvl="0" marL="457200" rtl="0" algn="l">
              <a:lnSpc>
                <a:spcPct val="105000"/>
              </a:lnSpc>
              <a:spcBef>
                <a:spcPts val="1200"/>
              </a:spcBef>
              <a:spcAft>
                <a:spcPts val="0"/>
              </a:spcAft>
              <a:buSzPts val="1830"/>
              <a:buChar char="●"/>
            </a:pPr>
            <a:r>
              <a:rPr lang="en" sz="1829"/>
              <a:t>Preprocessing: Preprocessed to reduce noise, convert from RGB to </a:t>
            </a:r>
            <a:r>
              <a:rPr lang="en" sz="1829"/>
              <a:t>grayscale</a:t>
            </a:r>
            <a:r>
              <a:rPr lang="en" sz="1829"/>
              <a:t>, and then to a binary image</a:t>
            </a:r>
            <a:endParaRPr sz="1829"/>
          </a:p>
          <a:p>
            <a:pPr indent="-344805" lvl="0" marL="457200" rtl="0" algn="l">
              <a:lnSpc>
                <a:spcPct val="105000"/>
              </a:lnSpc>
              <a:spcBef>
                <a:spcPts val="0"/>
              </a:spcBef>
              <a:spcAft>
                <a:spcPts val="0"/>
              </a:spcAft>
              <a:buSzPts val="1830"/>
              <a:buChar char="●"/>
            </a:pPr>
            <a:r>
              <a:rPr lang="en" sz="1829"/>
              <a:t>Region of Interest (ROI) Selection: A trapezoidal mask is applied to select a polygonal region in front of the vehicle where lane markings are expected</a:t>
            </a:r>
            <a:endParaRPr sz="1829"/>
          </a:p>
          <a:p>
            <a:pPr indent="-344805" lvl="0" marL="457200" rtl="0" algn="l">
              <a:lnSpc>
                <a:spcPct val="105000"/>
              </a:lnSpc>
              <a:spcBef>
                <a:spcPts val="0"/>
              </a:spcBef>
              <a:spcAft>
                <a:spcPts val="0"/>
              </a:spcAft>
              <a:buSzPts val="1830"/>
              <a:buChar char="●"/>
            </a:pPr>
            <a:r>
              <a:rPr lang="en" sz="1829"/>
              <a:t>Edge Detection and Hough Transform: The Canny edge detection technique is used to identify edges followed by the Hough transform to detect the road's main lines</a:t>
            </a:r>
            <a:endParaRPr sz="1829"/>
          </a:p>
          <a:p>
            <a:pPr indent="0" lvl="0" marL="0" rtl="0" algn="l">
              <a:lnSpc>
                <a:spcPct val="105000"/>
              </a:lnSpc>
              <a:spcBef>
                <a:spcPts val="1200"/>
              </a:spcBef>
              <a:spcAft>
                <a:spcPts val="0"/>
              </a:spcAft>
              <a:buSzPts val="935"/>
              <a:buNone/>
            </a:pPr>
            <a:r>
              <a:t/>
            </a:r>
            <a:endParaRPr sz="1829"/>
          </a:p>
          <a:p>
            <a:pPr indent="0" lvl="0" marL="0" rtl="0" algn="l">
              <a:lnSpc>
                <a:spcPct val="105000"/>
              </a:lnSpc>
              <a:spcBef>
                <a:spcPts val="1200"/>
              </a:spcBef>
              <a:spcAft>
                <a:spcPts val="1200"/>
              </a:spcAft>
              <a:buSzPts val="935"/>
              <a:buNone/>
            </a:pPr>
            <a:r>
              <a:t/>
            </a:r>
            <a:endParaRPr sz="1829"/>
          </a:p>
        </p:txBody>
      </p:sp>
      <p:pic>
        <p:nvPicPr>
          <p:cNvPr id="123" name="Google Shape;123;p22"/>
          <p:cNvPicPr preferRelativeResize="0"/>
          <p:nvPr/>
        </p:nvPicPr>
        <p:blipFill>
          <a:blip r:embed="rId3">
            <a:alphaModFix/>
          </a:blip>
          <a:stretch>
            <a:fillRect/>
          </a:stretch>
        </p:blipFill>
        <p:spPr>
          <a:xfrm>
            <a:off x="6185650" y="640625"/>
            <a:ext cx="2958351" cy="45491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Findings</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O</a:t>
            </a:r>
            <a:r>
              <a:rPr lang="en" sz="2000"/>
              <a:t>verall detection accuracy of 96.78% on IROADS database</a:t>
            </a:r>
            <a:endParaRPr sz="2000"/>
          </a:p>
          <a:p>
            <a:pPr indent="-355600" lvl="0" marL="457200" rtl="0" algn="l">
              <a:lnSpc>
                <a:spcPct val="150000"/>
              </a:lnSpc>
              <a:spcBef>
                <a:spcPts val="0"/>
              </a:spcBef>
              <a:spcAft>
                <a:spcPts val="0"/>
              </a:spcAft>
              <a:buSzPts val="2000"/>
              <a:buChar char="●"/>
            </a:pPr>
            <a:r>
              <a:rPr lang="en" sz="2000"/>
              <a:t>Processes each frame in approximately 28 milliseconds</a:t>
            </a:r>
            <a:endParaRPr sz="2000"/>
          </a:p>
        </p:txBody>
      </p:sp>
      <p:pic>
        <p:nvPicPr>
          <p:cNvPr id="130" name="Google Shape;130;p23"/>
          <p:cNvPicPr preferRelativeResize="0"/>
          <p:nvPr/>
        </p:nvPicPr>
        <p:blipFill>
          <a:blip r:embed="rId3">
            <a:alphaModFix/>
          </a:blip>
          <a:stretch>
            <a:fillRect/>
          </a:stretch>
        </p:blipFill>
        <p:spPr>
          <a:xfrm>
            <a:off x="607025" y="2236500"/>
            <a:ext cx="7523249" cy="2623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Research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These techniques improve autonomous </a:t>
            </a:r>
            <a:r>
              <a:rPr lang="en" sz="2000"/>
              <a:t>driving</a:t>
            </a:r>
            <a:r>
              <a:rPr lang="en" sz="2000"/>
              <a:t> safety and efficiency</a:t>
            </a:r>
            <a:endParaRPr sz="2000"/>
          </a:p>
          <a:p>
            <a:pPr indent="0" lvl="0" marL="0" rtl="0" algn="l">
              <a:lnSpc>
                <a:spcPct val="150000"/>
              </a:lnSpc>
              <a:spcBef>
                <a:spcPts val="1200"/>
              </a:spcBef>
              <a:spcAft>
                <a:spcPts val="0"/>
              </a:spcAft>
              <a:buNone/>
            </a:pPr>
            <a:r>
              <a:rPr lang="en" sz="2000"/>
              <a:t>Future Research:</a:t>
            </a:r>
            <a:endParaRPr sz="2000"/>
          </a:p>
          <a:p>
            <a:pPr indent="-355600" lvl="0" marL="457200" rtl="0" algn="l">
              <a:lnSpc>
                <a:spcPct val="150000"/>
              </a:lnSpc>
              <a:spcBef>
                <a:spcPts val="1200"/>
              </a:spcBef>
              <a:spcAft>
                <a:spcPts val="0"/>
              </a:spcAft>
              <a:buSzPts val="2000"/>
              <a:buChar char="●"/>
            </a:pPr>
            <a:r>
              <a:rPr lang="en" sz="2000"/>
              <a:t>Combine PID tuning, LLM, and computer vision for a better autonomous driving solution.</a:t>
            </a:r>
            <a:endParaRPr sz="2000"/>
          </a:p>
          <a:p>
            <a:pPr indent="-355600" lvl="0" marL="457200" rtl="0" algn="l">
              <a:lnSpc>
                <a:spcPct val="150000"/>
              </a:lnSpc>
              <a:spcBef>
                <a:spcPts val="0"/>
              </a:spcBef>
              <a:spcAft>
                <a:spcPts val="0"/>
              </a:spcAft>
              <a:buSzPts val="2000"/>
              <a:buChar char="●"/>
            </a:pPr>
            <a:r>
              <a:rPr lang="en" sz="2000"/>
              <a:t>Investigating systems under diverse conditions(weather) and different vehicle types</a:t>
            </a:r>
            <a:endParaRPr sz="2000"/>
          </a:p>
          <a:p>
            <a:pPr indent="-355600" lvl="0" marL="457200" rtl="0" algn="l">
              <a:lnSpc>
                <a:spcPct val="150000"/>
              </a:lnSpc>
              <a:spcBef>
                <a:spcPts val="0"/>
              </a:spcBef>
              <a:spcAft>
                <a:spcPts val="0"/>
              </a:spcAft>
              <a:buSzPts val="2000"/>
              <a:buChar char="●"/>
            </a:pPr>
            <a:r>
              <a:rPr lang="en" sz="2000"/>
              <a:t>Conducting real-world testing to validate the methods</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 S. Abedini and H. Zarabadipour, "Tuning of an optimal PID controller with iterative feedback tuning method for DC motor," The 2nd International Conference on Control, Instrumentation and Automation, Shiraz, Iran, 2011, pp. 611-615, doi: 10.1109/ICCIAutom.2011.6356728. keywords: {Tuning;DC motors;Iterative methods;Control systems;Uncertainty;Mathematical model;Robustness;Iterative Feedback Tuning (IFT);PID tuning;DC motor controller;Optimal control},</a:t>
            </a:r>
            <a:endParaRPr/>
          </a:p>
          <a:p>
            <a:pPr indent="-334327" lvl="0" marL="457200" rtl="0" algn="l">
              <a:spcBef>
                <a:spcPts val="0"/>
              </a:spcBef>
              <a:spcAft>
                <a:spcPts val="0"/>
              </a:spcAft>
              <a:buSzPct val="100000"/>
              <a:buAutoNum type="arabicPeriod"/>
            </a:pPr>
            <a:r>
              <a:rPr lang="en"/>
              <a:t>Mustafa Yildirim, Barkin Dagda, &amp; Saber Fallah. (2024). HighwayLLM: Decision-Making and Navigation in Highway Driving with RL-Informed Language Model.</a:t>
            </a:r>
            <a:endParaRPr/>
          </a:p>
          <a:p>
            <a:pPr indent="-334327" lvl="0" marL="457200" rtl="0" algn="l">
              <a:spcBef>
                <a:spcPts val="0"/>
              </a:spcBef>
              <a:spcAft>
                <a:spcPts val="0"/>
              </a:spcAft>
              <a:buSzPct val="100000"/>
              <a:buAutoNum type="arabicPeriod"/>
            </a:pPr>
            <a:r>
              <a:rPr lang="en"/>
              <a:t>Noman, Md. Abdullah &amp; Rahaman, Md &amp; Li, Zhai &amp; Ray, Samrat &amp; Wang, Chengping. (2022). A computer vision-based lane detection approach for an autonomous vehicle using the image hough transformation and the edge features. 10.13140/RG.2.2.14924.69768.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152475"/>
            <a:ext cx="8520600" cy="42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PID Control- </a:t>
            </a:r>
            <a:r>
              <a:rPr lang="en" sz="2000"/>
              <a:t>Proportional-Integral-Derivative (PID) controllers are used in cruise control to maintain a </a:t>
            </a:r>
            <a:r>
              <a:rPr lang="en" sz="2000"/>
              <a:t>constant</a:t>
            </a:r>
            <a:r>
              <a:rPr lang="en" sz="2000"/>
              <a:t> speed</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Lane Detection- Useful for </a:t>
            </a:r>
            <a:endParaRPr sz="2000"/>
          </a:p>
          <a:p>
            <a:pPr indent="0" lvl="0" marL="0" rtl="0" algn="l">
              <a:spcBef>
                <a:spcPts val="0"/>
              </a:spcBef>
              <a:spcAft>
                <a:spcPts val="0"/>
              </a:spcAft>
              <a:buNone/>
            </a:pPr>
            <a:r>
              <a:rPr lang="en" sz="2000"/>
              <a:t>autonomous driving to keep </a:t>
            </a:r>
            <a:endParaRPr sz="2000"/>
          </a:p>
          <a:p>
            <a:pPr indent="0" lvl="0" marL="0" rtl="0" algn="l">
              <a:spcBef>
                <a:spcPts val="0"/>
              </a:spcBef>
              <a:spcAft>
                <a:spcPts val="0"/>
              </a:spcAft>
              <a:buNone/>
            </a:pPr>
            <a:r>
              <a:rPr lang="en" sz="2000"/>
              <a:t>vehicles within lanes. Involves </a:t>
            </a:r>
            <a:endParaRPr sz="2000"/>
          </a:p>
          <a:p>
            <a:pPr indent="0" lvl="0" marL="0" rtl="0" algn="l">
              <a:spcBef>
                <a:spcPts val="0"/>
              </a:spcBef>
              <a:spcAft>
                <a:spcPts val="0"/>
              </a:spcAft>
              <a:buNone/>
            </a:pPr>
            <a:r>
              <a:rPr lang="en" sz="2000"/>
              <a:t>analyzing images and telling </a:t>
            </a:r>
            <a:endParaRPr sz="2000"/>
          </a:p>
          <a:p>
            <a:pPr indent="0" lvl="0" marL="0" rtl="0" algn="l">
              <a:spcBef>
                <a:spcPts val="0"/>
              </a:spcBef>
              <a:spcAft>
                <a:spcPts val="0"/>
              </a:spcAft>
              <a:buNone/>
            </a:pPr>
            <a:r>
              <a:rPr lang="en" sz="2000"/>
              <a:t>the vehicle where to go.</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pic>
        <p:nvPicPr>
          <p:cNvPr id="64" name="Google Shape;64;p14"/>
          <p:cNvPicPr preferRelativeResize="0"/>
          <p:nvPr/>
        </p:nvPicPr>
        <p:blipFill rotWithShape="1">
          <a:blip r:embed="rId3">
            <a:alphaModFix/>
          </a:blip>
          <a:srcRect b="0" l="2931" r="0" t="0"/>
          <a:stretch/>
        </p:blipFill>
        <p:spPr>
          <a:xfrm>
            <a:off x="3765175" y="2129750"/>
            <a:ext cx="5067126" cy="265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 1: </a:t>
            </a:r>
            <a:r>
              <a:rPr lang="en"/>
              <a:t>Tuning of an Optimal PID Controller with Iterative Feedback Tuning Method for DC Motor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 name="Google Shape;70;p15"/>
          <p:cNvSpPr txBox="1"/>
          <p:nvPr>
            <p:ph idx="1" type="body"/>
          </p:nvPr>
        </p:nvSpPr>
        <p:spPr>
          <a:xfrm>
            <a:off x="311700" y="1830875"/>
            <a:ext cx="8520600" cy="2738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Objective: Improve PID tuning for DC motors using Iterative Feedback Tuning (IFT)</a:t>
            </a:r>
            <a:endParaRPr sz="2000"/>
          </a:p>
          <a:p>
            <a:pPr indent="-355600" lvl="0" marL="457200" rtl="0" algn="l">
              <a:spcBef>
                <a:spcPts val="0"/>
              </a:spcBef>
              <a:spcAft>
                <a:spcPts val="0"/>
              </a:spcAft>
              <a:buSzPts val="2000"/>
              <a:buChar char="●"/>
            </a:pPr>
            <a:r>
              <a:rPr lang="en" sz="2000"/>
              <a:t>No plant or vehicle model is needed for testing</a:t>
            </a:r>
            <a:endParaRPr sz="2000"/>
          </a:p>
        </p:txBody>
      </p:sp>
      <p:pic>
        <p:nvPicPr>
          <p:cNvPr id="71" name="Google Shape;71;p15"/>
          <p:cNvPicPr preferRelativeResize="0"/>
          <p:nvPr/>
        </p:nvPicPr>
        <p:blipFill rotWithShape="1">
          <a:blip r:embed="rId3">
            <a:alphaModFix/>
          </a:blip>
          <a:srcRect b="0" l="0" r="0" t="5598"/>
          <a:stretch/>
        </p:blipFill>
        <p:spPr>
          <a:xfrm>
            <a:off x="2422850" y="2968700"/>
            <a:ext cx="4298301" cy="217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7" name="Google Shape;77;p16"/>
          <p:cNvSpPr txBox="1"/>
          <p:nvPr>
            <p:ph idx="1" type="body"/>
          </p:nvPr>
        </p:nvSpPr>
        <p:spPr>
          <a:xfrm>
            <a:off x="311700" y="1152475"/>
            <a:ext cx="5015400" cy="3416400"/>
          </a:xfrm>
          <a:prstGeom prst="rect">
            <a:avLst/>
          </a:prstGeom>
        </p:spPr>
        <p:txBody>
          <a:bodyPr anchorCtr="0" anchor="t" bIns="91425" lIns="91425" spcFirstLastPara="1" rIns="91425" wrap="square" tIns="91425">
            <a:noAutofit/>
          </a:bodyPr>
          <a:lstStyle/>
          <a:p>
            <a:pPr indent="-347027" lvl="0" marL="457200" rtl="0" algn="l">
              <a:lnSpc>
                <a:spcPct val="140000"/>
              </a:lnSpc>
              <a:spcBef>
                <a:spcPts val="0"/>
              </a:spcBef>
              <a:spcAft>
                <a:spcPts val="0"/>
              </a:spcAft>
              <a:buSzPts val="1865"/>
              <a:buChar char="●"/>
            </a:pPr>
            <a:r>
              <a:rPr lang="en" sz="1865"/>
              <a:t>Initial parameters of the PID controller were set</a:t>
            </a:r>
            <a:endParaRPr sz="1865"/>
          </a:p>
          <a:p>
            <a:pPr indent="-347027" lvl="0" marL="457200" rtl="0" algn="l">
              <a:lnSpc>
                <a:spcPct val="140000"/>
              </a:lnSpc>
              <a:spcBef>
                <a:spcPts val="0"/>
              </a:spcBef>
              <a:spcAft>
                <a:spcPts val="0"/>
              </a:spcAft>
              <a:buSzPts val="1865"/>
              <a:buChar char="●"/>
            </a:pPr>
            <a:r>
              <a:rPr lang="en" sz="1865"/>
              <a:t>The system's performance was evaluated by applying a reference input and measuring the output</a:t>
            </a:r>
            <a:endParaRPr sz="1865"/>
          </a:p>
          <a:p>
            <a:pPr indent="-347027" lvl="0" marL="457200" rtl="0" algn="l">
              <a:lnSpc>
                <a:spcPct val="140000"/>
              </a:lnSpc>
              <a:spcBef>
                <a:spcPts val="0"/>
              </a:spcBef>
              <a:spcAft>
                <a:spcPts val="0"/>
              </a:spcAft>
              <a:buSzPts val="1865"/>
              <a:buChar char="●"/>
            </a:pPr>
            <a:r>
              <a:rPr lang="en" sz="1865"/>
              <a:t>The error between the desired and actual output was calculated</a:t>
            </a:r>
            <a:endParaRPr sz="1865"/>
          </a:p>
          <a:p>
            <a:pPr indent="-347027" lvl="0" marL="457200" rtl="0" algn="l">
              <a:lnSpc>
                <a:spcPct val="140000"/>
              </a:lnSpc>
              <a:spcBef>
                <a:spcPts val="0"/>
              </a:spcBef>
              <a:spcAft>
                <a:spcPts val="0"/>
              </a:spcAft>
              <a:buSzPts val="1865"/>
              <a:buChar char="●"/>
            </a:pPr>
            <a:r>
              <a:rPr lang="en" sz="1865"/>
              <a:t>Based on this error, the PID parameters were adjusted iteratively to minimize the error</a:t>
            </a:r>
            <a:endParaRPr sz="1865"/>
          </a:p>
        </p:txBody>
      </p:sp>
      <p:pic>
        <p:nvPicPr>
          <p:cNvPr id="78" name="Google Shape;78;p16"/>
          <p:cNvPicPr preferRelativeResize="0"/>
          <p:nvPr/>
        </p:nvPicPr>
        <p:blipFill rotWithShape="1">
          <a:blip r:embed="rId3">
            <a:alphaModFix/>
          </a:blip>
          <a:srcRect b="0" l="4970" r="0" t="0"/>
          <a:stretch/>
        </p:blipFill>
        <p:spPr>
          <a:xfrm>
            <a:off x="5327100" y="1840525"/>
            <a:ext cx="3559925" cy="2847150"/>
          </a:xfrm>
          <a:prstGeom prst="rect">
            <a:avLst/>
          </a:prstGeom>
          <a:noFill/>
          <a:ln>
            <a:noFill/>
          </a:ln>
        </p:spPr>
      </p:pic>
      <p:pic>
        <p:nvPicPr>
          <p:cNvPr id="79" name="Google Shape;79;p16"/>
          <p:cNvPicPr preferRelativeResize="0"/>
          <p:nvPr/>
        </p:nvPicPr>
        <p:blipFill>
          <a:blip r:embed="rId4">
            <a:alphaModFix/>
          </a:blip>
          <a:stretch>
            <a:fillRect/>
          </a:stretch>
        </p:blipFill>
        <p:spPr>
          <a:xfrm>
            <a:off x="6329925" y="579300"/>
            <a:ext cx="1367974" cy="1367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Findings</a:t>
            </a:r>
            <a:endParaRPr/>
          </a:p>
        </p:txBody>
      </p:sp>
      <p:sp>
        <p:nvSpPr>
          <p:cNvPr id="85" name="Google Shape;85;p17"/>
          <p:cNvSpPr txBox="1"/>
          <p:nvPr>
            <p:ph idx="1" type="body"/>
          </p:nvPr>
        </p:nvSpPr>
        <p:spPr>
          <a:xfrm>
            <a:off x="311700" y="1152475"/>
            <a:ext cx="46224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Graph represents comparison with Ziegler–Nichols (ZN) tuning method</a:t>
            </a:r>
            <a:endParaRPr sz="2000"/>
          </a:p>
          <a:p>
            <a:pPr indent="-355600" lvl="0" marL="457200" rtl="0" algn="l">
              <a:lnSpc>
                <a:spcPct val="150000"/>
              </a:lnSpc>
              <a:spcBef>
                <a:spcPts val="0"/>
              </a:spcBef>
              <a:spcAft>
                <a:spcPts val="0"/>
              </a:spcAft>
              <a:buSzPts val="2000"/>
              <a:buChar char="●"/>
            </a:pPr>
            <a:r>
              <a:rPr lang="en" sz="2000"/>
              <a:t>Reduced overshoot and quicker settling time compared to ZN</a:t>
            </a:r>
            <a:endParaRPr sz="2000"/>
          </a:p>
          <a:p>
            <a:pPr indent="-355600" lvl="0" marL="457200" rtl="0" algn="l">
              <a:lnSpc>
                <a:spcPct val="150000"/>
              </a:lnSpc>
              <a:spcBef>
                <a:spcPts val="0"/>
              </a:spcBef>
              <a:spcAft>
                <a:spcPts val="0"/>
              </a:spcAft>
              <a:buSzPts val="2000"/>
              <a:buChar char="●"/>
            </a:pPr>
            <a:r>
              <a:rPr lang="en" sz="2000"/>
              <a:t>The study demonstrated that the IFT method is effective for PID tuning</a:t>
            </a:r>
            <a:endParaRPr sz="2000"/>
          </a:p>
        </p:txBody>
      </p:sp>
      <p:pic>
        <p:nvPicPr>
          <p:cNvPr id="86" name="Google Shape;86;p17"/>
          <p:cNvPicPr preferRelativeResize="0"/>
          <p:nvPr/>
        </p:nvPicPr>
        <p:blipFill>
          <a:blip r:embed="rId3">
            <a:alphaModFix/>
          </a:blip>
          <a:stretch>
            <a:fillRect/>
          </a:stretch>
        </p:blipFill>
        <p:spPr>
          <a:xfrm>
            <a:off x="4934025" y="1093625"/>
            <a:ext cx="3994249" cy="331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 2: HighwayLLM for Autonomous Highway Driving</a:t>
            </a:r>
            <a:endParaRPr/>
          </a:p>
        </p:txBody>
      </p:sp>
      <p:sp>
        <p:nvSpPr>
          <p:cNvPr id="92" name="Google Shape;92;p18"/>
          <p:cNvSpPr txBox="1"/>
          <p:nvPr>
            <p:ph idx="1" type="body"/>
          </p:nvPr>
        </p:nvSpPr>
        <p:spPr>
          <a:xfrm>
            <a:off x="311700" y="1530900"/>
            <a:ext cx="8520600" cy="303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Objective: Integrate a LLM with Reinforcement Learning and PID for highway driving</a:t>
            </a:r>
            <a:endParaRPr sz="19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93" name="Google Shape;93;p18"/>
          <p:cNvPicPr preferRelativeResize="0"/>
          <p:nvPr/>
        </p:nvPicPr>
        <p:blipFill>
          <a:blip r:embed="rId3">
            <a:alphaModFix/>
          </a:blip>
          <a:stretch>
            <a:fillRect/>
          </a:stretch>
        </p:blipFill>
        <p:spPr>
          <a:xfrm>
            <a:off x="1385075" y="1995275"/>
            <a:ext cx="6714200" cy="309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Using the RL model to make high-level decisions (lane changes)</a:t>
            </a:r>
            <a:endParaRPr/>
          </a:p>
          <a:p>
            <a:pPr indent="-342900" lvl="0" marL="457200" rtl="0" algn="l">
              <a:lnSpc>
                <a:spcPct val="150000"/>
              </a:lnSpc>
              <a:spcBef>
                <a:spcPts val="0"/>
              </a:spcBef>
              <a:spcAft>
                <a:spcPts val="0"/>
              </a:spcAft>
              <a:buSzPts val="1800"/>
              <a:buChar char="●"/>
            </a:pPr>
            <a:r>
              <a:rPr lang="en"/>
              <a:t>Using the LLM to predict future states of the vehicle based on current state information and historical data.</a:t>
            </a:r>
            <a:endParaRPr/>
          </a:p>
          <a:p>
            <a:pPr indent="-342900" lvl="0" marL="457200" rtl="0" algn="l">
              <a:lnSpc>
                <a:spcPct val="150000"/>
              </a:lnSpc>
              <a:spcBef>
                <a:spcPts val="0"/>
              </a:spcBef>
              <a:spcAft>
                <a:spcPts val="0"/>
              </a:spcAft>
              <a:buSzPts val="1800"/>
              <a:buChar char="●"/>
            </a:pPr>
            <a:r>
              <a:rPr lang="en"/>
              <a:t>Utilizing a PID controller to navigate the vehicle to the predicted waypoints</a:t>
            </a:r>
            <a:endParaRPr/>
          </a:p>
        </p:txBody>
      </p:sp>
      <p:pic>
        <p:nvPicPr>
          <p:cNvPr id="100" name="Google Shape;100;p19"/>
          <p:cNvPicPr preferRelativeResize="0"/>
          <p:nvPr/>
        </p:nvPicPr>
        <p:blipFill>
          <a:blip r:embed="rId3">
            <a:alphaModFix/>
          </a:blip>
          <a:stretch>
            <a:fillRect/>
          </a:stretch>
        </p:blipFill>
        <p:spPr>
          <a:xfrm>
            <a:off x="1437800" y="2803200"/>
            <a:ext cx="5716274" cy="2260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Findings</a:t>
            </a:r>
            <a:endParaRPr/>
          </a:p>
        </p:txBody>
      </p:sp>
      <p:pic>
        <p:nvPicPr>
          <p:cNvPr id="106" name="Google Shape;106;p20"/>
          <p:cNvPicPr preferRelativeResize="0"/>
          <p:nvPr/>
        </p:nvPicPr>
        <p:blipFill>
          <a:blip r:embed="rId3">
            <a:alphaModFix/>
          </a:blip>
          <a:stretch>
            <a:fillRect/>
          </a:stretch>
        </p:blipFill>
        <p:spPr>
          <a:xfrm>
            <a:off x="2072175" y="3061800"/>
            <a:ext cx="7071824" cy="2081700"/>
          </a:xfrm>
          <a:prstGeom prst="rect">
            <a:avLst/>
          </a:prstGeom>
          <a:noFill/>
          <a:ln>
            <a:noFill/>
          </a:ln>
        </p:spPr>
      </p:pic>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Significantly reduced the number of collisions compared to the RL-only approach</a:t>
            </a:r>
            <a:endParaRPr sz="2000"/>
          </a:p>
          <a:p>
            <a:pPr indent="-355600" lvl="0" marL="457200" rtl="0" algn="l">
              <a:lnSpc>
                <a:spcPct val="150000"/>
              </a:lnSpc>
              <a:spcBef>
                <a:spcPts val="0"/>
              </a:spcBef>
              <a:spcAft>
                <a:spcPts val="0"/>
              </a:spcAft>
              <a:buSzPts val="2000"/>
              <a:buChar char="●"/>
            </a:pPr>
            <a:r>
              <a:rPr lang="en" sz="2000"/>
              <a:t>Maintained higher average velocities with the LLM integration</a:t>
            </a:r>
            <a:endParaRPr sz="2000"/>
          </a:p>
          <a:p>
            <a:pPr indent="-355600" lvl="0" marL="457200" rtl="0" algn="l">
              <a:lnSpc>
                <a:spcPct val="150000"/>
              </a:lnSpc>
              <a:spcBef>
                <a:spcPts val="0"/>
              </a:spcBef>
              <a:spcAft>
                <a:spcPts val="0"/>
              </a:spcAft>
              <a:buSzPts val="2000"/>
              <a:buChar char="●"/>
            </a:pPr>
            <a:r>
              <a:rPr lang="en" sz="2000"/>
              <a:t>The LLM provided reasoning for its decisions, helping us understand its reasoning</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Paper 3: A computer vision-based lane detection approach for an autonomous vehicle using the image hough transformation and the edge features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113" name="Google Shape;113;p21"/>
          <p:cNvSpPr txBox="1"/>
          <p:nvPr>
            <p:ph idx="1" type="body"/>
          </p:nvPr>
        </p:nvSpPr>
        <p:spPr>
          <a:xfrm>
            <a:off x="311700" y="1572275"/>
            <a:ext cx="8520600" cy="2996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Objective: Develop a lane detection system using computer vision.</a:t>
            </a:r>
            <a:endParaRPr/>
          </a:p>
          <a:p>
            <a:pPr indent="-342900" lvl="0" marL="457200" rtl="0" algn="l">
              <a:lnSpc>
                <a:spcPct val="150000"/>
              </a:lnSpc>
              <a:spcBef>
                <a:spcPts val="0"/>
              </a:spcBef>
              <a:spcAft>
                <a:spcPts val="0"/>
              </a:spcAft>
              <a:buSzPts val="1800"/>
              <a:buChar char="●"/>
            </a:pPr>
            <a:r>
              <a:rPr lang="en"/>
              <a:t>Edge Detection: used to identify the boundaries of objects within images by detecting discontinuities in brightness</a:t>
            </a:r>
            <a:endParaRPr/>
          </a:p>
          <a:p>
            <a:pPr indent="-342900" lvl="0" marL="457200" rtl="0" algn="l">
              <a:lnSpc>
                <a:spcPct val="150000"/>
              </a:lnSpc>
              <a:spcBef>
                <a:spcPts val="0"/>
              </a:spcBef>
              <a:spcAft>
                <a:spcPts val="0"/>
              </a:spcAft>
              <a:buSzPts val="1800"/>
              <a:buChar char="●"/>
            </a:pPr>
            <a:r>
              <a:rPr lang="en"/>
              <a:t>Hough Transformation: Used to detect simple shapes, such as lines and circles</a:t>
            </a:r>
            <a:endParaRPr/>
          </a:p>
        </p:txBody>
      </p:sp>
      <p:pic>
        <p:nvPicPr>
          <p:cNvPr id="114" name="Google Shape;114;p21"/>
          <p:cNvPicPr preferRelativeResize="0"/>
          <p:nvPr/>
        </p:nvPicPr>
        <p:blipFill>
          <a:blip r:embed="rId3">
            <a:alphaModFix/>
          </a:blip>
          <a:stretch>
            <a:fillRect/>
          </a:stretch>
        </p:blipFill>
        <p:spPr>
          <a:xfrm>
            <a:off x="1596850" y="3274250"/>
            <a:ext cx="2786771" cy="1713350"/>
          </a:xfrm>
          <a:prstGeom prst="rect">
            <a:avLst/>
          </a:prstGeom>
          <a:noFill/>
          <a:ln>
            <a:noFill/>
          </a:ln>
        </p:spPr>
      </p:pic>
      <p:pic>
        <p:nvPicPr>
          <p:cNvPr id="115" name="Google Shape;115;p21"/>
          <p:cNvPicPr preferRelativeResize="0"/>
          <p:nvPr/>
        </p:nvPicPr>
        <p:blipFill>
          <a:blip r:embed="rId4">
            <a:alphaModFix/>
          </a:blip>
          <a:stretch>
            <a:fillRect/>
          </a:stretch>
        </p:blipFill>
        <p:spPr>
          <a:xfrm>
            <a:off x="5854750" y="3411900"/>
            <a:ext cx="2792750" cy="1627425"/>
          </a:xfrm>
          <a:prstGeom prst="rect">
            <a:avLst/>
          </a:prstGeom>
          <a:noFill/>
          <a:ln>
            <a:noFill/>
          </a:ln>
        </p:spPr>
      </p:pic>
      <p:cxnSp>
        <p:nvCxnSpPr>
          <p:cNvPr id="116" name="Google Shape;116;p21"/>
          <p:cNvCxnSpPr/>
          <p:nvPr/>
        </p:nvCxnSpPr>
        <p:spPr>
          <a:xfrm flipH="1" rot="10800000">
            <a:off x="4075500" y="4127350"/>
            <a:ext cx="2006700" cy="1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