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1e6473a1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1e6473a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1e6473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1e6473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e6473a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1e6473a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1e6473a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1e6473a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7970df0e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7970df0e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1e6473a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1e6473a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1e6473a1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1e6473a1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1e6473a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1e6473a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e6473a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1e6473a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1e6473a1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1e6473a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7970df0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7970df0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1e6473a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1e6473a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1e6473a1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1e6473a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1e6473a1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1e6473a1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7970df0e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7970df0e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Literature Review</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Khush Lalchandani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Effective real-time lane detection and noise reduction</a:t>
            </a:r>
            <a:endParaRPr sz="2000"/>
          </a:p>
        </p:txBody>
      </p:sp>
      <p:pic>
        <p:nvPicPr>
          <p:cNvPr id="124" name="Google Shape;124;p22"/>
          <p:cNvPicPr preferRelativeResize="0"/>
          <p:nvPr/>
        </p:nvPicPr>
        <p:blipFill>
          <a:blip r:embed="rId3">
            <a:alphaModFix/>
          </a:blip>
          <a:stretch>
            <a:fillRect/>
          </a:stretch>
        </p:blipFill>
        <p:spPr>
          <a:xfrm>
            <a:off x="6927750" y="101500"/>
            <a:ext cx="2119850" cy="4940500"/>
          </a:xfrm>
          <a:prstGeom prst="rect">
            <a:avLst/>
          </a:prstGeom>
          <a:noFill/>
          <a:ln>
            <a:noFill/>
          </a:ln>
        </p:spPr>
      </p:pic>
      <p:pic>
        <p:nvPicPr>
          <p:cNvPr id="125" name="Google Shape;125;p22"/>
          <p:cNvPicPr preferRelativeResize="0"/>
          <p:nvPr/>
        </p:nvPicPr>
        <p:blipFill>
          <a:blip r:embed="rId4">
            <a:alphaModFix/>
          </a:blip>
          <a:stretch>
            <a:fillRect/>
          </a:stretch>
        </p:blipFill>
        <p:spPr>
          <a:xfrm>
            <a:off x="82750" y="1859325"/>
            <a:ext cx="6651125" cy="300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Paper 3: </a:t>
            </a:r>
            <a:r>
              <a:rPr lang="en" sz="2000"/>
              <a:t>Safety of Lane Change Analysis for Autonomous Vehicles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31" name="Google Shape;131;p23"/>
          <p:cNvSpPr txBox="1"/>
          <p:nvPr>
            <p:ph idx="1" type="body"/>
          </p:nvPr>
        </p:nvSpPr>
        <p:spPr>
          <a:xfrm>
            <a:off x="311700" y="1572275"/>
            <a:ext cx="8520600" cy="2996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Develop a model for safe lane-changing maneuvers</a:t>
            </a:r>
            <a:endParaRPr/>
          </a:p>
          <a:p>
            <a:pPr indent="-342900" lvl="0" marL="457200" rtl="0" algn="l">
              <a:lnSpc>
                <a:spcPct val="150000"/>
              </a:lnSpc>
              <a:spcBef>
                <a:spcPts val="0"/>
              </a:spcBef>
              <a:spcAft>
                <a:spcPts val="0"/>
              </a:spcAft>
              <a:buSzPts val="1800"/>
              <a:buChar char="●"/>
            </a:pPr>
            <a:r>
              <a:rPr lang="en"/>
              <a:t>Minimize risk and enhance comfort during lane changes</a:t>
            </a:r>
            <a:endParaRPr/>
          </a:p>
          <a:p>
            <a:pPr indent="-342900" lvl="0" marL="457200" rtl="0" algn="l">
              <a:lnSpc>
                <a:spcPct val="150000"/>
              </a:lnSpc>
              <a:spcBef>
                <a:spcPts val="0"/>
              </a:spcBef>
              <a:spcAft>
                <a:spcPts val="0"/>
              </a:spcAft>
              <a:buSzPts val="1800"/>
              <a:buChar char="●"/>
            </a:pPr>
            <a:r>
              <a:rPr lang="en"/>
              <a:t>High speed traffic scenario</a:t>
            </a:r>
            <a:endParaRPr/>
          </a:p>
        </p:txBody>
      </p:sp>
      <p:pic>
        <p:nvPicPr>
          <p:cNvPr id="132" name="Google Shape;132;p23"/>
          <p:cNvPicPr preferRelativeResize="0"/>
          <p:nvPr/>
        </p:nvPicPr>
        <p:blipFill>
          <a:blip r:embed="rId3">
            <a:alphaModFix/>
          </a:blip>
          <a:stretch>
            <a:fillRect/>
          </a:stretch>
        </p:blipFill>
        <p:spPr>
          <a:xfrm>
            <a:off x="1220575" y="2857000"/>
            <a:ext cx="6040825" cy="228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8" name="Google Shape;138;p24"/>
          <p:cNvSpPr txBox="1"/>
          <p:nvPr>
            <p:ph idx="1" type="body"/>
          </p:nvPr>
        </p:nvSpPr>
        <p:spPr>
          <a:xfrm>
            <a:off x="311700" y="1152475"/>
            <a:ext cx="7777200" cy="3416400"/>
          </a:xfrm>
          <a:prstGeom prst="rect">
            <a:avLst/>
          </a:prstGeom>
        </p:spPr>
        <p:txBody>
          <a:bodyPr anchorCtr="0" anchor="t" bIns="91425" lIns="91425" spcFirstLastPara="1" rIns="91425" wrap="square" tIns="91425">
            <a:noAutofit/>
          </a:bodyPr>
          <a:lstStyle/>
          <a:p>
            <a:pPr indent="-344805" lvl="0" marL="457200" rtl="0" algn="l">
              <a:lnSpc>
                <a:spcPct val="105000"/>
              </a:lnSpc>
              <a:spcBef>
                <a:spcPts val="0"/>
              </a:spcBef>
              <a:spcAft>
                <a:spcPts val="0"/>
              </a:spcAft>
              <a:buSzPts val="1830"/>
              <a:buChar char="●"/>
            </a:pPr>
            <a:r>
              <a:rPr lang="en" sz="1829"/>
              <a:t>L is the distance between ego and obj1</a:t>
            </a:r>
            <a:endParaRPr sz="1829"/>
          </a:p>
          <a:p>
            <a:pPr indent="-344805" lvl="0" marL="457200" rtl="0" algn="l">
              <a:lnSpc>
                <a:spcPct val="105000"/>
              </a:lnSpc>
              <a:spcBef>
                <a:spcPts val="0"/>
              </a:spcBef>
              <a:spcAft>
                <a:spcPts val="0"/>
              </a:spcAft>
              <a:buSzPts val="1830"/>
              <a:buChar char="●"/>
            </a:pPr>
            <a:r>
              <a:rPr lang="en" sz="1829"/>
              <a:t>S is the longitudinal displacement distance in the lane changing process</a:t>
            </a:r>
            <a:endParaRPr sz="1829"/>
          </a:p>
          <a:p>
            <a:pPr indent="-344805" lvl="0" marL="457200" rtl="0" algn="l">
              <a:lnSpc>
                <a:spcPct val="105000"/>
              </a:lnSpc>
              <a:spcBef>
                <a:spcPts val="0"/>
              </a:spcBef>
              <a:spcAft>
                <a:spcPts val="0"/>
              </a:spcAft>
              <a:buSzPts val="1830"/>
              <a:buChar char="●"/>
            </a:pPr>
            <a:r>
              <a:rPr lang="en" sz="1829"/>
              <a:t>V represents the speed, t is the lane changing time, and X is the safety margin</a:t>
            </a:r>
            <a:endParaRPr sz="1829"/>
          </a:p>
          <a:p>
            <a:pPr indent="0" lvl="0" marL="0" rtl="0" algn="l">
              <a:lnSpc>
                <a:spcPct val="105000"/>
              </a:lnSpc>
              <a:spcBef>
                <a:spcPts val="1200"/>
              </a:spcBef>
              <a:spcAft>
                <a:spcPts val="0"/>
              </a:spcAft>
              <a:buSzPts val="935"/>
              <a:buNone/>
            </a:pPr>
            <a:r>
              <a:t/>
            </a:r>
            <a:endParaRPr sz="1829"/>
          </a:p>
          <a:p>
            <a:pPr indent="0" lvl="0" marL="0" rtl="0" algn="l">
              <a:lnSpc>
                <a:spcPct val="105000"/>
              </a:lnSpc>
              <a:spcBef>
                <a:spcPts val="1200"/>
              </a:spcBef>
              <a:spcAft>
                <a:spcPts val="1200"/>
              </a:spcAft>
              <a:buSzPts val="935"/>
              <a:buNone/>
            </a:pPr>
            <a:r>
              <a:t/>
            </a:r>
            <a:endParaRPr sz="1829"/>
          </a:p>
        </p:txBody>
      </p:sp>
      <p:pic>
        <p:nvPicPr>
          <p:cNvPr id="139" name="Google Shape;139;p24"/>
          <p:cNvPicPr preferRelativeResize="0"/>
          <p:nvPr/>
        </p:nvPicPr>
        <p:blipFill>
          <a:blip r:embed="rId3">
            <a:alphaModFix/>
          </a:blip>
          <a:stretch>
            <a:fillRect/>
          </a:stretch>
        </p:blipFill>
        <p:spPr>
          <a:xfrm>
            <a:off x="63450" y="3372100"/>
            <a:ext cx="3195450" cy="1427475"/>
          </a:xfrm>
          <a:prstGeom prst="rect">
            <a:avLst/>
          </a:prstGeom>
          <a:noFill/>
          <a:ln>
            <a:noFill/>
          </a:ln>
        </p:spPr>
      </p:pic>
      <p:pic>
        <p:nvPicPr>
          <p:cNvPr id="140" name="Google Shape;140;p24"/>
          <p:cNvPicPr preferRelativeResize="0"/>
          <p:nvPr/>
        </p:nvPicPr>
        <p:blipFill>
          <a:blip r:embed="rId4">
            <a:alphaModFix/>
          </a:blip>
          <a:stretch>
            <a:fillRect/>
          </a:stretch>
        </p:blipFill>
        <p:spPr>
          <a:xfrm>
            <a:off x="3258900" y="2887090"/>
            <a:ext cx="5802349" cy="21962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Loss function in a high-speed environment</a:t>
            </a:r>
            <a:endParaRPr sz="2000"/>
          </a:p>
          <a:p>
            <a:pPr indent="-355600" lvl="0" marL="457200" rtl="0" algn="l">
              <a:lnSpc>
                <a:spcPct val="150000"/>
              </a:lnSpc>
              <a:spcBef>
                <a:spcPts val="0"/>
              </a:spcBef>
              <a:spcAft>
                <a:spcPts val="0"/>
              </a:spcAft>
              <a:buSzPts val="2000"/>
              <a:buChar char="●"/>
            </a:pPr>
            <a:r>
              <a:rPr lang="en" sz="2000"/>
              <a:t>Lange change path(quintic polynomial) is analyzed for optimal path</a:t>
            </a:r>
            <a:endParaRPr sz="2000"/>
          </a:p>
          <a:p>
            <a:pPr indent="-355600" lvl="0" marL="457200" rtl="0" algn="l">
              <a:lnSpc>
                <a:spcPct val="150000"/>
              </a:lnSpc>
              <a:spcBef>
                <a:spcPts val="0"/>
              </a:spcBef>
              <a:spcAft>
                <a:spcPts val="0"/>
              </a:spcAft>
              <a:buSzPts val="2000"/>
              <a:buChar char="●"/>
            </a:pPr>
            <a:r>
              <a:rPr lang="en" sz="2000"/>
              <a:t>If optimal trajectory or sub-optimal lane change trajectory does not meet the safety judgment, lane change is cancelled.</a:t>
            </a:r>
            <a:endParaRPr sz="2000"/>
          </a:p>
        </p:txBody>
      </p:sp>
      <p:pic>
        <p:nvPicPr>
          <p:cNvPr id="147" name="Google Shape;147;p25"/>
          <p:cNvPicPr preferRelativeResize="0"/>
          <p:nvPr/>
        </p:nvPicPr>
        <p:blipFill rotWithShape="1">
          <a:blip r:embed="rId3">
            <a:alphaModFix/>
          </a:blip>
          <a:srcRect b="0" l="8661" r="11287" t="0"/>
          <a:stretch/>
        </p:blipFill>
        <p:spPr>
          <a:xfrm>
            <a:off x="1446788" y="3035100"/>
            <a:ext cx="5544324" cy="210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75825" y="1884816"/>
            <a:ext cx="4243724" cy="3069909"/>
          </a:xfrm>
          <a:prstGeom prst="rect">
            <a:avLst/>
          </a:prstGeom>
          <a:noFill/>
          <a:ln>
            <a:noFill/>
          </a:ln>
        </p:spPr>
      </p:pic>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Modeling and simulation test were carried out in MATLAB</a:t>
            </a:r>
            <a:endParaRPr sz="2000"/>
          </a:p>
          <a:p>
            <a:pPr indent="-355600" lvl="0" marL="457200" rtl="0" algn="l">
              <a:lnSpc>
                <a:spcPct val="150000"/>
              </a:lnSpc>
              <a:spcBef>
                <a:spcPts val="0"/>
              </a:spcBef>
              <a:spcAft>
                <a:spcPts val="0"/>
              </a:spcAft>
              <a:buSzPts val="2000"/>
              <a:buChar char="●"/>
            </a:pPr>
            <a:r>
              <a:rPr lang="en" sz="2000"/>
              <a:t>Results show safe and smooth lane change  </a:t>
            </a:r>
            <a:endParaRPr sz="2000"/>
          </a:p>
        </p:txBody>
      </p:sp>
      <p:sp>
        <p:nvSpPr>
          <p:cNvPr id="155" name="Google Shape;155;p26"/>
          <p:cNvSpPr txBox="1"/>
          <p:nvPr/>
        </p:nvSpPr>
        <p:spPr>
          <a:xfrm>
            <a:off x="1758450" y="4789200"/>
            <a:ext cx="1861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Proxima Nova"/>
                <a:ea typeface="Proxima Nova"/>
                <a:cs typeface="Proxima Nova"/>
                <a:sym typeface="Proxima Nova"/>
              </a:rPr>
              <a:t>(Constant Slope)</a:t>
            </a:r>
            <a:endParaRPr sz="1300">
              <a:solidFill>
                <a:schemeClr val="dk2"/>
              </a:solidFill>
              <a:latin typeface="Proxima Nova"/>
              <a:ea typeface="Proxima Nova"/>
              <a:cs typeface="Proxima Nova"/>
              <a:sym typeface="Proxima Nova"/>
            </a:endParaRPr>
          </a:p>
        </p:txBody>
      </p:sp>
      <p:pic>
        <p:nvPicPr>
          <p:cNvPr id="156" name="Google Shape;156;p26"/>
          <p:cNvPicPr preferRelativeResize="0"/>
          <p:nvPr/>
        </p:nvPicPr>
        <p:blipFill>
          <a:blip r:embed="rId4">
            <a:alphaModFix/>
          </a:blip>
          <a:stretch>
            <a:fillRect/>
          </a:stretch>
        </p:blipFill>
        <p:spPr>
          <a:xfrm>
            <a:off x="4313425" y="2246937"/>
            <a:ext cx="4729926" cy="234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Research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7"/>
          <p:cNvSpPr txBox="1"/>
          <p:nvPr>
            <p:ph idx="1" type="body"/>
          </p:nvPr>
        </p:nvSpPr>
        <p:spPr>
          <a:xfrm>
            <a:off x="0" y="1152475"/>
            <a:ext cx="921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Integration of advanced algorithms like IPM, DBSCAN, and RANSAC significantly improves lane detection and safety in autonomous driving.</a:t>
            </a:r>
            <a:endParaRPr sz="2000"/>
          </a:p>
          <a:p>
            <a:pPr indent="0" lvl="0" marL="0" rtl="0" algn="l">
              <a:spcBef>
                <a:spcPts val="1200"/>
              </a:spcBef>
              <a:spcAft>
                <a:spcPts val="0"/>
              </a:spcAft>
              <a:buNone/>
            </a:pPr>
            <a:r>
              <a:rPr lang="en" sz="2000"/>
              <a:t>Polynomial trajectory planning improves the safety and comfort of lane-changes</a:t>
            </a:r>
            <a:endParaRPr sz="2000"/>
          </a:p>
          <a:p>
            <a:pPr indent="0" lvl="0" marL="0" rtl="0" algn="l">
              <a:lnSpc>
                <a:spcPct val="150000"/>
              </a:lnSpc>
              <a:spcBef>
                <a:spcPts val="1200"/>
              </a:spcBef>
              <a:spcAft>
                <a:spcPts val="0"/>
              </a:spcAft>
              <a:buNone/>
            </a:pPr>
            <a:r>
              <a:rPr lang="en" sz="2000"/>
              <a:t>Future Research:</a:t>
            </a:r>
            <a:endParaRPr sz="2000"/>
          </a:p>
          <a:p>
            <a:pPr indent="-355600" lvl="0" marL="457200" rtl="0" algn="l">
              <a:lnSpc>
                <a:spcPct val="150000"/>
              </a:lnSpc>
              <a:spcBef>
                <a:spcPts val="1200"/>
              </a:spcBef>
              <a:spcAft>
                <a:spcPts val="0"/>
              </a:spcAft>
              <a:buSzPts val="2000"/>
              <a:buChar char="●"/>
            </a:pPr>
            <a:r>
              <a:rPr lang="en" sz="2000"/>
              <a:t>Develop more comprehensive models that consider complex driving conditions and vehicle dynamics for improved lane change safety analysis</a:t>
            </a:r>
            <a:endParaRPr sz="2000"/>
          </a:p>
          <a:p>
            <a:pPr indent="-355600" lvl="0" marL="457200" rtl="0" algn="l">
              <a:lnSpc>
                <a:spcPct val="150000"/>
              </a:lnSpc>
              <a:spcBef>
                <a:spcPts val="0"/>
              </a:spcBef>
              <a:spcAft>
                <a:spcPts val="0"/>
              </a:spcAft>
              <a:buSzPts val="2000"/>
              <a:buChar char="●"/>
            </a:pPr>
            <a:r>
              <a:rPr lang="en" sz="2000"/>
              <a:t>Create adaptive algorithms that can learn from new data and improve over time</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A. M. Muad, A. Hussain, S. A. Samad, M. M. Mustaffa and B. Y. Majlis, "Implementation of inverse perspective mapping algorithm for the development of an automatic lane tracking system," 2004 IEEE Region 10 Conference TENCON 2004., Chiang Mai, Thailand, 2004, pp. 207-210 Vol. 1, doi: 10.1109/TENCON.2004.1414393. keywords: {Cameras;Road accidents;Equations;Automotive engineering;Road vehicles;Vehicle detection;Systems engineering and theory;Nanoelectronics;Shape;Predistortion},</a:t>
            </a:r>
            <a:endParaRPr/>
          </a:p>
          <a:p>
            <a:pPr indent="-317182" lvl="0" marL="457200" rtl="0" algn="l">
              <a:spcBef>
                <a:spcPts val="0"/>
              </a:spcBef>
              <a:spcAft>
                <a:spcPts val="0"/>
              </a:spcAft>
              <a:buSzPct val="100000"/>
              <a:buAutoNum type="arabicPeriod"/>
            </a:pPr>
            <a:r>
              <a:rPr lang="en"/>
              <a:t>J. Wang, W. Hong and L. Gong, "Lane detection algorithm based on density clustering and RANSAC," 2018 Chinese Control And Decision Conference (CCDC), Shenyang, China, 2018, pp. 919-924, doi: 10.1109/CCDC.2018.8407261. keywords: {Clustering algorithms;Feature extraction;Real-time systems;Robustness;Image segmentation;Roads;Classification algorithms;Lane detection;DBSCAN clustering algorithm;Improved RANSAC fitting},</a:t>
            </a:r>
            <a:endParaRPr/>
          </a:p>
          <a:p>
            <a:pPr indent="-317182" lvl="0" marL="457200" rtl="0" algn="l">
              <a:spcBef>
                <a:spcPts val="0"/>
              </a:spcBef>
              <a:spcAft>
                <a:spcPts val="0"/>
              </a:spcAft>
              <a:buSzPct val="100000"/>
              <a:buAutoNum type="arabicPeriod"/>
            </a:pPr>
            <a:r>
              <a:rPr lang="en"/>
              <a:t>K. Ouyang, Y. Wang, Y. Li and Y. Zhu, "Lane change decision planning for autonomous vehicles," 2020 Chinese Automation Congress (CAC), Shanghai, China, 2020, pp. 6277-6281, doi: 10.1109/CAC51589.2020.9327195. keywords: {Trajectory;Mathematical model;Safety;Autonomous vehicles;Analytical models;Planning;Acceleration;lane change intention;gain function;polynomial;track change;loss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42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This presentation covers advancements in lane detection and safety analysis for autonomous vehicles. The first paper focuses on implementing an Inverse Perspective Mapping (IPM) algorithm to correct perspective distortions for improved lane tracking. This transforms a picture from a vehicle to a birds eye view image. The second paper integrates DBSCAN and RANSAC algorithms with IPM to enhance the lane detection. The third paper develops a model for safe and comfortable lane-changing maneuvers, using polynomial trajectory planning and MATLAB simulations for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1: </a:t>
            </a:r>
            <a:r>
              <a:rPr lang="en"/>
              <a:t>Implementation of Inverse Perspective Mapping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830875"/>
            <a:ext cx="8520600" cy="2738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Objective: </a:t>
            </a:r>
            <a:r>
              <a:rPr lang="en" sz="1900"/>
              <a:t>Correct perspective distortions in vehicle-mounted camera images</a:t>
            </a:r>
            <a:endParaRPr sz="1900"/>
          </a:p>
          <a:p>
            <a:pPr indent="-349250" lvl="0" marL="457200" rtl="0" algn="l">
              <a:spcBef>
                <a:spcPts val="0"/>
              </a:spcBef>
              <a:spcAft>
                <a:spcPts val="0"/>
              </a:spcAft>
              <a:buSzPts val="1900"/>
              <a:buChar char="●"/>
            </a:pPr>
            <a:r>
              <a:rPr lang="en" sz="1900"/>
              <a:t>Enhance accuracy of lane tracking systems</a:t>
            </a:r>
            <a:endParaRPr sz="1900"/>
          </a:p>
        </p:txBody>
      </p:sp>
      <p:pic>
        <p:nvPicPr>
          <p:cNvPr id="70" name="Google Shape;70;p15"/>
          <p:cNvPicPr preferRelativeResize="0"/>
          <p:nvPr/>
        </p:nvPicPr>
        <p:blipFill>
          <a:blip r:embed="rId3">
            <a:alphaModFix/>
          </a:blip>
          <a:stretch>
            <a:fillRect/>
          </a:stretch>
        </p:blipFill>
        <p:spPr>
          <a:xfrm>
            <a:off x="1860550" y="2919875"/>
            <a:ext cx="5167224" cy="2223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6" name="Google Shape;76;p16"/>
          <p:cNvSpPr txBox="1"/>
          <p:nvPr>
            <p:ph idx="1" type="body"/>
          </p:nvPr>
        </p:nvSpPr>
        <p:spPr>
          <a:xfrm>
            <a:off x="311700" y="1152475"/>
            <a:ext cx="4146600" cy="3416400"/>
          </a:xfrm>
          <a:prstGeom prst="rect">
            <a:avLst/>
          </a:prstGeom>
        </p:spPr>
        <p:txBody>
          <a:bodyPr anchorCtr="0" anchor="t" bIns="91425" lIns="91425" spcFirstLastPara="1" rIns="91425" wrap="square" tIns="91425">
            <a:noAutofit/>
          </a:bodyPr>
          <a:lstStyle/>
          <a:p>
            <a:pPr indent="-347027" lvl="0" marL="457200" rtl="0" algn="l">
              <a:lnSpc>
                <a:spcPct val="140000"/>
              </a:lnSpc>
              <a:spcBef>
                <a:spcPts val="0"/>
              </a:spcBef>
              <a:spcAft>
                <a:spcPts val="0"/>
              </a:spcAft>
              <a:buSzPts val="1865"/>
              <a:buChar char="●"/>
            </a:pPr>
            <a:r>
              <a:rPr lang="en" sz="1865"/>
              <a:t>Use IPM to transform 2D perspective view to bird’s eye view</a:t>
            </a:r>
            <a:endParaRPr sz="1865"/>
          </a:p>
          <a:p>
            <a:pPr indent="-347027" lvl="0" marL="457200" rtl="0" algn="l">
              <a:lnSpc>
                <a:spcPct val="140000"/>
              </a:lnSpc>
              <a:spcBef>
                <a:spcPts val="0"/>
              </a:spcBef>
              <a:spcAft>
                <a:spcPts val="0"/>
              </a:spcAft>
              <a:buSzPts val="1865"/>
              <a:buChar char="●"/>
            </a:pPr>
            <a:r>
              <a:rPr lang="en" sz="1865"/>
              <a:t>Apply geometrical transformations using a pinhole camera model</a:t>
            </a:r>
            <a:endParaRPr sz="1865"/>
          </a:p>
          <a:p>
            <a:pPr indent="-347027" lvl="1" marL="914400" rtl="0" algn="l">
              <a:lnSpc>
                <a:spcPct val="140000"/>
              </a:lnSpc>
              <a:spcBef>
                <a:spcPts val="0"/>
              </a:spcBef>
              <a:spcAft>
                <a:spcPts val="0"/>
              </a:spcAft>
              <a:buSzPts val="1865"/>
              <a:buChar char="○"/>
            </a:pPr>
            <a:r>
              <a:rPr lang="en" sz="1865"/>
              <a:t>Proper camera placement</a:t>
            </a:r>
            <a:endParaRPr sz="1865"/>
          </a:p>
          <a:p>
            <a:pPr indent="-347027" lvl="1" marL="914400" rtl="0" algn="l">
              <a:lnSpc>
                <a:spcPct val="140000"/>
              </a:lnSpc>
              <a:spcBef>
                <a:spcPts val="0"/>
              </a:spcBef>
              <a:spcAft>
                <a:spcPts val="0"/>
              </a:spcAft>
              <a:buSzPts val="1865"/>
              <a:buChar char="○"/>
            </a:pPr>
            <a:r>
              <a:rPr lang="en" sz="1865"/>
              <a:t>Adjust yaw and tilt angles</a:t>
            </a:r>
            <a:endParaRPr sz="1865"/>
          </a:p>
        </p:txBody>
      </p:sp>
      <p:pic>
        <p:nvPicPr>
          <p:cNvPr id="77" name="Google Shape;77;p16"/>
          <p:cNvPicPr preferRelativeResize="0"/>
          <p:nvPr/>
        </p:nvPicPr>
        <p:blipFill>
          <a:blip r:embed="rId3">
            <a:alphaModFix/>
          </a:blip>
          <a:stretch>
            <a:fillRect/>
          </a:stretch>
        </p:blipFill>
        <p:spPr>
          <a:xfrm>
            <a:off x="4610700" y="352950"/>
            <a:ext cx="4416601" cy="2108901"/>
          </a:xfrm>
          <a:prstGeom prst="rect">
            <a:avLst/>
          </a:prstGeom>
          <a:noFill/>
          <a:ln>
            <a:noFill/>
          </a:ln>
        </p:spPr>
      </p:pic>
      <p:pic>
        <p:nvPicPr>
          <p:cNvPr id="78" name="Google Shape;78;p16"/>
          <p:cNvPicPr preferRelativeResize="0"/>
          <p:nvPr/>
        </p:nvPicPr>
        <p:blipFill>
          <a:blip r:embed="rId4">
            <a:alphaModFix/>
          </a:blip>
          <a:stretch>
            <a:fillRect/>
          </a:stretch>
        </p:blipFill>
        <p:spPr>
          <a:xfrm>
            <a:off x="4572000" y="2701051"/>
            <a:ext cx="4522601" cy="198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a:t>
            </a:r>
            <a:endParaRPr/>
          </a:p>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3319052" y="1355062"/>
            <a:ext cx="2713501" cy="2851024"/>
          </a:xfrm>
          <a:prstGeom prst="rect">
            <a:avLst/>
          </a:prstGeom>
          <a:noFill/>
          <a:ln>
            <a:noFill/>
          </a:ln>
        </p:spPr>
      </p:pic>
      <p:sp>
        <p:nvSpPr>
          <p:cNvPr id="85" name="Google Shape;85;p17"/>
          <p:cNvSpPr txBox="1"/>
          <p:nvPr>
            <p:ph idx="1" type="body"/>
          </p:nvPr>
        </p:nvSpPr>
        <p:spPr>
          <a:xfrm>
            <a:off x="311700" y="2900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4">
            <a:alphaModFix/>
          </a:blip>
          <a:stretch>
            <a:fillRect/>
          </a:stretch>
        </p:blipFill>
        <p:spPr>
          <a:xfrm>
            <a:off x="5889223" y="620650"/>
            <a:ext cx="3005151" cy="4112976"/>
          </a:xfrm>
          <a:prstGeom prst="rect">
            <a:avLst/>
          </a:prstGeom>
          <a:noFill/>
          <a:ln>
            <a:noFill/>
          </a:ln>
        </p:spPr>
      </p:pic>
      <p:pic>
        <p:nvPicPr>
          <p:cNvPr id="87" name="Google Shape;87;p17"/>
          <p:cNvPicPr preferRelativeResize="0"/>
          <p:nvPr/>
        </p:nvPicPr>
        <p:blipFill>
          <a:blip r:embed="rId5">
            <a:alphaModFix/>
          </a:blip>
          <a:stretch>
            <a:fillRect/>
          </a:stretch>
        </p:blipFill>
        <p:spPr>
          <a:xfrm>
            <a:off x="-64375" y="1220600"/>
            <a:ext cx="3383430"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572000" y="1088125"/>
            <a:ext cx="4260299" cy="2967250"/>
          </a:xfrm>
          <a:prstGeom prst="rect">
            <a:avLst/>
          </a:prstGeom>
          <a:noFill/>
          <a:ln>
            <a:noFill/>
          </a:ln>
        </p:spPr>
      </p:pic>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94" name="Google Shape;94;p18"/>
          <p:cNvSpPr txBox="1"/>
          <p:nvPr>
            <p:ph idx="1" type="body"/>
          </p:nvPr>
        </p:nvSpPr>
        <p:spPr>
          <a:xfrm>
            <a:off x="311700" y="1152475"/>
            <a:ext cx="46224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Successful removal of perspective distortions</a:t>
            </a:r>
            <a:endParaRPr sz="2000"/>
          </a:p>
          <a:p>
            <a:pPr indent="-355600" lvl="0" marL="457200" rtl="0" algn="l">
              <a:lnSpc>
                <a:spcPct val="150000"/>
              </a:lnSpc>
              <a:spcBef>
                <a:spcPts val="0"/>
              </a:spcBef>
              <a:spcAft>
                <a:spcPts val="0"/>
              </a:spcAft>
              <a:buSzPts val="2000"/>
              <a:buChar char="●"/>
            </a:pPr>
            <a:r>
              <a:rPr lang="en" sz="2000"/>
              <a:t>Improvement in lane tracking accuracy</a:t>
            </a:r>
            <a:endParaRPr sz="2000"/>
          </a:p>
          <a:p>
            <a:pPr indent="-355600" lvl="0" marL="457200" rtl="0" algn="l">
              <a:lnSpc>
                <a:spcPct val="150000"/>
              </a:lnSpc>
              <a:spcBef>
                <a:spcPts val="0"/>
              </a:spcBef>
              <a:spcAft>
                <a:spcPts val="0"/>
              </a:spcAft>
              <a:buSzPts val="2000"/>
              <a:buChar char="●"/>
            </a:pPr>
            <a:r>
              <a:rPr lang="en" sz="2000"/>
              <a:t>Validated through real-world tests and simulations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4572000" y="-98300"/>
            <a:ext cx="4282274" cy="5241801"/>
          </a:xfrm>
          <a:prstGeom prst="rect">
            <a:avLst/>
          </a:prstGeom>
          <a:noFill/>
          <a:ln>
            <a:noFill/>
          </a:ln>
        </p:spPr>
      </p:pic>
      <p:sp>
        <p:nvSpPr>
          <p:cNvPr id="100" name="Google Shape;100;p19"/>
          <p:cNvSpPr txBox="1"/>
          <p:nvPr>
            <p:ph type="title"/>
          </p:nvPr>
        </p:nvSpPr>
        <p:spPr>
          <a:xfrm>
            <a:off x="311700" y="445025"/>
            <a:ext cx="441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2: Using DBSCAN and RANSAC for Lane Detection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311700" y="1841225"/>
            <a:ext cx="4146600" cy="3038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Objective: Integrate DBSCAN and RANSAC with IPM for lane detection.</a:t>
            </a:r>
            <a:endParaRPr sz="1900"/>
          </a:p>
          <a:p>
            <a:pPr indent="-349250" lvl="0" marL="457200" rtl="0" algn="l">
              <a:spcBef>
                <a:spcPts val="0"/>
              </a:spcBef>
              <a:spcAft>
                <a:spcPts val="0"/>
              </a:spcAft>
              <a:buSzPts val="1900"/>
              <a:buChar char="●"/>
            </a:pPr>
            <a:r>
              <a:rPr lang="en" sz="1900"/>
              <a:t>Reduce noise and improve model accuracy</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(Density-Based Spatial Clustering of Applications with Noise)</a:t>
            </a:r>
            <a:endParaRPr/>
          </a:p>
        </p:txBody>
      </p:sp>
      <p:sp>
        <p:nvSpPr>
          <p:cNvPr id="107" name="Google Shape;107;p20"/>
          <p:cNvSpPr txBox="1"/>
          <p:nvPr>
            <p:ph idx="1" type="body"/>
          </p:nvPr>
        </p:nvSpPr>
        <p:spPr>
          <a:xfrm>
            <a:off x="311700" y="1473125"/>
            <a:ext cx="45294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Clustering Method: Groups points into clusters based on density</a:t>
            </a:r>
            <a:endParaRPr/>
          </a:p>
          <a:p>
            <a:pPr indent="-342900" lvl="0" marL="457200" rtl="0" algn="l">
              <a:lnSpc>
                <a:spcPct val="150000"/>
              </a:lnSpc>
              <a:spcBef>
                <a:spcPts val="0"/>
              </a:spcBef>
              <a:spcAft>
                <a:spcPts val="0"/>
              </a:spcAft>
              <a:buSzPts val="1800"/>
              <a:buChar char="●"/>
            </a:pPr>
            <a:r>
              <a:rPr lang="en"/>
              <a:t>Core Points: Points with at least </a:t>
            </a:r>
            <a:r>
              <a:rPr b="1" lang="en"/>
              <a:t>MinPts</a:t>
            </a:r>
            <a:r>
              <a:rPr lang="en"/>
              <a:t> neighbors within distance </a:t>
            </a:r>
            <a:r>
              <a:rPr b="1" lang="en"/>
              <a:t>ε</a:t>
            </a:r>
            <a:endParaRPr/>
          </a:p>
          <a:p>
            <a:pPr indent="-342900" lvl="0" marL="457200" rtl="0" algn="l">
              <a:lnSpc>
                <a:spcPct val="150000"/>
              </a:lnSpc>
              <a:spcBef>
                <a:spcPts val="0"/>
              </a:spcBef>
              <a:spcAft>
                <a:spcPts val="0"/>
              </a:spcAft>
              <a:buSzPts val="1800"/>
              <a:buChar char="●"/>
            </a:pPr>
            <a:r>
              <a:rPr lang="en"/>
              <a:t>For each core point in the cluster, add all points within its </a:t>
            </a:r>
            <a:r>
              <a:rPr b="1" lang="en"/>
              <a:t>ε</a:t>
            </a:r>
            <a:r>
              <a:rPr lang="en"/>
              <a:t> neighborhood that haven't been visited to the cluster</a:t>
            </a:r>
            <a:endParaRPr/>
          </a:p>
        </p:txBody>
      </p:sp>
      <p:pic>
        <p:nvPicPr>
          <p:cNvPr id="108" name="Google Shape;108;p20"/>
          <p:cNvPicPr preferRelativeResize="0"/>
          <p:nvPr/>
        </p:nvPicPr>
        <p:blipFill>
          <a:blip r:embed="rId3">
            <a:alphaModFix/>
          </a:blip>
          <a:stretch>
            <a:fillRect/>
          </a:stretch>
        </p:blipFill>
        <p:spPr>
          <a:xfrm>
            <a:off x="4764475" y="1493975"/>
            <a:ext cx="4067825" cy="337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Improved </a:t>
            </a:r>
            <a:r>
              <a:rPr lang="en" sz="2500"/>
              <a:t>RANSAC (Random Sample Consensus)</a:t>
            </a:r>
            <a:endParaRPr sz="2500"/>
          </a:p>
          <a:p>
            <a:pPr indent="0" lvl="0" marL="0" rtl="0" algn="l">
              <a:spcBef>
                <a:spcPts val="0"/>
              </a:spcBef>
              <a:spcAft>
                <a:spcPts val="0"/>
              </a:spcAft>
              <a:buSzPts val="990"/>
              <a:buNone/>
            </a:pPr>
            <a:r>
              <a:t/>
            </a:r>
            <a:endParaRPr sz="2500"/>
          </a:p>
          <a:p>
            <a:pPr indent="0" lvl="0" marL="0" rtl="0" algn="l">
              <a:spcBef>
                <a:spcPts val="0"/>
              </a:spcBef>
              <a:spcAft>
                <a:spcPts val="0"/>
              </a:spcAft>
              <a:buSzPts val="990"/>
              <a:buNone/>
            </a:pPr>
            <a:r>
              <a:t/>
            </a:r>
            <a:endParaRPr sz="2500"/>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Randomly select a small subset of the data points(3)</a:t>
            </a:r>
            <a:endParaRPr/>
          </a:p>
          <a:p>
            <a:pPr indent="-342900" lvl="0" marL="457200" rtl="0" algn="l">
              <a:lnSpc>
                <a:spcPct val="150000"/>
              </a:lnSpc>
              <a:spcBef>
                <a:spcPts val="0"/>
              </a:spcBef>
              <a:spcAft>
                <a:spcPts val="0"/>
              </a:spcAft>
              <a:buSzPts val="1800"/>
              <a:buChar char="●"/>
            </a:pPr>
            <a:r>
              <a:rPr lang="en"/>
              <a:t>Estimate the curve</a:t>
            </a:r>
            <a:endParaRPr/>
          </a:p>
          <a:p>
            <a:pPr indent="-342900" lvl="0" marL="457200" rtl="0" algn="l">
              <a:lnSpc>
                <a:spcPct val="150000"/>
              </a:lnSpc>
              <a:spcBef>
                <a:spcPts val="0"/>
              </a:spcBef>
              <a:spcAft>
                <a:spcPts val="0"/>
              </a:spcAft>
              <a:buSzPts val="1800"/>
              <a:buChar char="●"/>
            </a:pPr>
            <a:r>
              <a:rPr lang="en"/>
              <a:t>Select five points from curve in order and calculate difference from actual value</a:t>
            </a:r>
            <a:endParaRPr/>
          </a:p>
          <a:p>
            <a:pPr indent="-342900" lvl="0" marL="457200" rtl="0" algn="l">
              <a:lnSpc>
                <a:spcPct val="150000"/>
              </a:lnSpc>
              <a:spcBef>
                <a:spcPts val="0"/>
              </a:spcBef>
              <a:spcAft>
                <a:spcPts val="0"/>
              </a:spcAft>
              <a:buSzPts val="1800"/>
              <a:buChar char="●"/>
            </a:pPr>
            <a:r>
              <a:rPr lang="en"/>
              <a:t>Check the condition, d  ≤ t, t is the set threshold</a:t>
            </a:r>
            <a:endParaRPr/>
          </a:p>
          <a:p>
            <a:pPr indent="-342900" lvl="0" marL="457200" rtl="0" algn="l">
              <a:lnSpc>
                <a:spcPct val="150000"/>
              </a:lnSpc>
              <a:spcBef>
                <a:spcPts val="0"/>
              </a:spcBef>
              <a:spcAft>
                <a:spcPts val="0"/>
              </a:spcAft>
              <a:buSzPts val="1800"/>
              <a:buChar char="●"/>
            </a:pPr>
            <a:r>
              <a:rPr lang="en"/>
              <a:t>If incorrect, repeat with new random values</a:t>
            </a:r>
            <a:endParaRPr/>
          </a:p>
        </p:txBody>
      </p:sp>
      <p:pic>
        <p:nvPicPr>
          <p:cNvPr id="115" name="Google Shape;115;p21"/>
          <p:cNvPicPr preferRelativeResize="0"/>
          <p:nvPr/>
        </p:nvPicPr>
        <p:blipFill>
          <a:blip r:embed="rId3">
            <a:alphaModFix/>
          </a:blip>
          <a:stretch>
            <a:fillRect/>
          </a:stretch>
        </p:blipFill>
        <p:spPr>
          <a:xfrm>
            <a:off x="5922100" y="2815025"/>
            <a:ext cx="2853950" cy="2217300"/>
          </a:xfrm>
          <a:prstGeom prst="rect">
            <a:avLst/>
          </a:prstGeom>
          <a:noFill/>
          <a:ln>
            <a:noFill/>
          </a:ln>
        </p:spPr>
      </p:pic>
      <p:pic>
        <p:nvPicPr>
          <p:cNvPr id="116" name="Google Shape;116;p21"/>
          <p:cNvPicPr preferRelativeResize="0"/>
          <p:nvPr/>
        </p:nvPicPr>
        <p:blipFill>
          <a:blip r:embed="rId4">
            <a:alphaModFix/>
          </a:blip>
          <a:stretch>
            <a:fillRect/>
          </a:stretch>
        </p:blipFill>
        <p:spPr>
          <a:xfrm>
            <a:off x="3221924" y="1582475"/>
            <a:ext cx="2700175" cy="470250"/>
          </a:xfrm>
          <a:prstGeom prst="rect">
            <a:avLst/>
          </a:prstGeom>
          <a:noFill/>
          <a:ln>
            <a:noFill/>
          </a:ln>
        </p:spPr>
      </p:pic>
      <p:pic>
        <p:nvPicPr>
          <p:cNvPr id="117" name="Google Shape;117;p21"/>
          <p:cNvPicPr preferRelativeResize="0"/>
          <p:nvPr/>
        </p:nvPicPr>
        <p:blipFill>
          <a:blip r:embed="rId5">
            <a:alphaModFix/>
          </a:blip>
          <a:stretch>
            <a:fillRect/>
          </a:stretch>
        </p:blipFill>
        <p:spPr>
          <a:xfrm>
            <a:off x="2062875" y="2431925"/>
            <a:ext cx="1940200" cy="38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