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4" r:id="rId1"/>
  </p:sldMasterIdLst>
  <p:sldIdLst>
    <p:sldId id="256" r:id="rId2"/>
    <p:sldId id="257" r:id="rId3"/>
    <p:sldId id="258" r:id="rId4"/>
    <p:sldId id="259" r:id="rId5"/>
    <p:sldId id="260" r:id="rId6"/>
    <p:sldId id="261" r:id="rId7"/>
    <p:sldId id="262" r:id="rId8"/>
    <p:sldId id="263" r:id="rId9"/>
    <p:sldId id="264" r:id="rId10"/>
    <p:sldId id="268" r:id="rId11"/>
    <p:sldId id="265" r:id="rId12"/>
    <p:sldId id="266" r:id="rId13"/>
    <p:sldId id="267"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4" d="100"/>
          <a:sy n="84" d="100"/>
        </p:scale>
        <p:origin x="581"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4FAB73BC-B049-4115-A692-8D63A059BFB8}" type="slidenum">
              <a:rPr lang="en-US" dirty="0"/>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smtClean="0"/>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6DFF08F-DC6B-4601-B491-B0F83F6DD2DA}" type="datetimeFigureOut">
              <a:rPr lang="en-US" dirty="0"/>
              <a:t>8/30/2024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8/30/2024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8/30/2024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8/30/2024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6DFF08F-DC6B-4601-B491-B0F83F6DD2DA}" type="datetimeFigureOut">
              <a:rPr lang="en-US" dirty="0"/>
              <a:t>8/30/2024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96DFF08F-DC6B-4601-B491-B0F83F6DD2DA}" type="datetimeFigureOut">
              <a:rPr lang="en-US" dirty="0"/>
              <a:pPr/>
              <a:t>8/30/2024</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4FAB73BC-B049-4115-A692-8D63A059BFB8}"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Predicting Booking Cancellations for </a:t>
            </a:r>
            <a:r>
              <a:rPr lang="en-US" sz="4000" dirty="0" err="1"/>
              <a:t>YourCabs</a:t>
            </a:r>
            <a:endParaRPr lang="en-US" sz="4000" dirty="0"/>
          </a:p>
        </p:txBody>
      </p:sp>
      <p:sp>
        <p:nvSpPr>
          <p:cNvPr id="3" name="Subtitle 2"/>
          <p:cNvSpPr>
            <a:spLocks noGrp="1"/>
          </p:cNvSpPr>
          <p:nvPr>
            <p:ph type="subTitle" idx="1"/>
          </p:nvPr>
        </p:nvSpPr>
        <p:spPr/>
        <p:txBody>
          <a:bodyPr/>
          <a:lstStyle/>
          <a:p>
            <a:r>
              <a:rPr lang="en-US" dirty="0"/>
              <a:t>A Machine Learning Approach to Improve Customer Service</a:t>
            </a:r>
          </a:p>
        </p:txBody>
      </p:sp>
    </p:spTree>
    <p:extLst>
      <p:ext uri="{BB962C8B-B14F-4D97-AF65-F5344CB8AC3E}">
        <p14:creationId xmlns:p14="http://schemas.microsoft.com/office/powerpoint/2010/main" val="37265108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1792" y="469327"/>
            <a:ext cx="9875520" cy="606552"/>
          </a:xfrm>
        </p:spPr>
        <p:txBody>
          <a:bodyPr>
            <a:normAutofit fontScale="90000"/>
          </a:bodyPr>
          <a:lstStyle/>
          <a:p>
            <a:r>
              <a:rPr lang="en-US" b="1" dirty="0"/>
              <a:t>Data Overview</a:t>
            </a:r>
            <a:endParaRPr lang="en-US" dirty="0"/>
          </a:p>
        </p:txBody>
      </p:sp>
      <p:sp>
        <p:nvSpPr>
          <p:cNvPr id="4" name="Rectangle 1"/>
          <p:cNvSpPr>
            <a:spLocks noGrp="1" noChangeArrowheads="1"/>
          </p:cNvSpPr>
          <p:nvPr>
            <p:ph idx="1"/>
          </p:nvPr>
        </p:nvSpPr>
        <p:spPr bwMode="auto">
          <a:xfrm>
            <a:off x="320041" y="1198323"/>
            <a:ext cx="1156716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smtClean="0">
                <a:ln>
                  <a:noFill/>
                </a:ln>
                <a:solidFill>
                  <a:schemeClr val="tx1"/>
                </a:solidFill>
                <a:effectLst/>
                <a:latin typeface="Arial" panose="020B0604020202020204" pitchFamily="34" charset="0"/>
              </a:rPr>
              <a:t>Dataset Description:</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Number of records </a:t>
            </a:r>
            <a:r>
              <a:rPr kumimoji="0" lang="en-US" altLang="en-US" sz="2400" b="0" i="0" u="none" strike="noStrike" cap="none" normalizeH="0" baseline="0" dirty="0" smtClean="0">
                <a:ln>
                  <a:noFill/>
                </a:ln>
                <a:solidFill>
                  <a:schemeClr val="tx1"/>
                </a:solidFill>
                <a:effectLst/>
                <a:latin typeface="Arial" panose="020B0604020202020204" pitchFamily="34" charset="0"/>
              </a:rPr>
              <a:t>=43431 ,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features</a:t>
            </a:r>
            <a:r>
              <a:rPr kumimoji="0" lang="en-US" altLang="en-US" sz="2400" b="0" i="0" u="none" strike="noStrike" cap="none" normalizeH="0" baseline="0" dirty="0" smtClean="0">
                <a:ln>
                  <a:noFill/>
                </a:ln>
                <a:solidFill>
                  <a:schemeClr val="tx1"/>
                </a:solidFill>
                <a:effectLst/>
                <a:latin typeface="Arial" panose="020B0604020202020204" pitchFamily="34" charset="0"/>
              </a:rPr>
              <a:t> = 18, and </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target variable </a:t>
            </a:r>
            <a:r>
              <a:rPr lang="en-US" altLang="en-US" sz="2400" dirty="0" smtClean="0">
                <a:solidFill>
                  <a:schemeClr val="tx1"/>
                </a:solidFill>
                <a:latin typeface="Arial" panose="020B0604020202020204" pitchFamily="34" charset="0"/>
              </a:rPr>
              <a:t>=</a:t>
            </a:r>
            <a:r>
              <a:rPr kumimoji="0" lang="en-US" altLang="en-US" sz="2400" b="0" i="0" u="none" strike="noStrike" cap="none" normalizeH="0" baseline="0" dirty="0" smtClean="0">
                <a:ln>
                  <a:noFill/>
                </a:ln>
                <a:solidFill>
                  <a:schemeClr val="tx1"/>
                </a:solidFill>
                <a:effectLst/>
                <a:latin typeface="Arial Unicode MS" panose="020B0604020202020204" pitchFamily="34" charset="-128"/>
              </a:rPr>
              <a:t>Car Cancellation</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Key features</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Booking ID, Customer ID, Vehicle Model, Travel Type, Package Type</a:t>
            </a:r>
            <a:r>
              <a:rPr kumimoji="0" lang="en-US" altLang="en-US" sz="2400" b="0" i="0" u="none" strike="noStrike" cap="none" normalizeH="0" baseline="0" dirty="0" smtClean="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Geographic information</a:t>
            </a:r>
            <a:r>
              <a:rPr kumimoji="0" lang="en-US" altLang="en-US" sz="2400" b="0" i="0" u="none" strike="noStrike" cap="none" normalizeH="0" baseline="0" dirty="0" smtClean="0">
                <a:ln>
                  <a:noFill/>
                </a:ln>
                <a:solidFill>
                  <a:schemeClr val="tx1"/>
                </a:solidFill>
                <a:effectLst/>
                <a:latin typeface="Arial" panose="020B0604020202020204" pitchFamily="34" charset="0"/>
              </a:rPr>
              <a:t>: Area ID, City ID, Latitude, Longitude.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Booking and trip details</a:t>
            </a:r>
            <a:r>
              <a:rPr kumimoji="0" lang="en-US" altLang="en-US" sz="2400" b="0" i="0" u="none" strike="noStrike" cap="none" normalizeH="0" baseline="0" dirty="0" smtClean="0">
                <a:ln>
                  <a:noFill/>
                </a:ln>
                <a:solidFill>
                  <a:schemeClr val="tx1"/>
                </a:solidFill>
                <a:effectLst/>
                <a:latin typeface="Arial" panose="020B0604020202020204" pitchFamily="34" charset="0"/>
              </a:rPr>
              <a:t>: Booking time, Trip start time, Online/Mobile booking.</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24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39775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7472" y="454152"/>
            <a:ext cx="9875520" cy="624840"/>
          </a:xfrm>
        </p:spPr>
        <p:txBody>
          <a:bodyPr>
            <a:normAutofit fontScale="90000"/>
          </a:bodyPr>
          <a:lstStyle/>
          <a:p>
            <a:r>
              <a:rPr lang="en-US" b="1" dirty="0"/>
              <a:t>Data Overview</a:t>
            </a:r>
          </a:p>
        </p:txBody>
      </p:sp>
      <p:sp>
        <p:nvSpPr>
          <p:cNvPr id="5" name="Content Placeholder 4"/>
          <p:cNvSpPr>
            <a:spLocks noGrp="1"/>
          </p:cNvSpPr>
          <p:nvPr>
            <p:ph idx="1"/>
          </p:nvPr>
        </p:nvSpPr>
        <p:spPr>
          <a:xfrm>
            <a:off x="347472" y="1380744"/>
            <a:ext cx="5550408" cy="4956048"/>
          </a:xfrm>
        </p:spPr>
        <p:txBody>
          <a:bodyPr>
            <a:normAutofit lnSpcReduction="10000"/>
          </a:bodyPr>
          <a:lstStyle/>
          <a:p>
            <a:pPr>
              <a:buFont typeface="Wingdings" panose="05000000000000000000" pitchFamily="2" charset="2"/>
              <a:buChar char="Ø"/>
            </a:pPr>
            <a:r>
              <a:rPr lang="en-US" b="1" dirty="0" smtClean="0">
                <a:solidFill>
                  <a:schemeClr val="tx1"/>
                </a:solidFill>
              </a:rPr>
              <a:t>id</a:t>
            </a:r>
            <a:r>
              <a:rPr lang="en-US" dirty="0" smtClean="0">
                <a:solidFill>
                  <a:schemeClr val="tx1"/>
                </a:solidFill>
              </a:rPr>
              <a:t> </a:t>
            </a:r>
            <a:r>
              <a:rPr lang="en-US" dirty="0">
                <a:solidFill>
                  <a:schemeClr val="tx1"/>
                </a:solidFill>
              </a:rPr>
              <a:t>- booking ID </a:t>
            </a:r>
            <a:endParaRPr lang="en-US" dirty="0" smtClean="0">
              <a:solidFill>
                <a:schemeClr val="tx1"/>
              </a:solidFill>
            </a:endParaRPr>
          </a:p>
          <a:p>
            <a:pPr marL="45720" indent="0">
              <a:buNone/>
            </a:pPr>
            <a:endParaRPr lang="en-US" dirty="0" smtClean="0">
              <a:solidFill>
                <a:schemeClr val="tx1"/>
              </a:solidFill>
            </a:endParaRPr>
          </a:p>
          <a:p>
            <a:pPr>
              <a:buFont typeface="Wingdings" panose="05000000000000000000" pitchFamily="2" charset="2"/>
              <a:buChar char="Ø"/>
            </a:pPr>
            <a:r>
              <a:rPr lang="en-US" b="1" dirty="0" err="1" smtClean="0">
                <a:solidFill>
                  <a:schemeClr val="tx1"/>
                </a:solidFill>
              </a:rPr>
              <a:t>user_id</a:t>
            </a:r>
            <a:r>
              <a:rPr lang="en-US" dirty="0" smtClean="0">
                <a:solidFill>
                  <a:schemeClr val="tx1"/>
                </a:solidFill>
              </a:rPr>
              <a:t> </a:t>
            </a:r>
            <a:r>
              <a:rPr lang="en-US" dirty="0">
                <a:solidFill>
                  <a:schemeClr val="tx1"/>
                </a:solidFill>
              </a:rPr>
              <a:t>- the ID of the customer (based on mobile number) </a:t>
            </a:r>
            <a:endParaRPr lang="en-US" dirty="0" smtClean="0">
              <a:solidFill>
                <a:schemeClr val="tx1"/>
              </a:solidFill>
            </a:endParaRPr>
          </a:p>
          <a:p>
            <a:pPr>
              <a:buFont typeface="Wingdings" panose="05000000000000000000" pitchFamily="2" charset="2"/>
              <a:buChar char="Ø"/>
            </a:pPr>
            <a:endParaRPr lang="en-US" dirty="0" smtClean="0">
              <a:solidFill>
                <a:schemeClr val="tx1"/>
              </a:solidFill>
            </a:endParaRPr>
          </a:p>
          <a:p>
            <a:pPr>
              <a:buFont typeface="Wingdings" panose="05000000000000000000" pitchFamily="2" charset="2"/>
              <a:buChar char="Ø"/>
            </a:pPr>
            <a:r>
              <a:rPr lang="en-US" b="1" dirty="0" err="1" smtClean="0">
                <a:solidFill>
                  <a:schemeClr val="tx1"/>
                </a:solidFill>
              </a:rPr>
              <a:t>vehicle_model_id</a:t>
            </a:r>
            <a:r>
              <a:rPr lang="en-US" dirty="0" smtClean="0">
                <a:solidFill>
                  <a:schemeClr val="tx1"/>
                </a:solidFill>
              </a:rPr>
              <a:t> </a:t>
            </a:r>
            <a:r>
              <a:rPr lang="en-US" dirty="0">
                <a:solidFill>
                  <a:schemeClr val="tx1"/>
                </a:solidFill>
              </a:rPr>
              <a:t>- vehicle model type. </a:t>
            </a:r>
            <a:endParaRPr lang="en-US" dirty="0" smtClean="0">
              <a:solidFill>
                <a:schemeClr val="tx1"/>
              </a:solidFill>
            </a:endParaRPr>
          </a:p>
          <a:p>
            <a:pPr marL="45720" indent="0">
              <a:buNone/>
            </a:pPr>
            <a:endParaRPr lang="en-US" dirty="0" smtClean="0">
              <a:solidFill>
                <a:schemeClr val="tx1"/>
              </a:solidFill>
            </a:endParaRPr>
          </a:p>
          <a:p>
            <a:pPr>
              <a:buFont typeface="Wingdings" panose="05000000000000000000" pitchFamily="2" charset="2"/>
              <a:buChar char="Ø"/>
            </a:pPr>
            <a:r>
              <a:rPr lang="en-US" b="1" dirty="0" err="1" smtClean="0">
                <a:solidFill>
                  <a:schemeClr val="tx1"/>
                </a:solidFill>
              </a:rPr>
              <a:t>travel_type_id</a:t>
            </a:r>
            <a:r>
              <a:rPr lang="en-US" b="1" dirty="0" smtClean="0">
                <a:solidFill>
                  <a:schemeClr val="tx1"/>
                </a:solidFill>
              </a:rPr>
              <a:t> </a:t>
            </a:r>
            <a:r>
              <a:rPr lang="en-US" dirty="0">
                <a:solidFill>
                  <a:schemeClr val="tx1"/>
                </a:solidFill>
              </a:rPr>
              <a:t>- type of travel </a:t>
            </a:r>
            <a:endParaRPr lang="en-US" dirty="0" smtClean="0">
              <a:solidFill>
                <a:schemeClr val="tx1"/>
              </a:solidFill>
            </a:endParaRPr>
          </a:p>
          <a:p>
            <a:pPr>
              <a:buFont typeface="Wingdings" panose="05000000000000000000" pitchFamily="2" charset="2"/>
              <a:buChar char="Ø"/>
            </a:pPr>
            <a:endParaRPr lang="en-US" dirty="0" smtClean="0">
              <a:solidFill>
                <a:schemeClr val="tx1"/>
              </a:solidFill>
            </a:endParaRPr>
          </a:p>
          <a:p>
            <a:pPr marL="274320" lvl="1" indent="0">
              <a:buNone/>
            </a:pPr>
            <a:r>
              <a:rPr lang="en-US" dirty="0" smtClean="0">
                <a:solidFill>
                  <a:schemeClr val="tx1"/>
                </a:solidFill>
              </a:rPr>
              <a:t>1=long distance </a:t>
            </a:r>
          </a:p>
          <a:p>
            <a:pPr marL="274320" lvl="1" indent="0">
              <a:buNone/>
            </a:pPr>
            <a:r>
              <a:rPr lang="en-US" dirty="0" smtClean="0">
                <a:solidFill>
                  <a:schemeClr val="tx1"/>
                </a:solidFill>
              </a:rPr>
              <a:t>2</a:t>
            </a:r>
            <a:r>
              <a:rPr lang="en-US" dirty="0">
                <a:solidFill>
                  <a:schemeClr val="tx1"/>
                </a:solidFill>
              </a:rPr>
              <a:t>= point to </a:t>
            </a:r>
            <a:r>
              <a:rPr lang="en-US" dirty="0" smtClean="0">
                <a:solidFill>
                  <a:schemeClr val="tx1"/>
                </a:solidFill>
              </a:rPr>
              <a:t>point</a:t>
            </a:r>
          </a:p>
          <a:p>
            <a:pPr marL="274320" lvl="1" indent="0">
              <a:buNone/>
            </a:pPr>
            <a:r>
              <a:rPr lang="en-US" dirty="0" smtClean="0">
                <a:solidFill>
                  <a:schemeClr val="tx1"/>
                </a:solidFill>
              </a:rPr>
              <a:t>3</a:t>
            </a:r>
            <a:r>
              <a:rPr lang="en-US" dirty="0">
                <a:solidFill>
                  <a:schemeClr val="tx1"/>
                </a:solidFill>
              </a:rPr>
              <a:t>= hourly </a:t>
            </a:r>
            <a:r>
              <a:rPr lang="en-US" dirty="0" smtClean="0">
                <a:solidFill>
                  <a:schemeClr val="tx1"/>
                </a:solidFill>
              </a:rPr>
              <a:t>rental. </a:t>
            </a:r>
          </a:p>
        </p:txBody>
      </p:sp>
      <p:sp>
        <p:nvSpPr>
          <p:cNvPr id="6" name="Rectangle 5"/>
          <p:cNvSpPr/>
          <p:nvPr/>
        </p:nvSpPr>
        <p:spPr>
          <a:xfrm>
            <a:off x="6937248" y="1137886"/>
            <a:ext cx="4419600" cy="3877985"/>
          </a:xfrm>
          <a:prstGeom prst="rect">
            <a:avLst/>
          </a:prstGeom>
        </p:spPr>
        <p:txBody>
          <a:bodyPr wrap="square">
            <a:spAutoFit/>
          </a:bodyPr>
          <a:lstStyle/>
          <a:p>
            <a:pPr>
              <a:lnSpc>
                <a:spcPct val="150000"/>
              </a:lnSpc>
              <a:buFont typeface="Wingdings" panose="05000000000000000000" pitchFamily="2" charset="2"/>
              <a:buChar char="Ø"/>
            </a:pPr>
            <a:r>
              <a:rPr lang="en-US" sz="2400" b="1" dirty="0" err="1" smtClean="0"/>
              <a:t>package_id</a:t>
            </a:r>
            <a:r>
              <a:rPr lang="en-US" sz="2400" b="1" dirty="0" smtClean="0"/>
              <a:t> </a:t>
            </a:r>
            <a:r>
              <a:rPr lang="en-US" sz="2400" dirty="0" smtClean="0"/>
              <a:t>- type of package</a:t>
            </a:r>
          </a:p>
          <a:p>
            <a:pPr lvl="1">
              <a:lnSpc>
                <a:spcPct val="150000"/>
              </a:lnSpc>
            </a:pPr>
            <a:r>
              <a:rPr lang="en-US" sz="2000" dirty="0" smtClean="0"/>
              <a:t>1=4hrs </a:t>
            </a:r>
            <a:r>
              <a:rPr lang="en-US" sz="2000" dirty="0"/>
              <a:t>&amp; </a:t>
            </a:r>
            <a:r>
              <a:rPr lang="en-US" sz="2000" dirty="0" smtClean="0"/>
              <a:t>40kms</a:t>
            </a:r>
            <a:endParaRPr lang="en-US" sz="2000" dirty="0"/>
          </a:p>
          <a:p>
            <a:pPr lvl="1">
              <a:lnSpc>
                <a:spcPct val="150000"/>
              </a:lnSpc>
            </a:pPr>
            <a:r>
              <a:rPr lang="en-US" sz="2000" dirty="0" smtClean="0"/>
              <a:t>2=8hrs </a:t>
            </a:r>
            <a:r>
              <a:rPr lang="en-US" sz="2000" dirty="0"/>
              <a:t>&amp; </a:t>
            </a:r>
            <a:r>
              <a:rPr lang="en-US" sz="2000" dirty="0" smtClean="0"/>
              <a:t>80kms</a:t>
            </a:r>
            <a:endParaRPr lang="en-US" sz="2000" dirty="0"/>
          </a:p>
          <a:p>
            <a:pPr lvl="1">
              <a:lnSpc>
                <a:spcPct val="150000"/>
              </a:lnSpc>
            </a:pPr>
            <a:r>
              <a:rPr lang="en-US" sz="2000" dirty="0" smtClean="0"/>
              <a:t>3=6hrs </a:t>
            </a:r>
            <a:r>
              <a:rPr lang="en-US" sz="2000" dirty="0"/>
              <a:t>&amp; </a:t>
            </a:r>
            <a:r>
              <a:rPr lang="en-US" sz="2000" dirty="0" smtClean="0"/>
              <a:t>60kms</a:t>
            </a:r>
            <a:endParaRPr lang="en-US" sz="2000" dirty="0"/>
          </a:p>
          <a:p>
            <a:pPr lvl="1">
              <a:lnSpc>
                <a:spcPct val="150000"/>
              </a:lnSpc>
            </a:pPr>
            <a:r>
              <a:rPr lang="en-US" sz="2000" dirty="0" smtClean="0"/>
              <a:t>4= 10hrs &amp; 100kms</a:t>
            </a:r>
          </a:p>
          <a:p>
            <a:pPr lvl="1">
              <a:lnSpc>
                <a:spcPct val="150000"/>
              </a:lnSpc>
            </a:pPr>
            <a:r>
              <a:rPr lang="en-US" sz="2000" dirty="0" smtClean="0"/>
              <a:t>5=5hrs </a:t>
            </a:r>
            <a:r>
              <a:rPr lang="en-US" sz="2000" dirty="0"/>
              <a:t>&amp; </a:t>
            </a:r>
            <a:r>
              <a:rPr lang="en-US" sz="2000" dirty="0" smtClean="0"/>
              <a:t>50kms</a:t>
            </a:r>
            <a:endParaRPr lang="en-US" sz="2000" dirty="0"/>
          </a:p>
          <a:p>
            <a:pPr lvl="1">
              <a:lnSpc>
                <a:spcPct val="150000"/>
              </a:lnSpc>
            </a:pPr>
            <a:r>
              <a:rPr lang="en-US" sz="2000" dirty="0" smtClean="0"/>
              <a:t>6=3hrs &amp; 30kms</a:t>
            </a:r>
          </a:p>
          <a:p>
            <a:pPr lvl="1">
              <a:lnSpc>
                <a:spcPct val="150000"/>
              </a:lnSpc>
            </a:pPr>
            <a:r>
              <a:rPr lang="en-US" sz="2000" dirty="0" smtClean="0"/>
              <a:t>7=12hrs </a:t>
            </a:r>
            <a:r>
              <a:rPr lang="en-US" sz="2000" dirty="0"/>
              <a:t>&amp; </a:t>
            </a:r>
            <a:r>
              <a:rPr lang="en-US" sz="2000" dirty="0" smtClean="0"/>
              <a:t>120kms</a:t>
            </a:r>
            <a:endParaRPr lang="en-US" sz="2000" dirty="0"/>
          </a:p>
        </p:txBody>
      </p:sp>
    </p:spTree>
    <p:extLst>
      <p:ext uri="{BB962C8B-B14F-4D97-AF65-F5344CB8AC3E}">
        <p14:creationId xmlns:p14="http://schemas.microsoft.com/office/powerpoint/2010/main" val="1767174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24" y="1517904"/>
            <a:ext cx="9872871" cy="4038600"/>
          </a:xfrm>
        </p:spPr>
        <p:txBody>
          <a:bodyPr/>
          <a:lstStyle/>
          <a:p>
            <a:pPr>
              <a:buFont typeface="Wingdings" panose="05000000000000000000" pitchFamily="2" charset="2"/>
              <a:buChar char="Ø"/>
            </a:pPr>
            <a:r>
              <a:rPr lang="en-US" b="1" dirty="0" err="1">
                <a:solidFill>
                  <a:schemeClr val="tx1"/>
                </a:solidFill>
              </a:rPr>
              <a:t>from_area_id</a:t>
            </a:r>
            <a:r>
              <a:rPr lang="en-US" dirty="0">
                <a:solidFill>
                  <a:schemeClr val="tx1"/>
                </a:solidFill>
              </a:rPr>
              <a:t> - unique identifier of area. Applicable only for point-to-point travel and </a:t>
            </a:r>
            <a:r>
              <a:rPr lang="en-US" dirty="0" smtClean="0">
                <a:solidFill>
                  <a:schemeClr val="tx1"/>
                </a:solidFill>
              </a:rPr>
              <a:t>packages. </a:t>
            </a:r>
          </a:p>
          <a:p>
            <a:pPr>
              <a:buFont typeface="Wingdings" panose="05000000000000000000" pitchFamily="2" charset="2"/>
              <a:buChar char="Ø"/>
            </a:pPr>
            <a:r>
              <a:rPr lang="en-US" b="1" dirty="0" err="1" smtClean="0">
                <a:solidFill>
                  <a:schemeClr val="tx1"/>
                </a:solidFill>
              </a:rPr>
              <a:t>to_area_id</a:t>
            </a:r>
            <a:r>
              <a:rPr lang="en-US" dirty="0" smtClean="0">
                <a:solidFill>
                  <a:schemeClr val="tx1"/>
                </a:solidFill>
              </a:rPr>
              <a:t> </a:t>
            </a:r>
            <a:r>
              <a:rPr lang="en-US" dirty="0">
                <a:solidFill>
                  <a:schemeClr val="tx1"/>
                </a:solidFill>
              </a:rPr>
              <a:t>- unique identifier of area. Applicable only for point-to-point </a:t>
            </a:r>
            <a:r>
              <a:rPr lang="en-US" dirty="0" smtClean="0">
                <a:solidFill>
                  <a:schemeClr val="tx1"/>
                </a:solidFill>
              </a:rPr>
              <a:t>travel.</a:t>
            </a:r>
          </a:p>
          <a:p>
            <a:pPr>
              <a:buFont typeface="Wingdings" panose="05000000000000000000" pitchFamily="2" charset="2"/>
              <a:buChar char="Ø"/>
            </a:pPr>
            <a:r>
              <a:rPr lang="en-US" b="1" dirty="0" err="1" smtClean="0">
                <a:solidFill>
                  <a:schemeClr val="tx1"/>
                </a:solidFill>
              </a:rPr>
              <a:t>from_city_id</a:t>
            </a:r>
            <a:r>
              <a:rPr lang="en-US" dirty="0" smtClean="0">
                <a:solidFill>
                  <a:schemeClr val="tx1"/>
                </a:solidFill>
              </a:rPr>
              <a:t> </a:t>
            </a:r>
            <a:r>
              <a:rPr lang="en-US" dirty="0">
                <a:solidFill>
                  <a:schemeClr val="tx1"/>
                </a:solidFill>
              </a:rPr>
              <a:t>- unique identifier of city </a:t>
            </a:r>
            <a:r>
              <a:rPr lang="en-US" dirty="0" smtClean="0">
                <a:solidFill>
                  <a:schemeClr val="tx1"/>
                </a:solidFill>
              </a:rPr>
              <a:t>.</a:t>
            </a:r>
          </a:p>
          <a:p>
            <a:pPr>
              <a:buFont typeface="Wingdings" panose="05000000000000000000" pitchFamily="2" charset="2"/>
              <a:buChar char="Ø"/>
            </a:pPr>
            <a:r>
              <a:rPr lang="en-US" b="1" dirty="0" err="1" smtClean="0">
                <a:solidFill>
                  <a:schemeClr val="tx1"/>
                </a:solidFill>
              </a:rPr>
              <a:t>to_city_id</a:t>
            </a:r>
            <a:r>
              <a:rPr lang="en-US" dirty="0" smtClean="0">
                <a:solidFill>
                  <a:schemeClr val="tx1"/>
                </a:solidFill>
              </a:rPr>
              <a:t> </a:t>
            </a:r>
            <a:r>
              <a:rPr lang="en-US" dirty="0">
                <a:solidFill>
                  <a:schemeClr val="tx1"/>
                </a:solidFill>
              </a:rPr>
              <a:t>- unique identifier of city (only for intercity</a:t>
            </a:r>
            <a:r>
              <a:rPr lang="en-US" dirty="0" smtClean="0">
                <a:solidFill>
                  <a:schemeClr val="tx1"/>
                </a:solidFill>
              </a:rPr>
              <a:t>)</a:t>
            </a:r>
          </a:p>
          <a:p>
            <a:pPr>
              <a:buFont typeface="Wingdings" panose="05000000000000000000" pitchFamily="2" charset="2"/>
              <a:buChar char="Ø"/>
            </a:pPr>
            <a:r>
              <a:rPr lang="en-US" b="1" dirty="0" err="1" smtClean="0">
                <a:solidFill>
                  <a:schemeClr val="tx1"/>
                </a:solidFill>
              </a:rPr>
              <a:t>from_date</a:t>
            </a:r>
            <a:r>
              <a:rPr lang="en-US" dirty="0" smtClean="0">
                <a:solidFill>
                  <a:schemeClr val="tx1"/>
                </a:solidFill>
              </a:rPr>
              <a:t> </a:t>
            </a:r>
            <a:r>
              <a:rPr lang="en-US" dirty="0">
                <a:solidFill>
                  <a:schemeClr val="tx1"/>
                </a:solidFill>
              </a:rPr>
              <a:t>- time stamp of requested trip </a:t>
            </a:r>
            <a:r>
              <a:rPr lang="en-US" dirty="0" smtClean="0">
                <a:solidFill>
                  <a:schemeClr val="tx1"/>
                </a:solidFill>
              </a:rPr>
              <a:t>start</a:t>
            </a:r>
          </a:p>
          <a:p>
            <a:pPr>
              <a:buFont typeface="Wingdings" panose="05000000000000000000" pitchFamily="2" charset="2"/>
              <a:buChar char="Ø"/>
            </a:pPr>
            <a:r>
              <a:rPr lang="en-US" b="1" dirty="0" err="1" smtClean="0">
                <a:solidFill>
                  <a:schemeClr val="tx1"/>
                </a:solidFill>
              </a:rPr>
              <a:t>online_booking</a:t>
            </a:r>
            <a:r>
              <a:rPr lang="en-US" dirty="0" smtClean="0">
                <a:solidFill>
                  <a:schemeClr val="tx1"/>
                </a:solidFill>
              </a:rPr>
              <a:t> </a:t>
            </a:r>
            <a:r>
              <a:rPr lang="en-US" dirty="0">
                <a:solidFill>
                  <a:schemeClr val="tx1"/>
                </a:solidFill>
              </a:rPr>
              <a:t>- if booking was done on desktop </a:t>
            </a:r>
            <a:r>
              <a:rPr lang="en-US" dirty="0" smtClean="0">
                <a:solidFill>
                  <a:schemeClr val="tx1"/>
                </a:solidFill>
              </a:rPr>
              <a:t>website</a:t>
            </a:r>
          </a:p>
          <a:p>
            <a:pPr>
              <a:buFont typeface="Wingdings" panose="05000000000000000000" pitchFamily="2" charset="2"/>
              <a:buChar char="Ø"/>
            </a:pPr>
            <a:r>
              <a:rPr lang="en-US" b="1" dirty="0" err="1" smtClean="0">
                <a:solidFill>
                  <a:schemeClr val="tx1"/>
                </a:solidFill>
              </a:rPr>
              <a:t>mobile_site_booking</a:t>
            </a:r>
            <a:r>
              <a:rPr lang="en-US" dirty="0" smtClean="0">
                <a:solidFill>
                  <a:schemeClr val="tx1"/>
                </a:solidFill>
              </a:rPr>
              <a:t> </a:t>
            </a:r>
            <a:r>
              <a:rPr lang="en-US" dirty="0">
                <a:solidFill>
                  <a:schemeClr val="tx1"/>
                </a:solidFill>
              </a:rPr>
              <a:t>- if booking was done on mobile website</a:t>
            </a:r>
          </a:p>
        </p:txBody>
      </p:sp>
      <p:sp>
        <p:nvSpPr>
          <p:cNvPr id="4" name="Title 1"/>
          <p:cNvSpPr>
            <a:spLocks noGrp="1"/>
          </p:cNvSpPr>
          <p:nvPr>
            <p:ph type="title"/>
          </p:nvPr>
        </p:nvSpPr>
        <p:spPr>
          <a:xfrm>
            <a:off x="347472" y="454152"/>
            <a:ext cx="9875520" cy="624840"/>
          </a:xfrm>
        </p:spPr>
        <p:txBody>
          <a:bodyPr>
            <a:normAutofit fontScale="90000"/>
          </a:bodyPr>
          <a:lstStyle/>
          <a:p>
            <a:r>
              <a:rPr lang="en-US" b="1" dirty="0"/>
              <a:t>Data Overview</a:t>
            </a:r>
          </a:p>
        </p:txBody>
      </p:sp>
    </p:spTree>
    <p:extLst>
      <p:ext uri="{BB962C8B-B14F-4D97-AF65-F5344CB8AC3E}">
        <p14:creationId xmlns:p14="http://schemas.microsoft.com/office/powerpoint/2010/main" val="14839865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20624" y="1691640"/>
            <a:ext cx="11411712" cy="4038600"/>
          </a:xfrm>
        </p:spPr>
        <p:txBody>
          <a:bodyPr/>
          <a:lstStyle/>
          <a:p>
            <a:pPr>
              <a:buFont typeface="Wingdings" panose="05000000000000000000" pitchFamily="2" charset="2"/>
              <a:buChar char="Ø"/>
            </a:pPr>
            <a:r>
              <a:rPr lang="en-US" b="1" dirty="0" err="1" smtClean="0">
                <a:solidFill>
                  <a:schemeClr val="tx1"/>
                </a:solidFill>
              </a:rPr>
              <a:t>booking_created</a:t>
            </a:r>
            <a:r>
              <a:rPr lang="en-US" dirty="0" smtClean="0">
                <a:solidFill>
                  <a:schemeClr val="tx1"/>
                </a:solidFill>
              </a:rPr>
              <a:t> </a:t>
            </a:r>
            <a:r>
              <a:rPr lang="en-US" dirty="0">
                <a:solidFill>
                  <a:schemeClr val="tx1"/>
                </a:solidFill>
              </a:rPr>
              <a:t>- time stamp of booking </a:t>
            </a:r>
            <a:endParaRPr lang="en-US" dirty="0" smtClean="0">
              <a:solidFill>
                <a:schemeClr val="tx1"/>
              </a:solidFill>
            </a:endParaRPr>
          </a:p>
          <a:p>
            <a:pPr>
              <a:buFont typeface="Wingdings" panose="05000000000000000000" pitchFamily="2" charset="2"/>
              <a:buChar char="Ø"/>
            </a:pPr>
            <a:r>
              <a:rPr lang="en-US" b="1" dirty="0" err="1" smtClean="0">
                <a:solidFill>
                  <a:schemeClr val="tx1"/>
                </a:solidFill>
              </a:rPr>
              <a:t>from_lat</a:t>
            </a:r>
            <a:r>
              <a:rPr lang="en-US" dirty="0" smtClean="0">
                <a:solidFill>
                  <a:schemeClr val="tx1"/>
                </a:solidFill>
              </a:rPr>
              <a:t> </a:t>
            </a:r>
            <a:r>
              <a:rPr lang="en-US" dirty="0">
                <a:solidFill>
                  <a:schemeClr val="tx1"/>
                </a:solidFill>
              </a:rPr>
              <a:t>- latitude of from </a:t>
            </a:r>
            <a:r>
              <a:rPr lang="en-US" dirty="0" smtClean="0">
                <a:solidFill>
                  <a:schemeClr val="tx1"/>
                </a:solidFill>
              </a:rPr>
              <a:t>area</a:t>
            </a:r>
          </a:p>
          <a:p>
            <a:pPr>
              <a:buFont typeface="Wingdings" panose="05000000000000000000" pitchFamily="2" charset="2"/>
              <a:buChar char="Ø"/>
            </a:pPr>
            <a:r>
              <a:rPr lang="en-US" b="1" dirty="0" err="1" smtClean="0">
                <a:solidFill>
                  <a:schemeClr val="tx1"/>
                </a:solidFill>
              </a:rPr>
              <a:t>from_long</a:t>
            </a:r>
            <a:r>
              <a:rPr lang="en-US" dirty="0" smtClean="0">
                <a:solidFill>
                  <a:schemeClr val="tx1"/>
                </a:solidFill>
              </a:rPr>
              <a:t> </a:t>
            </a:r>
            <a:r>
              <a:rPr lang="en-US" dirty="0">
                <a:solidFill>
                  <a:schemeClr val="tx1"/>
                </a:solidFill>
              </a:rPr>
              <a:t>- longitude of from </a:t>
            </a:r>
            <a:r>
              <a:rPr lang="en-US" dirty="0" smtClean="0">
                <a:solidFill>
                  <a:schemeClr val="tx1"/>
                </a:solidFill>
              </a:rPr>
              <a:t>area</a:t>
            </a:r>
          </a:p>
          <a:p>
            <a:pPr>
              <a:buFont typeface="Wingdings" panose="05000000000000000000" pitchFamily="2" charset="2"/>
              <a:buChar char="Ø"/>
            </a:pPr>
            <a:r>
              <a:rPr lang="en-US" b="1" dirty="0" err="1" smtClean="0">
                <a:solidFill>
                  <a:schemeClr val="tx1"/>
                </a:solidFill>
              </a:rPr>
              <a:t>to_lat</a:t>
            </a:r>
            <a:r>
              <a:rPr lang="en-US" dirty="0" smtClean="0">
                <a:solidFill>
                  <a:schemeClr val="tx1"/>
                </a:solidFill>
              </a:rPr>
              <a:t> </a:t>
            </a:r>
            <a:r>
              <a:rPr lang="en-US" dirty="0">
                <a:solidFill>
                  <a:schemeClr val="tx1"/>
                </a:solidFill>
              </a:rPr>
              <a:t>- latitude of to </a:t>
            </a:r>
            <a:r>
              <a:rPr lang="en-US" dirty="0" smtClean="0">
                <a:solidFill>
                  <a:schemeClr val="tx1"/>
                </a:solidFill>
              </a:rPr>
              <a:t>area</a:t>
            </a:r>
          </a:p>
          <a:p>
            <a:pPr>
              <a:buFont typeface="Wingdings" panose="05000000000000000000" pitchFamily="2" charset="2"/>
              <a:buChar char="Ø"/>
            </a:pPr>
            <a:r>
              <a:rPr lang="en-US" b="1" dirty="0" err="1" smtClean="0">
                <a:solidFill>
                  <a:schemeClr val="tx1"/>
                </a:solidFill>
              </a:rPr>
              <a:t>to_long</a:t>
            </a:r>
            <a:r>
              <a:rPr lang="en-US" dirty="0" smtClean="0">
                <a:solidFill>
                  <a:schemeClr val="tx1"/>
                </a:solidFill>
              </a:rPr>
              <a:t> </a:t>
            </a:r>
            <a:r>
              <a:rPr lang="en-US" dirty="0">
                <a:solidFill>
                  <a:schemeClr val="tx1"/>
                </a:solidFill>
              </a:rPr>
              <a:t>- longitude of to </a:t>
            </a:r>
            <a:r>
              <a:rPr lang="en-US" dirty="0" smtClean="0">
                <a:solidFill>
                  <a:schemeClr val="tx1"/>
                </a:solidFill>
              </a:rPr>
              <a:t>area</a:t>
            </a:r>
          </a:p>
          <a:p>
            <a:pPr>
              <a:buFont typeface="Wingdings" panose="05000000000000000000" pitchFamily="2" charset="2"/>
              <a:buChar char="Ø"/>
            </a:pPr>
            <a:r>
              <a:rPr lang="en-US" b="1" dirty="0" err="1" smtClean="0">
                <a:solidFill>
                  <a:schemeClr val="tx1"/>
                </a:solidFill>
              </a:rPr>
              <a:t>Car_Cancellation</a:t>
            </a:r>
            <a:r>
              <a:rPr lang="en-US" dirty="0" smtClean="0">
                <a:solidFill>
                  <a:schemeClr val="tx1"/>
                </a:solidFill>
              </a:rPr>
              <a:t> </a:t>
            </a:r>
            <a:r>
              <a:rPr lang="en-US" dirty="0">
                <a:solidFill>
                  <a:schemeClr val="tx1"/>
                </a:solidFill>
              </a:rPr>
              <a:t>- whether the booking was cancelled (1) or not (0) due to unavailability of a car.</a:t>
            </a:r>
          </a:p>
        </p:txBody>
      </p:sp>
      <p:sp>
        <p:nvSpPr>
          <p:cNvPr id="4" name="Title 1"/>
          <p:cNvSpPr>
            <a:spLocks noGrp="1"/>
          </p:cNvSpPr>
          <p:nvPr>
            <p:ph type="title"/>
          </p:nvPr>
        </p:nvSpPr>
        <p:spPr>
          <a:xfrm>
            <a:off x="347472" y="454152"/>
            <a:ext cx="9875520" cy="624840"/>
          </a:xfrm>
        </p:spPr>
        <p:txBody>
          <a:bodyPr>
            <a:normAutofit fontScale="90000"/>
          </a:bodyPr>
          <a:lstStyle/>
          <a:p>
            <a:r>
              <a:rPr lang="en-US" b="1" dirty="0"/>
              <a:t>Data Overview</a:t>
            </a:r>
          </a:p>
        </p:txBody>
      </p:sp>
    </p:spTree>
    <p:extLst>
      <p:ext uri="{BB962C8B-B14F-4D97-AF65-F5344CB8AC3E}">
        <p14:creationId xmlns:p14="http://schemas.microsoft.com/office/powerpoint/2010/main" val="16794786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75488" y="502920"/>
            <a:ext cx="11210544" cy="5623560"/>
          </a:xfrm>
        </p:spPr>
        <p:txBody>
          <a:bodyPr>
            <a:normAutofit fontScale="92500" lnSpcReduction="10000"/>
          </a:bodyPr>
          <a:lstStyle/>
          <a:p>
            <a:pPr>
              <a:lnSpc>
                <a:spcPct val="200000"/>
              </a:lnSpc>
              <a:buFont typeface="Wingdings" panose="05000000000000000000" pitchFamily="2" charset="2"/>
              <a:buChar char="Ø"/>
            </a:pPr>
            <a:r>
              <a:rPr lang="en-US" b="1" dirty="0">
                <a:solidFill>
                  <a:schemeClr val="tx1"/>
                </a:solidFill>
              </a:rPr>
              <a:t>Data </a:t>
            </a:r>
            <a:r>
              <a:rPr lang="en-US" b="1" dirty="0" smtClean="0">
                <a:solidFill>
                  <a:schemeClr val="tx1"/>
                </a:solidFill>
              </a:rPr>
              <a:t>Preprocessing</a:t>
            </a:r>
            <a:r>
              <a:rPr lang="en-US" dirty="0" smtClean="0">
                <a:solidFill>
                  <a:schemeClr val="tx1"/>
                </a:solidFill>
              </a:rPr>
              <a:t>: </a:t>
            </a:r>
            <a:r>
              <a:rPr lang="en-US" altLang="en-US" dirty="0">
                <a:solidFill>
                  <a:schemeClr val="tx1"/>
                </a:solidFill>
              </a:rPr>
              <a:t>Handling missing </a:t>
            </a:r>
            <a:r>
              <a:rPr lang="en-US" altLang="en-US" dirty="0">
                <a:solidFill>
                  <a:schemeClr val="tx1"/>
                </a:solidFill>
              </a:rPr>
              <a:t>data,</a:t>
            </a:r>
            <a:r>
              <a:rPr lang="en-US" altLang="en-US" dirty="0">
                <a:solidFill>
                  <a:schemeClr val="tx1"/>
                </a:solidFill>
              </a:rPr>
              <a:t> Feature </a:t>
            </a:r>
            <a:r>
              <a:rPr lang="en-US" altLang="en-US" dirty="0">
                <a:solidFill>
                  <a:schemeClr val="tx1"/>
                </a:solidFill>
              </a:rPr>
              <a:t>engineering,</a:t>
            </a:r>
            <a:r>
              <a:rPr lang="en-US" altLang="en-US" dirty="0">
                <a:solidFill>
                  <a:schemeClr val="tx1"/>
                </a:solidFill>
              </a:rPr>
              <a:t> Data </a:t>
            </a:r>
            <a:r>
              <a:rPr lang="en-US" altLang="en-US" dirty="0" smtClean="0">
                <a:solidFill>
                  <a:schemeClr val="tx1"/>
                </a:solidFill>
              </a:rPr>
              <a:t>normalization/standardization , </a:t>
            </a:r>
            <a:r>
              <a:rPr lang="en-US" altLang="en-US" dirty="0">
                <a:solidFill>
                  <a:schemeClr val="tx1"/>
                </a:solidFill>
              </a:rPr>
              <a:t>Splitting data into training and testing sets. </a:t>
            </a:r>
          </a:p>
          <a:p>
            <a:pPr>
              <a:lnSpc>
                <a:spcPct val="200000"/>
              </a:lnSpc>
              <a:buFont typeface="Wingdings" panose="05000000000000000000" pitchFamily="2" charset="2"/>
              <a:buChar char="Ø"/>
            </a:pPr>
            <a:r>
              <a:rPr lang="en-US" b="1" dirty="0" smtClean="0">
                <a:solidFill>
                  <a:schemeClr val="tx1"/>
                </a:solidFill>
              </a:rPr>
              <a:t>Model </a:t>
            </a:r>
            <a:r>
              <a:rPr lang="en-US" b="1" dirty="0">
                <a:solidFill>
                  <a:schemeClr val="tx1"/>
                </a:solidFill>
              </a:rPr>
              <a:t>Selection</a:t>
            </a:r>
            <a:r>
              <a:rPr lang="en-US" dirty="0" smtClean="0">
                <a:solidFill>
                  <a:schemeClr val="tx1"/>
                </a:solidFill>
              </a:rPr>
              <a:t>: Decision </a:t>
            </a:r>
            <a:r>
              <a:rPr lang="en-US" dirty="0">
                <a:solidFill>
                  <a:schemeClr val="tx1"/>
                </a:solidFill>
              </a:rPr>
              <a:t>Trees, Random Forest, Gradient Boosting</a:t>
            </a:r>
          </a:p>
          <a:p>
            <a:pPr>
              <a:lnSpc>
                <a:spcPct val="200000"/>
              </a:lnSpc>
              <a:buFont typeface="Wingdings" panose="05000000000000000000" pitchFamily="2" charset="2"/>
              <a:buChar char="Ø"/>
            </a:pPr>
            <a:r>
              <a:rPr lang="en-US" b="1" dirty="0">
                <a:solidFill>
                  <a:schemeClr val="tx1"/>
                </a:solidFill>
              </a:rPr>
              <a:t>Model Training and </a:t>
            </a:r>
            <a:r>
              <a:rPr lang="en-US" b="1" dirty="0" smtClean="0">
                <a:solidFill>
                  <a:schemeClr val="tx1"/>
                </a:solidFill>
              </a:rPr>
              <a:t>Evaluation:</a:t>
            </a:r>
            <a:r>
              <a:rPr lang="en-US" altLang="en-US" sz="2400" dirty="0">
                <a:solidFill>
                  <a:schemeClr val="tx1"/>
                </a:solidFill>
                <a:latin typeface="Arial" panose="020B0604020202020204" pitchFamily="34" charset="0"/>
              </a:rPr>
              <a:t> </a:t>
            </a:r>
            <a:r>
              <a:rPr lang="en-US" altLang="en-US" dirty="0">
                <a:solidFill>
                  <a:schemeClr val="tx1"/>
                </a:solidFill>
              </a:rPr>
              <a:t>Accuracy, Precision, Recall, </a:t>
            </a:r>
            <a:r>
              <a:rPr lang="en-US" altLang="en-US" dirty="0">
                <a:solidFill>
                  <a:schemeClr val="tx1"/>
                </a:solidFill>
              </a:rPr>
              <a:t>F1-Score,</a:t>
            </a:r>
            <a:r>
              <a:rPr lang="en-US" altLang="en-US" dirty="0">
                <a:solidFill>
                  <a:schemeClr val="tx1"/>
                </a:solidFill>
              </a:rPr>
              <a:t> Confusion matrix to assess the model’s </a:t>
            </a:r>
            <a:r>
              <a:rPr lang="en-US" altLang="en-US" dirty="0" smtClean="0">
                <a:solidFill>
                  <a:schemeClr val="tx1"/>
                </a:solidFill>
              </a:rPr>
              <a:t>performance.</a:t>
            </a:r>
            <a:endParaRPr lang="en-US" dirty="0">
              <a:solidFill>
                <a:schemeClr val="tx1"/>
              </a:solidFill>
            </a:endParaRPr>
          </a:p>
          <a:p>
            <a:pPr>
              <a:lnSpc>
                <a:spcPct val="200000"/>
              </a:lnSpc>
              <a:buFont typeface="Wingdings" panose="05000000000000000000" pitchFamily="2" charset="2"/>
              <a:buChar char="Ø"/>
            </a:pPr>
            <a:r>
              <a:rPr lang="en-US" b="1" dirty="0">
                <a:solidFill>
                  <a:schemeClr val="tx1"/>
                </a:solidFill>
              </a:rPr>
              <a:t>Results and Insights</a:t>
            </a:r>
          </a:p>
          <a:p>
            <a:pPr lvl="1">
              <a:lnSpc>
                <a:spcPct val="200000"/>
              </a:lnSpc>
              <a:buFont typeface="Wingdings" panose="05000000000000000000" pitchFamily="2" charset="2"/>
              <a:buChar char="Ø"/>
            </a:pPr>
            <a:r>
              <a:rPr lang="en-US" dirty="0">
                <a:solidFill>
                  <a:schemeClr val="tx1"/>
                </a:solidFill>
              </a:rPr>
              <a:t>Discuss the model’s predictive </a:t>
            </a:r>
            <a:r>
              <a:rPr lang="en-US" dirty="0" smtClean="0">
                <a:solidFill>
                  <a:schemeClr val="tx1"/>
                </a:solidFill>
              </a:rPr>
              <a:t>accuracy.</a:t>
            </a:r>
          </a:p>
          <a:p>
            <a:pPr lvl="1">
              <a:lnSpc>
                <a:spcPct val="200000"/>
              </a:lnSpc>
              <a:buFont typeface="Wingdings" panose="05000000000000000000" pitchFamily="2" charset="2"/>
              <a:buChar char="Ø"/>
            </a:pPr>
            <a:r>
              <a:rPr lang="en-US" altLang="en-US" dirty="0" smtClean="0">
                <a:solidFill>
                  <a:schemeClr val="tx1"/>
                </a:solidFill>
              </a:rPr>
              <a:t>Feature </a:t>
            </a:r>
            <a:r>
              <a:rPr lang="en-US" altLang="en-US" dirty="0">
                <a:solidFill>
                  <a:schemeClr val="tx1"/>
                </a:solidFill>
              </a:rPr>
              <a:t>importance: Which factors most influence the likelihood of cancellation.</a:t>
            </a:r>
          </a:p>
          <a:p>
            <a:pPr marL="0" lvl="0" indent="0" eaLnBrk="0" fontAlgn="base" hangingPunct="0">
              <a:lnSpc>
                <a:spcPct val="100000"/>
              </a:lnSpc>
              <a:spcBef>
                <a:spcPct val="0"/>
              </a:spcBef>
              <a:spcAft>
                <a:spcPct val="0"/>
              </a:spcAft>
              <a:buClrTx/>
              <a:buSzTx/>
              <a:buNone/>
            </a:pPr>
            <a:endParaRPr lang="en-US" altLang="en-US" sz="2400" dirty="0">
              <a:solidFill>
                <a:schemeClr val="tx1"/>
              </a:solidFill>
              <a:latin typeface="Arial" panose="020B0604020202020204" pitchFamily="34" charset="0"/>
            </a:endParaRPr>
          </a:p>
          <a:p>
            <a:endParaRPr lang="en-US" dirty="0"/>
          </a:p>
        </p:txBody>
      </p:sp>
    </p:spTree>
    <p:extLst>
      <p:ext uri="{BB962C8B-B14F-4D97-AF65-F5344CB8AC3E}">
        <p14:creationId xmlns:p14="http://schemas.microsoft.com/office/powerpoint/2010/main" val="33109119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633984"/>
          </a:xfrm>
        </p:spPr>
        <p:txBody>
          <a:bodyPr>
            <a:normAutofit fontScale="90000"/>
          </a:bodyPr>
          <a:lstStyle/>
          <a:p>
            <a:r>
              <a:rPr lang="en-US" b="1" dirty="0"/>
              <a:t>Overall analysis and implementation plan</a:t>
            </a:r>
            <a:br>
              <a:rPr lang="en-US" b="1" dirty="0"/>
            </a:br>
            <a:endParaRPr lang="en-US" dirty="0"/>
          </a:p>
        </p:txBody>
      </p:sp>
      <p:sp>
        <p:nvSpPr>
          <p:cNvPr id="3" name="Content Placeholder 2"/>
          <p:cNvSpPr>
            <a:spLocks noGrp="1"/>
          </p:cNvSpPr>
          <p:nvPr>
            <p:ph idx="1"/>
          </p:nvPr>
        </p:nvSpPr>
        <p:spPr>
          <a:xfrm>
            <a:off x="306324" y="1572768"/>
            <a:ext cx="11548872" cy="3995928"/>
          </a:xfrm>
        </p:spPr>
        <p:txBody>
          <a:bodyPr>
            <a:noAutofit/>
          </a:bodyPr>
          <a:lstStyle/>
          <a:p>
            <a:pPr>
              <a:lnSpc>
                <a:spcPct val="150000"/>
              </a:lnSpc>
              <a:buFont typeface="Wingdings" panose="05000000000000000000" pitchFamily="2" charset="2"/>
              <a:buChar char="Ø"/>
            </a:pPr>
            <a:r>
              <a:rPr lang="en-US" sz="2000" dirty="0">
                <a:solidFill>
                  <a:schemeClr val="tx1"/>
                </a:solidFill>
              </a:rPr>
              <a:t>ID - Drop - All values unique- </a:t>
            </a:r>
            <a:endParaRPr lang="en-US" sz="2000" dirty="0">
              <a:solidFill>
                <a:schemeClr val="tx1"/>
              </a:solidFill>
            </a:endParaRPr>
          </a:p>
          <a:p>
            <a:pPr>
              <a:lnSpc>
                <a:spcPct val="150000"/>
              </a:lnSpc>
              <a:buFont typeface="Wingdings" panose="05000000000000000000" pitchFamily="2" charset="2"/>
              <a:buChar char="Ø"/>
            </a:pPr>
            <a:r>
              <a:rPr lang="en-US" sz="2000" dirty="0" err="1">
                <a:solidFill>
                  <a:schemeClr val="tx1"/>
                </a:solidFill>
              </a:rPr>
              <a:t>User_ID</a:t>
            </a:r>
            <a:r>
              <a:rPr lang="en-US" sz="2000" dirty="0">
                <a:solidFill>
                  <a:schemeClr val="tx1"/>
                </a:solidFill>
              </a:rPr>
              <a:t> </a:t>
            </a:r>
            <a:r>
              <a:rPr lang="en-US" sz="2000" dirty="0">
                <a:solidFill>
                  <a:schemeClr val="tx1"/>
                </a:solidFill>
              </a:rPr>
              <a:t>- Drop - PII - mobile number - we do not use Personal Information Identifiers in machine learning features- </a:t>
            </a:r>
            <a:endParaRPr lang="en-US" sz="2000" dirty="0">
              <a:solidFill>
                <a:schemeClr val="tx1"/>
              </a:solidFill>
            </a:endParaRPr>
          </a:p>
          <a:p>
            <a:pPr>
              <a:lnSpc>
                <a:spcPct val="150000"/>
              </a:lnSpc>
              <a:buFont typeface="Wingdings" panose="05000000000000000000" pitchFamily="2" charset="2"/>
              <a:buChar char="Ø"/>
            </a:pPr>
            <a:r>
              <a:rPr lang="en-US" sz="2000" dirty="0" err="1">
                <a:solidFill>
                  <a:schemeClr val="tx1"/>
                </a:solidFill>
              </a:rPr>
              <a:t>vehicle_model_id</a:t>
            </a:r>
            <a:r>
              <a:rPr lang="en-US" sz="2000" dirty="0">
                <a:solidFill>
                  <a:schemeClr val="tx1"/>
                </a:solidFill>
              </a:rPr>
              <a:t> </a:t>
            </a:r>
            <a:r>
              <a:rPr lang="en-US" sz="2000" dirty="0">
                <a:solidFill>
                  <a:schemeClr val="tx1"/>
                </a:solidFill>
              </a:rPr>
              <a:t>- transform into is_VMID_12 for if the vehicle model id was 12 or not, since &gt;70% of values are 12- </a:t>
            </a:r>
            <a:endParaRPr lang="en-US" sz="2000" dirty="0">
              <a:solidFill>
                <a:schemeClr val="tx1"/>
              </a:solidFill>
            </a:endParaRPr>
          </a:p>
        </p:txBody>
      </p:sp>
    </p:spTree>
    <p:extLst>
      <p:ext uri="{BB962C8B-B14F-4D97-AF65-F5344CB8AC3E}">
        <p14:creationId xmlns:p14="http://schemas.microsoft.com/office/powerpoint/2010/main" val="14829090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31520" y="886968"/>
            <a:ext cx="9872871" cy="4038600"/>
          </a:xfrm>
        </p:spPr>
        <p:txBody>
          <a:bodyPr/>
          <a:lstStyle/>
          <a:p>
            <a:pPr>
              <a:lnSpc>
                <a:spcPct val="150000"/>
              </a:lnSpc>
              <a:buFont typeface="Wingdings" panose="05000000000000000000" pitchFamily="2" charset="2"/>
              <a:buChar char="Ø"/>
            </a:pPr>
            <a:r>
              <a:rPr lang="en-US" sz="2400" dirty="0">
                <a:solidFill>
                  <a:schemeClr val="tx1"/>
                </a:solidFill>
              </a:rPr>
              <a:t>Divide the data into 3 datasets based on </a:t>
            </a:r>
            <a:r>
              <a:rPr lang="en-US" sz="2400" dirty="0" err="1">
                <a:solidFill>
                  <a:schemeClr val="tx1"/>
                </a:solidFill>
              </a:rPr>
              <a:t>travel_type_id</a:t>
            </a:r>
            <a:r>
              <a:rPr lang="en-US" sz="2400" dirty="0">
                <a:solidFill>
                  <a:schemeClr val="tx1"/>
                </a:solidFill>
              </a:rPr>
              <a:t>, since for different travel types different features are applicable- After dividing the data into 3 subsets, 3 different machine learning models are to be created:</a:t>
            </a:r>
          </a:p>
          <a:p>
            <a:pPr>
              <a:lnSpc>
                <a:spcPct val="100000"/>
              </a:lnSpc>
              <a:buFont typeface="Wingdings" panose="05000000000000000000" pitchFamily="2" charset="2"/>
              <a:buChar char="Ø"/>
            </a:pPr>
            <a:r>
              <a:rPr lang="en-US" sz="2400" dirty="0">
                <a:solidFill>
                  <a:schemeClr val="tx1"/>
                </a:solidFill>
              </a:rPr>
              <a:t>1. ML Model 1 for travel_type_1</a:t>
            </a:r>
          </a:p>
          <a:p>
            <a:pPr>
              <a:lnSpc>
                <a:spcPct val="100000"/>
              </a:lnSpc>
              <a:buFont typeface="Wingdings" panose="05000000000000000000" pitchFamily="2" charset="2"/>
              <a:buChar char="Ø"/>
            </a:pPr>
            <a:r>
              <a:rPr lang="en-US" sz="2400" dirty="0">
                <a:solidFill>
                  <a:schemeClr val="tx1"/>
                </a:solidFill>
              </a:rPr>
              <a:t>2. ML Model 2 for travel type_2</a:t>
            </a:r>
          </a:p>
          <a:p>
            <a:pPr>
              <a:lnSpc>
                <a:spcPct val="100000"/>
              </a:lnSpc>
              <a:buFont typeface="Wingdings" panose="05000000000000000000" pitchFamily="2" charset="2"/>
              <a:buChar char="Ø"/>
            </a:pPr>
            <a:r>
              <a:rPr lang="en-US" sz="2400" dirty="0">
                <a:solidFill>
                  <a:schemeClr val="tx1"/>
                </a:solidFill>
              </a:rPr>
              <a:t>3. ML Model 3 for travel_type_3</a:t>
            </a:r>
          </a:p>
          <a:p>
            <a:endParaRPr lang="en-US" dirty="0"/>
          </a:p>
        </p:txBody>
      </p:sp>
    </p:spTree>
    <p:extLst>
      <p:ext uri="{BB962C8B-B14F-4D97-AF65-F5344CB8AC3E}">
        <p14:creationId xmlns:p14="http://schemas.microsoft.com/office/powerpoint/2010/main" val="37148047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1091184"/>
          </a:xfrm>
        </p:spPr>
        <p:txBody>
          <a:bodyPr>
            <a:normAutofit fontScale="90000"/>
          </a:bodyPr>
          <a:lstStyle/>
          <a:p>
            <a:r>
              <a:rPr lang="en-US" b="1" dirty="0"/>
              <a:t>For </a:t>
            </a:r>
            <a:r>
              <a:rPr lang="en-US" b="1" dirty="0" err="1"/>
              <a:t>travel_type_id</a:t>
            </a:r>
            <a:r>
              <a:rPr lang="en-US" b="1" dirty="0"/>
              <a:t> = 1 long distance</a:t>
            </a:r>
            <a:br>
              <a:rPr lang="en-US" b="1" dirty="0"/>
            </a:br>
            <a:endParaRPr lang="en-US" dirty="0"/>
          </a:p>
        </p:txBody>
      </p:sp>
      <p:sp>
        <p:nvSpPr>
          <p:cNvPr id="3" name="Content Placeholder 2"/>
          <p:cNvSpPr>
            <a:spLocks noGrp="1"/>
          </p:cNvSpPr>
          <p:nvPr>
            <p:ph idx="1"/>
          </p:nvPr>
        </p:nvSpPr>
        <p:spPr>
          <a:xfrm>
            <a:off x="512064" y="1700784"/>
            <a:ext cx="11018520" cy="4297680"/>
          </a:xfrm>
        </p:spPr>
        <p:txBody>
          <a:bodyPr/>
          <a:lstStyle/>
          <a:p>
            <a:pPr>
              <a:buFont typeface="Wingdings" panose="05000000000000000000" pitchFamily="2" charset="2"/>
              <a:buChar char="Ø"/>
            </a:pPr>
            <a:r>
              <a:rPr lang="en-US" b="1" dirty="0" err="1">
                <a:solidFill>
                  <a:schemeClr val="tx1"/>
                </a:solidFill>
              </a:rPr>
              <a:t>package_id</a:t>
            </a:r>
            <a:r>
              <a:rPr lang="en-US" dirty="0">
                <a:solidFill>
                  <a:schemeClr val="tx1"/>
                </a:solidFill>
              </a:rPr>
              <a:t> - drop - all null values</a:t>
            </a:r>
          </a:p>
          <a:p>
            <a:pPr>
              <a:buFont typeface="Wingdings" panose="05000000000000000000" pitchFamily="2" charset="2"/>
              <a:buChar char="Ø"/>
            </a:pPr>
            <a:r>
              <a:rPr lang="en-US" b="1" dirty="0" err="1">
                <a:solidFill>
                  <a:schemeClr val="tx1"/>
                </a:solidFill>
              </a:rPr>
              <a:t>travel_type_id</a:t>
            </a:r>
            <a:r>
              <a:rPr lang="en-US" dirty="0">
                <a:solidFill>
                  <a:schemeClr val="tx1"/>
                </a:solidFill>
              </a:rPr>
              <a:t> - drop - all same values</a:t>
            </a:r>
          </a:p>
          <a:p>
            <a:pPr>
              <a:buFont typeface="Wingdings" panose="05000000000000000000" pitchFamily="2" charset="2"/>
              <a:buChar char="Ø"/>
            </a:pPr>
            <a:r>
              <a:rPr lang="en-US" b="1" dirty="0" err="1">
                <a:solidFill>
                  <a:schemeClr val="tx1"/>
                </a:solidFill>
              </a:rPr>
              <a:t>from_area_id</a:t>
            </a:r>
            <a:r>
              <a:rPr lang="en-US" dirty="0">
                <a:solidFill>
                  <a:schemeClr val="tx1"/>
                </a:solidFill>
              </a:rPr>
              <a:t> - transform and drop into cancellation volume i.e. Zero, High, Medium or Low cancellation area</a:t>
            </a:r>
          </a:p>
          <a:p>
            <a:pPr>
              <a:buFont typeface="Wingdings" panose="05000000000000000000" pitchFamily="2" charset="2"/>
              <a:buChar char="Ø"/>
            </a:pPr>
            <a:r>
              <a:rPr lang="en-US" b="1" dirty="0" err="1">
                <a:solidFill>
                  <a:schemeClr val="tx1"/>
                </a:solidFill>
              </a:rPr>
              <a:t>to_area_id</a:t>
            </a:r>
            <a:r>
              <a:rPr lang="en-US" dirty="0">
                <a:solidFill>
                  <a:schemeClr val="tx1"/>
                </a:solidFill>
              </a:rPr>
              <a:t> - drop - all values null</a:t>
            </a:r>
          </a:p>
          <a:p>
            <a:pPr>
              <a:buFont typeface="Wingdings" panose="05000000000000000000" pitchFamily="2" charset="2"/>
              <a:buChar char="Ø"/>
            </a:pPr>
            <a:r>
              <a:rPr lang="en-US" b="1" dirty="0" err="1">
                <a:solidFill>
                  <a:schemeClr val="tx1"/>
                </a:solidFill>
              </a:rPr>
              <a:t>from_city_id</a:t>
            </a:r>
            <a:r>
              <a:rPr lang="en-US" dirty="0">
                <a:solidFill>
                  <a:schemeClr val="tx1"/>
                </a:solidFill>
              </a:rPr>
              <a:t> - use mode to impute the null values</a:t>
            </a:r>
          </a:p>
          <a:p>
            <a:pPr>
              <a:buFont typeface="Wingdings" panose="05000000000000000000" pitchFamily="2" charset="2"/>
              <a:buChar char="Ø"/>
            </a:pPr>
            <a:r>
              <a:rPr lang="en-US" b="1" dirty="0" err="1">
                <a:solidFill>
                  <a:schemeClr val="tx1"/>
                </a:solidFill>
              </a:rPr>
              <a:t>to_city_id</a:t>
            </a:r>
            <a:r>
              <a:rPr lang="en-US" dirty="0">
                <a:solidFill>
                  <a:schemeClr val="tx1"/>
                </a:solidFill>
              </a:rPr>
              <a:t> - use mode to impute the null values</a:t>
            </a:r>
          </a:p>
          <a:p>
            <a:endParaRPr lang="en-US" dirty="0"/>
          </a:p>
        </p:txBody>
      </p:sp>
    </p:spTree>
    <p:extLst>
      <p:ext uri="{BB962C8B-B14F-4D97-AF65-F5344CB8AC3E}">
        <p14:creationId xmlns:p14="http://schemas.microsoft.com/office/powerpoint/2010/main" val="581159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4048" y="493776"/>
            <a:ext cx="11247120" cy="5907024"/>
          </a:xfrm>
        </p:spPr>
        <p:txBody>
          <a:bodyPr>
            <a:normAutofit/>
          </a:bodyPr>
          <a:lstStyle/>
          <a:p>
            <a:pPr>
              <a:lnSpc>
                <a:spcPct val="150000"/>
              </a:lnSpc>
              <a:buFont typeface="Wingdings" panose="05000000000000000000" pitchFamily="2" charset="2"/>
              <a:buChar char="Ø"/>
            </a:pPr>
            <a:r>
              <a:rPr lang="en-US" b="1" dirty="0">
                <a:solidFill>
                  <a:schemeClr val="tx1"/>
                </a:solidFill>
              </a:rPr>
              <a:t>Make a column for inter-city routes </a:t>
            </a:r>
            <a:r>
              <a:rPr lang="en-US" dirty="0">
                <a:solidFill>
                  <a:schemeClr val="tx1"/>
                </a:solidFill>
              </a:rPr>
              <a:t>- </a:t>
            </a:r>
            <a:r>
              <a:rPr lang="en-US" dirty="0" err="1">
                <a:solidFill>
                  <a:schemeClr val="tx1"/>
                </a:solidFill>
              </a:rPr>
              <a:t>from_city_id</a:t>
            </a:r>
            <a:r>
              <a:rPr lang="en-US" dirty="0">
                <a:solidFill>
                  <a:schemeClr val="tx1"/>
                </a:solidFill>
              </a:rPr>
              <a:t> -&gt; </a:t>
            </a:r>
            <a:r>
              <a:rPr lang="en-US" dirty="0" err="1">
                <a:solidFill>
                  <a:schemeClr val="tx1"/>
                </a:solidFill>
              </a:rPr>
              <a:t>to_city_id</a:t>
            </a:r>
            <a:endParaRPr lang="en-US" dirty="0">
              <a:solidFill>
                <a:schemeClr val="tx1"/>
              </a:solidFill>
            </a:endParaRPr>
          </a:p>
          <a:p>
            <a:pPr>
              <a:lnSpc>
                <a:spcPct val="150000"/>
              </a:lnSpc>
              <a:buFont typeface="Wingdings" panose="05000000000000000000" pitchFamily="2" charset="2"/>
              <a:buChar char="Ø"/>
            </a:pPr>
            <a:r>
              <a:rPr lang="en-US" b="1" dirty="0" err="1">
                <a:solidFill>
                  <a:schemeClr val="tx1"/>
                </a:solidFill>
              </a:rPr>
              <a:t>city_routes</a:t>
            </a:r>
            <a:r>
              <a:rPr lang="en-US" dirty="0">
                <a:solidFill>
                  <a:schemeClr val="tx1"/>
                </a:solidFill>
              </a:rPr>
              <a:t> - transform into </a:t>
            </a:r>
            <a:r>
              <a:rPr lang="en-US" b="1" dirty="0">
                <a:solidFill>
                  <a:schemeClr val="tx1"/>
                </a:solidFill>
              </a:rPr>
              <a:t>cancellation volume </a:t>
            </a:r>
            <a:r>
              <a:rPr lang="en-US" dirty="0">
                <a:solidFill>
                  <a:schemeClr val="tx1"/>
                </a:solidFill>
              </a:rPr>
              <a:t>i.e. Zero, High, Medium or Low cancellation routes</a:t>
            </a:r>
          </a:p>
          <a:p>
            <a:pPr>
              <a:lnSpc>
                <a:spcPct val="150000"/>
              </a:lnSpc>
              <a:buFont typeface="Wingdings" panose="05000000000000000000" pitchFamily="2" charset="2"/>
              <a:buChar char="Ø"/>
            </a:pPr>
            <a:r>
              <a:rPr lang="en-US" b="1" dirty="0" err="1">
                <a:solidFill>
                  <a:schemeClr val="tx1"/>
                </a:solidFill>
              </a:rPr>
              <a:t>from_city_id</a:t>
            </a:r>
            <a:r>
              <a:rPr lang="en-US" b="1" dirty="0">
                <a:solidFill>
                  <a:schemeClr val="tx1"/>
                </a:solidFill>
              </a:rPr>
              <a:t>, </a:t>
            </a:r>
            <a:r>
              <a:rPr lang="en-US" b="1" dirty="0" err="1" smtClean="0">
                <a:solidFill>
                  <a:schemeClr val="tx1"/>
                </a:solidFill>
              </a:rPr>
              <a:t>to_city_id</a:t>
            </a:r>
            <a:r>
              <a:rPr lang="en-US" b="1" dirty="0">
                <a:solidFill>
                  <a:schemeClr val="tx1"/>
                </a:solidFill>
              </a:rPr>
              <a:t>, </a:t>
            </a:r>
            <a:r>
              <a:rPr lang="en-US" b="1" dirty="0" smtClean="0">
                <a:solidFill>
                  <a:schemeClr val="tx1"/>
                </a:solidFill>
              </a:rPr>
              <a:t>routes</a:t>
            </a:r>
            <a:r>
              <a:rPr lang="en-US" b="1" dirty="0">
                <a:solidFill>
                  <a:schemeClr val="tx1"/>
                </a:solidFill>
              </a:rPr>
              <a:t>, </a:t>
            </a:r>
            <a:r>
              <a:rPr lang="en-US" b="1" dirty="0" err="1">
                <a:solidFill>
                  <a:schemeClr val="tx1"/>
                </a:solidFill>
              </a:rPr>
              <a:t>cancellation_perc</a:t>
            </a:r>
            <a:r>
              <a:rPr lang="en-US" b="1" dirty="0">
                <a:solidFill>
                  <a:schemeClr val="tx1"/>
                </a:solidFill>
              </a:rPr>
              <a:t> </a:t>
            </a:r>
            <a:r>
              <a:rPr lang="en-US" dirty="0">
                <a:solidFill>
                  <a:schemeClr val="tx1"/>
                </a:solidFill>
              </a:rPr>
              <a:t>- drop</a:t>
            </a:r>
          </a:p>
          <a:p>
            <a:pPr>
              <a:lnSpc>
                <a:spcPct val="150000"/>
              </a:lnSpc>
              <a:buFont typeface="Wingdings" panose="05000000000000000000" pitchFamily="2" charset="2"/>
              <a:buChar char="Ø"/>
            </a:pPr>
            <a:r>
              <a:rPr lang="en-US" b="1" dirty="0" err="1">
                <a:solidFill>
                  <a:schemeClr val="tx1"/>
                </a:solidFill>
              </a:rPr>
              <a:t>from_date</a:t>
            </a:r>
            <a:r>
              <a:rPr lang="en-US" dirty="0">
                <a:solidFill>
                  <a:schemeClr val="tx1"/>
                </a:solidFill>
              </a:rPr>
              <a:t> - transform into </a:t>
            </a:r>
            <a:r>
              <a:rPr lang="en-US" dirty="0" smtClean="0">
                <a:solidFill>
                  <a:schemeClr val="tx1"/>
                </a:solidFill>
              </a:rPr>
              <a:t>– </a:t>
            </a:r>
            <a:r>
              <a:rPr lang="en-US" b="1" dirty="0" smtClean="0">
                <a:solidFill>
                  <a:schemeClr val="tx1"/>
                </a:solidFill>
              </a:rPr>
              <a:t>day of Week</a:t>
            </a:r>
            <a:r>
              <a:rPr lang="en-US" dirty="0">
                <a:solidFill>
                  <a:schemeClr val="tx1"/>
                </a:solidFill>
              </a:rPr>
              <a:t>, </a:t>
            </a:r>
            <a:r>
              <a:rPr lang="en-US" b="1" dirty="0">
                <a:solidFill>
                  <a:schemeClr val="tx1"/>
                </a:solidFill>
              </a:rPr>
              <a:t>Month,</a:t>
            </a:r>
            <a:r>
              <a:rPr lang="en-US" dirty="0">
                <a:solidFill>
                  <a:schemeClr val="tx1"/>
                </a:solidFill>
              </a:rPr>
              <a:t> </a:t>
            </a:r>
            <a:r>
              <a:rPr lang="en-US" b="1" dirty="0">
                <a:solidFill>
                  <a:schemeClr val="tx1"/>
                </a:solidFill>
              </a:rPr>
              <a:t>Weekday/weekend</a:t>
            </a:r>
            <a:r>
              <a:rPr lang="en-US" dirty="0">
                <a:solidFill>
                  <a:schemeClr val="tx1"/>
                </a:solidFill>
              </a:rPr>
              <a:t>, </a:t>
            </a:r>
            <a:r>
              <a:rPr lang="en-US" b="1" dirty="0" smtClean="0">
                <a:solidFill>
                  <a:schemeClr val="tx1"/>
                </a:solidFill>
              </a:rPr>
              <a:t>Time of Day(Hour </a:t>
            </a:r>
            <a:r>
              <a:rPr lang="en-US" dirty="0">
                <a:solidFill>
                  <a:schemeClr val="tx1"/>
                </a:solidFill>
              </a:rPr>
              <a:t>| Morning Afternoon Evening Night)</a:t>
            </a:r>
          </a:p>
          <a:p>
            <a:pPr>
              <a:lnSpc>
                <a:spcPct val="150000"/>
              </a:lnSpc>
              <a:buFont typeface="Wingdings" panose="05000000000000000000" pitchFamily="2" charset="2"/>
              <a:buChar char="Ø"/>
            </a:pPr>
            <a:r>
              <a:rPr lang="en-US" b="1" dirty="0" err="1">
                <a:solidFill>
                  <a:schemeClr val="tx1"/>
                </a:solidFill>
              </a:rPr>
              <a:t>time_diff</a:t>
            </a:r>
            <a:r>
              <a:rPr lang="en-US" b="1" dirty="0">
                <a:solidFill>
                  <a:schemeClr val="tx1"/>
                </a:solidFill>
              </a:rPr>
              <a:t> </a:t>
            </a:r>
            <a:r>
              <a:rPr lang="en-US" dirty="0">
                <a:solidFill>
                  <a:schemeClr val="tx1"/>
                </a:solidFill>
              </a:rPr>
              <a:t>- calculate the number of hours b/w booking and actual start time in hours</a:t>
            </a:r>
          </a:p>
          <a:p>
            <a:pPr>
              <a:lnSpc>
                <a:spcPct val="150000"/>
              </a:lnSpc>
              <a:buFont typeface="Wingdings" panose="05000000000000000000" pitchFamily="2" charset="2"/>
              <a:buChar char="Ø"/>
            </a:pPr>
            <a:r>
              <a:rPr lang="en-US" b="1" dirty="0" err="1">
                <a:solidFill>
                  <a:schemeClr val="tx1"/>
                </a:solidFill>
              </a:rPr>
              <a:t>booking_nature</a:t>
            </a:r>
            <a:r>
              <a:rPr lang="en-US" b="1" dirty="0">
                <a:solidFill>
                  <a:schemeClr val="tx1"/>
                </a:solidFill>
              </a:rPr>
              <a:t> </a:t>
            </a:r>
            <a:r>
              <a:rPr lang="en-US" dirty="0">
                <a:solidFill>
                  <a:schemeClr val="tx1"/>
                </a:solidFill>
              </a:rPr>
              <a:t>- transform the </a:t>
            </a:r>
            <a:r>
              <a:rPr lang="en-US" dirty="0" err="1">
                <a:solidFill>
                  <a:schemeClr val="tx1"/>
                </a:solidFill>
              </a:rPr>
              <a:t>time_diff</a:t>
            </a:r>
            <a:r>
              <a:rPr lang="en-US" dirty="0">
                <a:solidFill>
                  <a:schemeClr val="tx1"/>
                </a:solidFill>
              </a:rPr>
              <a:t> into Urgent, </a:t>
            </a:r>
            <a:r>
              <a:rPr lang="en-US" dirty="0" err="1">
                <a:solidFill>
                  <a:schemeClr val="tx1"/>
                </a:solidFill>
              </a:rPr>
              <a:t>SameDay</a:t>
            </a:r>
            <a:r>
              <a:rPr lang="en-US" dirty="0">
                <a:solidFill>
                  <a:schemeClr val="tx1"/>
                </a:solidFill>
              </a:rPr>
              <a:t>, Regular, Advance bookings, since </a:t>
            </a:r>
            <a:r>
              <a:rPr lang="en-US" dirty="0" err="1">
                <a:solidFill>
                  <a:schemeClr val="tx1"/>
                </a:solidFill>
              </a:rPr>
              <a:t>time_diff</a:t>
            </a:r>
            <a:r>
              <a:rPr lang="en-US" dirty="0">
                <a:solidFill>
                  <a:schemeClr val="tx1"/>
                </a:solidFill>
              </a:rPr>
              <a:t> has &gt;10% outliers</a:t>
            </a:r>
          </a:p>
          <a:p>
            <a:endParaRPr lang="en-US" dirty="0"/>
          </a:p>
        </p:txBody>
      </p:sp>
    </p:spTree>
    <p:extLst>
      <p:ext uri="{BB962C8B-B14F-4D97-AF65-F5344CB8AC3E}">
        <p14:creationId xmlns:p14="http://schemas.microsoft.com/office/powerpoint/2010/main" val="350652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49808" y="1051560"/>
            <a:ext cx="9872871" cy="4038600"/>
          </a:xfrm>
        </p:spPr>
        <p:txBody>
          <a:bodyPr/>
          <a:lstStyle/>
          <a:p>
            <a:pPr>
              <a:lnSpc>
                <a:spcPct val="150000"/>
              </a:lnSpc>
              <a:buFont typeface="Wingdings" panose="05000000000000000000" pitchFamily="2" charset="2"/>
              <a:buChar char="Ø"/>
            </a:pPr>
            <a:r>
              <a:rPr lang="en-US" b="1" dirty="0" err="1">
                <a:solidFill>
                  <a:schemeClr val="tx1"/>
                </a:solidFill>
              </a:rPr>
              <a:t>online_booking</a:t>
            </a:r>
            <a:r>
              <a:rPr lang="en-US" b="1" dirty="0">
                <a:solidFill>
                  <a:schemeClr val="tx1"/>
                </a:solidFill>
              </a:rPr>
              <a:t> | </a:t>
            </a:r>
            <a:r>
              <a:rPr lang="en-US" b="1" dirty="0" err="1">
                <a:solidFill>
                  <a:schemeClr val="tx1"/>
                </a:solidFill>
              </a:rPr>
              <a:t>mobile_site_booking</a:t>
            </a:r>
            <a:r>
              <a:rPr lang="en-US" b="1" dirty="0">
                <a:solidFill>
                  <a:schemeClr val="tx1"/>
                </a:solidFill>
              </a:rPr>
              <a:t> </a:t>
            </a:r>
            <a:r>
              <a:rPr lang="en-US" dirty="0">
                <a:solidFill>
                  <a:schemeClr val="tx1"/>
                </a:solidFill>
              </a:rPr>
              <a:t>- keep</a:t>
            </a:r>
          </a:p>
          <a:p>
            <a:pPr>
              <a:lnSpc>
                <a:spcPct val="150000"/>
              </a:lnSpc>
              <a:buFont typeface="Wingdings" panose="05000000000000000000" pitchFamily="2" charset="2"/>
              <a:buChar char="Ø"/>
            </a:pPr>
            <a:r>
              <a:rPr lang="en-US" b="1" dirty="0" err="1">
                <a:solidFill>
                  <a:schemeClr val="tx1"/>
                </a:solidFill>
              </a:rPr>
              <a:t>from_date</a:t>
            </a:r>
            <a:r>
              <a:rPr lang="en-US" dirty="0">
                <a:solidFill>
                  <a:schemeClr val="tx1"/>
                </a:solidFill>
              </a:rPr>
              <a:t> - drop</a:t>
            </a:r>
          </a:p>
          <a:p>
            <a:pPr>
              <a:lnSpc>
                <a:spcPct val="150000"/>
              </a:lnSpc>
              <a:buFont typeface="Wingdings" panose="05000000000000000000" pitchFamily="2" charset="2"/>
              <a:buChar char="Ø"/>
            </a:pPr>
            <a:r>
              <a:rPr lang="en-US" b="1" dirty="0" err="1">
                <a:solidFill>
                  <a:schemeClr val="tx1"/>
                </a:solidFill>
              </a:rPr>
              <a:t>booking_created</a:t>
            </a:r>
            <a:r>
              <a:rPr lang="en-US" b="1" dirty="0">
                <a:solidFill>
                  <a:schemeClr val="tx1"/>
                </a:solidFill>
              </a:rPr>
              <a:t> </a:t>
            </a:r>
            <a:r>
              <a:rPr lang="en-US" dirty="0">
                <a:solidFill>
                  <a:schemeClr val="tx1"/>
                </a:solidFill>
              </a:rPr>
              <a:t>- drop</a:t>
            </a:r>
          </a:p>
          <a:p>
            <a:pPr>
              <a:lnSpc>
                <a:spcPct val="150000"/>
              </a:lnSpc>
              <a:buFont typeface="Wingdings" panose="05000000000000000000" pitchFamily="2" charset="2"/>
              <a:buChar char="Ø"/>
            </a:pPr>
            <a:r>
              <a:rPr lang="en-US" dirty="0">
                <a:solidFill>
                  <a:schemeClr val="tx1"/>
                </a:solidFill>
              </a:rPr>
              <a:t>drop all 4 </a:t>
            </a:r>
            <a:r>
              <a:rPr lang="en-US" dirty="0" err="1">
                <a:solidFill>
                  <a:schemeClr val="tx1"/>
                </a:solidFill>
              </a:rPr>
              <a:t>lat</a:t>
            </a:r>
            <a:r>
              <a:rPr lang="en-US" dirty="0">
                <a:solidFill>
                  <a:schemeClr val="tx1"/>
                </a:solidFill>
              </a:rPr>
              <a:t>/long(</a:t>
            </a:r>
            <a:r>
              <a:rPr lang="en-US" dirty="0" err="1">
                <a:solidFill>
                  <a:schemeClr val="tx1"/>
                </a:solidFill>
              </a:rPr>
              <a:t>from_lat,from_long,to_lat,to_long</a:t>
            </a:r>
            <a:r>
              <a:rPr lang="en-US" dirty="0">
                <a:solidFill>
                  <a:schemeClr val="tx1"/>
                </a:solidFill>
              </a:rPr>
              <a:t>) as </a:t>
            </a:r>
            <a:r>
              <a:rPr lang="en-US" dirty="0" err="1">
                <a:solidFill>
                  <a:schemeClr val="tx1"/>
                </a:solidFill>
              </a:rPr>
              <a:t>to_lat</a:t>
            </a:r>
            <a:r>
              <a:rPr lang="en-US" dirty="0">
                <a:solidFill>
                  <a:schemeClr val="tx1"/>
                </a:solidFill>
              </a:rPr>
              <a:t> and </a:t>
            </a:r>
            <a:r>
              <a:rPr lang="en-US" dirty="0" err="1">
                <a:solidFill>
                  <a:schemeClr val="tx1"/>
                </a:solidFill>
              </a:rPr>
              <a:t>to_long</a:t>
            </a:r>
            <a:r>
              <a:rPr lang="en-US" dirty="0">
                <a:solidFill>
                  <a:schemeClr val="tx1"/>
                </a:solidFill>
              </a:rPr>
              <a:t> has all NULL values and </a:t>
            </a:r>
            <a:r>
              <a:rPr lang="en-US" dirty="0" err="1">
                <a:solidFill>
                  <a:schemeClr val="tx1"/>
                </a:solidFill>
              </a:rPr>
              <a:t>from_lat,from_long's</a:t>
            </a:r>
            <a:r>
              <a:rPr lang="en-US" dirty="0">
                <a:solidFill>
                  <a:schemeClr val="tx1"/>
                </a:solidFill>
              </a:rPr>
              <a:t> information is already captured in </a:t>
            </a:r>
            <a:r>
              <a:rPr lang="en-US" dirty="0" err="1">
                <a:solidFill>
                  <a:schemeClr val="tx1"/>
                </a:solidFill>
              </a:rPr>
              <a:t>from_area_id</a:t>
            </a:r>
            <a:endParaRPr lang="en-US" dirty="0">
              <a:solidFill>
                <a:schemeClr val="tx1"/>
              </a:solidFill>
            </a:endParaRPr>
          </a:p>
          <a:p>
            <a:endParaRPr lang="en-US" dirty="0"/>
          </a:p>
        </p:txBody>
      </p:sp>
    </p:spTree>
    <p:extLst>
      <p:ext uri="{BB962C8B-B14F-4D97-AF65-F5344CB8AC3E}">
        <p14:creationId xmlns:p14="http://schemas.microsoft.com/office/powerpoint/2010/main" val="11375565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a:t>
            </a:r>
          </a:p>
        </p:txBody>
      </p:sp>
      <p:sp>
        <p:nvSpPr>
          <p:cNvPr id="3" name="Content Placeholder 2"/>
          <p:cNvSpPr>
            <a:spLocks noGrp="1"/>
          </p:cNvSpPr>
          <p:nvPr>
            <p:ph idx="1"/>
          </p:nvPr>
        </p:nvSpPr>
        <p:spPr>
          <a:xfrm>
            <a:off x="1143000" y="1792224"/>
            <a:ext cx="9872871" cy="4303776"/>
          </a:xfrm>
        </p:spPr>
        <p:txBody>
          <a:bodyPr/>
          <a:lstStyle/>
          <a:p>
            <a:pPr>
              <a:buFont typeface="Wingdings" panose="05000000000000000000" pitchFamily="2" charset="2"/>
              <a:buChar char="Ø"/>
            </a:pPr>
            <a:r>
              <a:rPr lang="en-US" b="1" dirty="0">
                <a:solidFill>
                  <a:schemeClr val="tx1"/>
                </a:solidFill>
              </a:rPr>
              <a:t>Company Background:</a:t>
            </a:r>
            <a:endParaRPr lang="en-US" dirty="0">
              <a:solidFill>
                <a:schemeClr val="tx1"/>
              </a:solidFill>
            </a:endParaRPr>
          </a:p>
          <a:p>
            <a:pPr>
              <a:buFont typeface="Wingdings" panose="05000000000000000000" pitchFamily="2" charset="2"/>
              <a:buChar char="Ø"/>
            </a:pPr>
            <a:r>
              <a:rPr lang="en-US" b="1" dirty="0" err="1">
                <a:solidFill>
                  <a:schemeClr val="tx1"/>
                </a:solidFill>
              </a:rPr>
              <a:t>YourCabs</a:t>
            </a:r>
            <a:r>
              <a:rPr lang="en-US" dirty="0">
                <a:solidFill>
                  <a:schemeClr val="tx1"/>
                </a:solidFill>
              </a:rPr>
              <a:t> is a leading cab service provider based in Bangalore, catering to the city's fast-paced and dynamic transportation needs. Established in </a:t>
            </a:r>
            <a:r>
              <a:rPr lang="en-US" dirty="0" smtClean="0">
                <a:solidFill>
                  <a:schemeClr val="tx1"/>
                </a:solidFill>
              </a:rPr>
              <a:t>[2010], </a:t>
            </a:r>
            <a:r>
              <a:rPr lang="en-US" dirty="0">
                <a:solidFill>
                  <a:schemeClr val="tx1"/>
                </a:solidFill>
              </a:rPr>
              <a:t>the company has rapidly grown to become one of the most reliable and widely used cab services in the region.</a:t>
            </a:r>
          </a:p>
          <a:p>
            <a:pPr>
              <a:buFont typeface="Wingdings" panose="05000000000000000000" pitchFamily="2" charset="2"/>
              <a:buChar char="Ø"/>
            </a:pPr>
            <a:r>
              <a:rPr lang="en-US" dirty="0">
                <a:solidFill>
                  <a:schemeClr val="tx1"/>
                </a:solidFill>
              </a:rPr>
              <a:t>With a fleet of over </a:t>
            </a:r>
            <a:r>
              <a:rPr lang="en-US" dirty="0" smtClean="0">
                <a:solidFill>
                  <a:schemeClr val="tx1"/>
                </a:solidFill>
              </a:rPr>
              <a:t>[1000] </a:t>
            </a:r>
            <a:r>
              <a:rPr lang="en-US" dirty="0">
                <a:solidFill>
                  <a:schemeClr val="tx1"/>
                </a:solidFill>
              </a:rPr>
              <a:t>vehicles, </a:t>
            </a:r>
            <a:r>
              <a:rPr lang="en-US" dirty="0" err="1">
                <a:solidFill>
                  <a:schemeClr val="tx1"/>
                </a:solidFill>
              </a:rPr>
              <a:t>YourCabs</a:t>
            </a:r>
            <a:r>
              <a:rPr lang="en-US" dirty="0">
                <a:solidFill>
                  <a:schemeClr val="tx1"/>
                </a:solidFill>
              </a:rPr>
              <a:t> offers a range of services including </a:t>
            </a:r>
            <a:r>
              <a:rPr lang="en-US" b="1" dirty="0">
                <a:solidFill>
                  <a:schemeClr val="tx1"/>
                </a:solidFill>
              </a:rPr>
              <a:t>point-to-point</a:t>
            </a:r>
            <a:r>
              <a:rPr lang="en-US" dirty="0">
                <a:solidFill>
                  <a:schemeClr val="tx1"/>
                </a:solidFill>
              </a:rPr>
              <a:t> rides, </a:t>
            </a:r>
            <a:r>
              <a:rPr lang="en-US" b="1" dirty="0">
                <a:solidFill>
                  <a:schemeClr val="tx1"/>
                </a:solidFill>
              </a:rPr>
              <a:t>long-distance travel</a:t>
            </a:r>
            <a:r>
              <a:rPr lang="en-US" dirty="0">
                <a:solidFill>
                  <a:schemeClr val="tx1"/>
                </a:solidFill>
              </a:rPr>
              <a:t>, and </a:t>
            </a:r>
            <a:r>
              <a:rPr lang="en-US" b="1" dirty="0">
                <a:solidFill>
                  <a:schemeClr val="tx1"/>
                </a:solidFill>
              </a:rPr>
              <a:t>hourly rentals</a:t>
            </a:r>
            <a:r>
              <a:rPr lang="en-US" dirty="0">
                <a:solidFill>
                  <a:schemeClr val="tx1"/>
                </a:solidFill>
              </a:rPr>
              <a:t>. </a:t>
            </a:r>
            <a:endParaRPr lang="en-US" dirty="0" smtClean="0">
              <a:solidFill>
                <a:schemeClr val="tx1"/>
              </a:solidFill>
            </a:endParaRPr>
          </a:p>
          <a:p>
            <a:pPr>
              <a:buFont typeface="Wingdings" panose="05000000000000000000" pitchFamily="2" charset="2"/>
              <a:buChar char="Ø"/>
            </a:pPr>
            <a:r>
              <a:rPr lang="en-US" dirty="0" smtClean="0">
                <a:solidFill>
                  <a:schemeClr val="tx1"/>
                </a:solidFill>
              </a:rPr>
              <a:t>The </a:t>
            </a:r>
            <a:r>
              <a:rPr lang="en-US" dirty="0">
                <a:solidFill>
                  <a:schemeClr val="tx1"/>
                </a:solidFill>
              </a:rPr>
              <a:t>company has built its reputation on providing timely, safe, and comfortable rides to its customers.</a:t>
            </a:r>
          </a:p>
        </p:txBody>
      </p:sp>
    </p:spTree>
    <p:extLst>
      <p:ext uri="{BB962C8B-B14F-4D97-AF65-F5344CB8AC3E}">
        <p14:creationId xmlns:p14="http://schemas.microsoft.com/office/powerpoint/2010/main" val="3077190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50392" y="731520"/>
            <a:ext cx="9872871" cy="4038600"/>
          </a:xfrm>
        </p:spPr>
        <p:txBody>
          <a:bodyPr/>
          <a:lstStyle/>
          <a:p>
            <a:endParaRPr lang="en-US" dirty="0"/>
          </a:p>
          <a:p>
            <a:pPr lvl="1">
              <a:lnSpc>
                <a:spcPct val="100000"/>
              </a:lnSpc>
              <a:buFont typeface="Wingdings" panose="05000000000000000000" pitchFamily="2" charset="2"/>
              <a:buChar char="Ø"/>
            </a:pPr>
            <a:r>
              <a:rPr lang="en-US" sz="2400" dirty="0">
                <a:solidFill>
                  <a:schemeClr val="tx1"/>
                </a:solidFill>
              </a:rPr>
              <a:t>Operating in a highly competitive market, </a:t>
            </a:r>
            <a:r>
              <a:rPr lang="en-US" sz="2400" dirty="0" err="1">
                <a:solidFill>
                  <a:schemeClr val="tx1"/>
                </a:solidFill>
              </a:rPr>
              <a:t>YourCabs</a:t>
            </a:r>
            <a:r>
              <a:rPr lang="en-US" sz="2400" dirty="0">
                <a:solidFill>
                  <a:schemeClr val="tx1"/>
                </a:solidFill>
              </a:rPr>
              <a:t> distinguishes itself through a customer-centric approach, leveraging technology to offer seamless booking experiences via desktop and mobile platforms</a:t>
            </a:r>
            <a:r>
              <a:rPr lang="en-US" sz="2400" dirty="0" smtClean="0">
                <a:solidFill>
                  <a:schemeClr val="tx1"/>
                </a:solidFill>
              </a:rPr>
              <a:t>.</a:t>
            </a:r>
          </a:p>
          <a:p>
            <a:pPr lvl="1">
              <a:lnSpc>
                <a:spcPct val="100000"/>
              </a:lnSpc>
              <a:buFont typeface="Wingdings" panose="05000000000000000000" pitchFamily="2" charset="2"/>
              <a:buChar char="Ø"/>
            </a:pPr>
            <a:endParaRPr lang="en-US" sz="2400" dirty="0">
              <a:solidFill>
                <a:schemeClr val="tx1"/>
              </a:solidFill>
            </a:endParaRPr>
          </a:p>
          <a:p>
            <a:pPr lvl="1">
              <a:buFont typeface="Wingdings" panose="05000000000000000000" pitchFamily="2" charset="2"/>
              <a:buChar char="Ø"/>
            </a:pPr>
            <a:r>
              <a:rPr lang="en-US" sz="2400" dirty="0">
                <a:solidFill>
                  <a:schemeClr val="tx1"/>
                </a:solidFill>
              </a:rPr>
              <a:t>The company serves thousands of customers daily, handling a significant number of bookings across various travel types, from business commutes to leisure travel.</a:t>
            </a:r>
          </a:p>
          <a:p>
            <a:endParaRPr lang="en-US" dirty="0"/>
          </a:p>
        </p:txBody>
      </p:sp>
    </p:spTree>
    <p:extLst>
      <p:ext uri="{BB962C8B-B14F-4D97-AF65-F5344CB8AC3E}">
        <p14:creationId xmlns:p14="http://schemas.microsoft.com/office/powerpoint/2010/main" val="1439002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dirty="0"/>
              <a:t>Importance of Customer Service in the Cab Industry</a:t>
            </a:r>
          </a:p>
        </p:txBody>
      </p:sp>
      <p:sp>
        <p:nvSpPr>
          <p:cNvPr id="3" name="Content Placeholder 2"/>
          <p:cNvSpPr>
            <a:spLocks noGrp="1"/>
          </p:cNvSpPr>
          <p:nvPr>
            <p:ph idx="1"/>
          </p:nvPr>
        </p:nvSpPr>
        <p:spPr>
          <a:xfrm>
            <a:off x="594360" y="2057400"/>
            <a:ext cx="11082528" cy="4038600"/>
          </a:xfrm>
        </p:spPr>
        <p:txBody>
          <a:bodyPr>
            <a:normAutofit fontScale="92500"/>
          </a:bodyPr>
          <a:lstStyle/>
          <a:p>
            <a:pPr>
              <a:lnSpc>
                <a:spcPct val="150000"/>
              </a:lnSpc>
              <a:buFont typeface="Wingdings" panose="05000000000000000000" pitchFamily="2" charset="2"/>
              <a:buChar char="Ø"/>
            </a:pPr>
            <a:r>
              <a:rPr lang="en-US" b="1" dirty="0">
                <a:solidFill>
                  <a:schemeClr val="tx1"/>
                </a:solidFill>
              </a:rPr>
              <a:t>Customer Expectations:</a:t>
            </a:r>
            <a:endParaRPr lang="en-US" dirty="0">
              <a:solidFill>
                <a:schemeClr val="tx1"/>
              </a:solidFill>
            </a:endParaRPr>
          </a:p>
          <a:p>
            <a:pPr>
              <a:lnSpc>
                <a:spcPct val="150000"/>
              </a:lnSpc>
              <a:buFont typeface="Wingdings" panose="05000000000000000000" pitchFamily="2" charset="2"/>
              <a:buChar char="Ø"/>
            </a:pPr>
            <a:r>
              <a:rPr lang="en-US" dirty="0">
                <a:solidFill>
                  <a:schemeClr val="tx1"/>
                </a:solidFill>
              </a:rPr>
              <a:t>In the modern urban landscape, customers expect reliable and prompt service from their cab providers. </a:t>
            </a:r>
            <a:endParaRPr lang="en-US" dirty="0" smtClean="0">
              <a:solidFill>
                <a:schemeClr val="tx1"/>
              </a:solidFill>
            </a:endParaRPr>
          </a:p>
          <a:p>
            <a:pPr>
              <a:lnSpc>
                <a:spcPct val="150000"/>
              </a:lnSpc>
              <a:buFont typeface="Wingdings" panose="05000000000000000000" pitchFamily="2" charset="2"/>
              <a:buChar char="Ø"/>
            </a:pPr>
            <a:r>
              <a:rPr lang="en-US" b="1" dirty="0" smtClean="0">
                <a:solidFill>
                  <a:schemeClr val="tx1"/>
                </a:solidFill>
              </a:rPr>
              <a:t>Timely </a:t>
            </a:r>
            <a:r>
              <a:rPr lang="en-US" b="1" dirty="0">
                <a:solidFill>
                  <a:schemeClr val="tx1"/>
                </a:solidFill>
              </a:rPr>
              <a:t>arrival, availability of vehicles, and accurate bookings </a:t>
            </a:r>
            <a:r>
              <a:rPr lang="en-US" dirty="0">
                <a:solidFill>
                  <a:schemeClr val="tx1"/>
                </a:solidFill>
              </a:rPr>
              <a:t>are key factors that influence customer satisfaction.</a:t>
            </a:r>
          </a:p>
          <a:p>
            <a:pPr>
              <a:lnSpc>
                <a:spcPct val="150000"/>
              </a:lnSpc>
              <a:buFont typeface="Wingdings" panose="05000000000000000000" pitchFamily="2" charset="2"/>
              <a:buChar char="Ø"/>
            </a:pPr>
            <a:r>
              <a:rPr lang="en-US" b="1" dirty="0">
                <a:solidFill>
                  <a:schemeClr val="tx1"/>
                </a:solidFill>
              </a:rPr>
              <a:t>A single negative experience, such as a last-minute cancellation</a:t>
            </a:r>
            <a:r>
              <a:rPr lang="en-US" dirty="0">
                <a:solidFill>
                  <a:schemeClr val="tx1"/>
                </a:solidFill>
              </a:rPr>
              <a:t>, can severely impact a customer’s perception of the service, leading to loss of trust and potentially driving them to competitors.</a:t>
            </a:r>
          </a:p>
        </p:txBody>
      </p:sp>
    </p:spTree>
    <p:extLst>
      <p:ext uri="{BB962C8B-B14F-4D97-AF65-F5344CB8AC3E}">
        <p14:creationId xmlns:p14="http://schemas.microsoft.com/office/powerpoint/2010/main" val="135449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4088" y="713232"/>
            <a:ext cx="9872871" cy="4038600"/>
          </a:xfrm>
        </p:spPr>
        <p:txBody>
          <a:bodyPr>
            <a:normAutofit lnSpcReduction="10000"/>
          </a:bodyPr>
          <a:lstStyle/>
          <a:p>
            <a:pPr>
              <a:lnSpc>
                <a:spcPct val="150000"/>
              </a:lnSpc>
              <a:buFont typeface="Wingdings" panose="05000000000000000000" pitchFamily="2" charset="2"/>
              <a:buChar char="Ø"/>
            </a:pPr>
            <a:r>
              <a:rPr lang="en-US" b="1" dirty="0">
                <a:solidFill>
                  <a:schemeClr val="tx1"/>
                </a:solidFill>
              </a:rPr>
              <a:t>Service Reliability:</a:t>
            </a:r>
            <a:endParaRPr lang="en-US" dirty="0">
              <a:solidFill>
                <a:schemeClr val="tx1"/>
              </a:solidFill>
            </a:endParaRPr>
          </a:p>
          <a:p>
            <a:pPr>
              <a:lnSpc>
                <a:spcPct val="150000"/>
              </a:lnSpc>
              <a:buFont typeface="Wingdings" panose="05000000000000000000" pitchFamily="2" charset="2"/>
              <a:buChar char="Ø"/>
            </a:pPr>
            <a:r>
              <a:rPr lang="en-US" b="1" dirty="0">
                <a:solidFill>
                  <a:schemeClr val="tx1"/>
                </a:solidFill>
              </a:rPr>
              <a:t>Reliability is the cornerstone of customer service </a:t>
            </a:r>
            <a:r>
              <a:rPr lang="en-US" dirty="0">
                <a:solidFill>
                  <a:schemeClr val="tx1"/>
                </a:solidFill>
              </a:rPr>
              <a:t>in the cab industry</a:t>
            </a:r>
            <a:r>
              <a:rPr lang="en-US" dirty="0" smtClean="0">
                <a:solidFill>
                  <a:schemeClr val="tx1"/>
                </a:solidFill>
              </a:rPr>
              <a:t>.</a:t>
            </a:r>
          </a:p>
          <a:p>
            <a:pPr>
              <a:lnSpc>
                <a:spcPct val="150000"/>
              </a:lnSpc>
              <a:buFont typeface="Wingdings" panose="05000000000000000000" pitchFamily="2" charset="2"/>
              <a:buChar char="Ø"/>
            </a:pPr>
            <a:r>
              <a:rPr lang="en-US" dirty="0" smtClean="0">
                <a:solidFill>
                  <a:schemeClr val="tx1"/>
                </a:solidFill>
              </a:rPr>
              <a:t> </a:t>
            </a:r>
            <a:r>
              <a:rPr lang="en-US" dirty="0">
                <a:solidFill>
                  <a:schemeClr val="tx1"/>
                </a:solidFill>
              </a:rPr>
              <a:t>Ensuring that a booked cab arrives on time and as scheduled is critical to maintaining a positive relationship with customers.</a:t>
            </a:r>
          </a:p>
          <a:p>
            <a:pPr>
              <a:lnSpc>
                <a:spcPct val="150000"/>
              </a:lnSpc>
              <a:buFont typeface="Wingdings" panose="05000000000000000000" pitchFamily="2" charset="2"/>
              <a:buChar char="Ø"/>
            </a:pPr>
            <a:r>
              <a:rPr lang="en-US" dirty="0">
                <a:solidFill>
                  <a:schemeClr val="tx1"/>
                </a:solidFill>
              </a:rPr>
              <a:t>Companies that excel in minimizing service disruptions and cancellations stand to gain customer loyalty and positive word-of-mouth, which are invaluable in a crowded marketplace.</a:t>
            </a:r>
          </a:p>
          <a:p>
            <a:endParaRPr lang="en-US" dirty="0"/>
          </a:p>
        </p:txBody>
      </p:sp>
    </p:spTree>
    <p:extLst>
      <p:ext uri="{BB962C8B-B14F-4D97-AF65-F5344CB8AC3E}">
        <p14:creationId xmlns:p14="http://schemas.microsoft.com/office/powerpoint/2010/main" val="2575132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8096" y="609600"/>
            <a:ext cx="10515600" cy="1356360"/>
          </a:xfrm>
        </p:spPr>
        <p:txBody>
          <a:bodyPr>
            <a:normAutofit/>
          </a:bodyPr>
          <a:lstStyle/>
          <a:p>
            <a:pPr algn="ctr"/>
            <a:r>
              <a:rPr lang="en-US" sz="3600" b="1" dirty="0"/>
              <a:t>Business Problem: Frequent Booking Cancellations Due to Car Unavailability</a:t>
            </a:r>
          </a:p>
        </p:txBody>
      </p:sp>
      <p:sp>
        <p:nvSpPr>
          <p:cNvPr id="3" name="Content Placeholder 2"/>
          <p:cNvSpPr>
            <a:spLocks noGrp="1"/>
          </p:cNvSpPr>
          <p:nvPr>
            <p:ph idx="1"/>
          </p:nvPr>
        </p:nvSpPr>
        <p:spPr>
          <a:xfrm>
            <a:off x="768096" y="1965960"/>
            <a:ext cx="10908792" cy="4489704"/>
          </a:xfrm>
        </p:spPr>
        <p:txBody>
          <a:bodyPr>
            <a:normAutofit/>
          </a:bodyPr>
          <a:lstStyle/>
          <a:p>
            <a:pPr>
              <a:lnSpc>
                <a:spcPct val="150000"/>
              </a:lnSpc>
              <a:buFont typeface="Wingdings" panose="05000000000000000000" pitchFamily="2" charset="2"/>
              <a:buChar char="Ø"/>
            </a:pPr>
            <a:r>
              <a:rPr lang="en-US" b="1" dirty="0">
                <a:solidFill>
                  <a:schemeClr val="tx1"/>
                </a:solidFill>
              </a:rPr>
              <a:t>The Challenge:</a:t>
            </a:r>
            <a:endParaRPr lang="en-US" dirty="0">
              <a:solidFill>
                <a:schemeClr val="tx1"/>
              </a:solidFill>
            </a:endParaRPr>
          </a:p>
          <a:p>
            <a:pPr>
              <a:lnSpc>
                <a:spcPct val="150000"/>
              </a:lnSpc>
              <a:buFont typeface="Wingdings" panose="05000000000000000000" pitchFamily="2" charset="2"/>
              <a:buChar char="Ø"/>
            </a:pPr>
            <a:r>
              <a:rPr lang="en-US" dirty="0">
                <a:solidFill>
                  <a:schemeClr val="tx1"/>
                </a:solidFill>
              </a:rPr>
              <a:t>Despite the company's best efforts, </a:t>
            </a:r>
            <a:r>
              <a:rPr lang="en-US" dirty="0" err="1">
                <a:solidFill>
                  <a:schemeClr val="tx1"/>
                </a:solidFill>
              </a:rPr>
              <a:t>YourCabs</a:t>
            </a:r>
            <a:r>
              <a:rPr lang="en-US" dirty="0">
                <a:solidFill>
                  <a:schemeClr val="tx1"/>
                </a:solidFill>
              </a:rPr>
              <a:t> faces a recurring issue of booking cancellations due to unavailability of cars, particularly during peak hours or in less accessible areas. This problem is not only inconvenient for customers but also detrimental to the company’s reputation.</a:t>
            </a:r>
          </a:p>
          <a:p>
            <a:pPr>
              <a:lnSpc>
                <a:spcPct val="150000"/>
              </a:lnSpc>
              <a:buFont typeface="Wingdings" panose="05000000000000000000" pitchFamily="2" charset="2"/>
              <a:buChar char="Ø"/>
            </a:pPr>
            <a:r>
              <a:rPr lang="en-US" dirty="0">
                <a:solidFill>
                  <a:schemeClr val="tx1"/>
                </a:solidFill>
              </a:rPr>
              <a:t>Cancellations often occur close to the scheduled trip time, leaving customers with little time to make alternative arrangements, thereby causing significant frustration.</a:t>
            </a:r>
          </a:p>
          <a:p>
            <a:pPr>
              <a:lnSpc>
                <a:spcPct val="150000"/>
              </a:lnSpc>
              <a:buFont typeface="Wingdings" panose="05000000000000000000" pitchFamily="2" charset="2"/>
              <a:buChar char="Ø"/>
            </a:pPr>
            <a:endParaRPr lang="en-US" dirty="0">
              <a:solidFill>
                <a:schemeClr val="tx1"/>
              </a:solidFill>
            </a:endParaRPr>
          </a:p>
        </p:txBody>
      </p:sp>
    </p:spTree>
    <p:extLst>
      <p:ext uri="{BB962C8B-B14F-4D97-AF65-F5344CB8AC3E}">
        <p14:creationId xmlns:p14="http://schemas.microsoft.com/office/powerpoint/2010/main" val="3030949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2376" y="850392"/>
            <a:ext cx="10890504" cy="4809744"/>
          </a:xfrm>
        </p:spPr>
        <p:txBody>
          <a:bodyPr/>
          <a:lstStyle/>
          <a:p>
            <a:pPr>
              <a:lnSpc>
                <a:spcPct val="150000"/>
              </a:lnSpc>
              <a:buFont typeface="Wingdings" panose="05000000000000000000" pitchFamily="2" charset="2"/>
              <a:buChar char="Ø"/>
            </a:pPr>
            <a:r>
              <a:rPr lang="en-US" b="1" dirty="0">
                <a:solidFill>
                  <a:schemeClr val="tx1"/>
                </a:solidFill>
              </a:rPr>
              <a:t>Impact on the Business:</a:t>
            </a:r>
            <a:endParaRPr lang="en-US" dirty="0">
              <a:solidFill>
                <a:schemeClr val="tx1"/>
              </a:solidFill>
            </a:endParaRPr>
          </a:p>
          <a:p>
            <a:pPr>
              <a:lnSpc>
                <a:spcPct val="150000"/>
              </a:lnSpc>
              <a:buFont typeface="Wingdings" panose="05000000000000000000" pitchFamily="2" charset="2"/>
              <a:buChar char="Ø"/>
            </a:pPr>
            <a:r>
              <a:rPr lang="en-US" dirty="0">
                <a:solidFill>
                  <a:schemeClr val="tx1"/>
                </a:solidFill>
              </a:rPr>
              <a:t>Frequent cancellations can lead to a direct loss of revenue and an increase in customer churn. Dissatisfied customers are more likely to switch to competing services, which could lead to a long-term decline in market share.</a:t>
            </a:r>
          </a:p>
          <a:p>
            <a:pPr>
              <a:lnSpc>
                <a:spcPct val="150000"/>
              </a:lnSpc>
              <a:buFont typeface="Wingdings" panose="05000000000000000000" pitchFamily="2" charset="2"/>
              <a:buChar char="Ø"/>
            </a:pPr>
            <a:r>
              <a:rPr lang="en-US" dirty="0">
                <a:solidFill>
                  <a:schemeClr val="tx1"/>
                </a:solidFill>
              </a:rPr>
              <a:t>Moreover, handling cancellations also incurs operational costs, such as customer support handling and potential refunds or compensations.</a:t>
            </a:r>
          </a:p>
          <a:p>
            <a:endParaRPr lang="en-US" dirty="0"/>
          </a:p>
        </p:txBody>
      </p:sp>
    </p:spTree>
    <p:extLst>
      <p:ext uri="{BB962C8B-B14F-4D97-AF65-F5344CB8AC3E}">
        <p14:creationId xmlns:p14="http://schemas.microsoft.com/office/powerpoint/2010/main" val="8328835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609600"/>
            <a:ext cx="9875520" cy="963168"/>
          </a:xfrm>
        </p:spPr>
        <p:txBody>
          <a:bodyPr>
            <a:normAutofit/>
          </a:bodyPr>
          <a:lstStyle/>
          <a:p>
            <a:r>
              <a:rPr lang="en-US" sz="3600" b="1" dirty="0"/>
              <a:t>Objective of the Project:</a:t>
            </a:r>
          </a:p>
        </p:txBody>
      </p:sp>
      <p:sp>
        <p:nvSpPr>
          <p:cNvPr id="3" name="Content Placeholder 2"/>
          <p:cNvSpPr>
            <a:spLocks noGrp="1"/>
          </p:cNvSpPr>
          <p:nvPr>
            <p:ph idx="1"/>
          </p:nvPr>
        </p:nvSpPr>
        <p:spPr>
          <a:xfrm>
            <a:off x="441561" y="1709928"/>
            <a:ext cx="10576959" cy="4038600"/>
          </a:xfrm>
        </p:spPr>
        <p:txBody>
          <a:bodyPr/>
          <a:lstStyle/>
          <a:p>
            <a:pPr>
              <a:lnSpc>
                <a:spcPct val="150000"/>
              </a:lnSpc>
              <a:buFont typeface="Wingdings" panose="05000000000000000000" pitchFamily="2" charset="2"/>
              <a:buChar char="Ø"/>
            </a:pPr>
            <a:r>
              <a:rPr lang="en-US" dirty="0">
                <a:solidFill>
                  <a:schemeClr val="tx1"/>
                </a:solidFill>
              </a:rPr>
              <a:t>The aim of this machine learning project is to develop a predictive model that can anticipate booking cancellations in advance. </a:t>
            </a:r>
            <a:endParaRPr lang="en-US" dirty="0" smtClean="0">
              <a:solidFill>
                <a:schemeClr val="tx1"/>
              </a:solidFill>
            </a:endParaRPr>
          </a:p>
          <a:p>
            <a:pPr>
              <a:lnSpc>
                <a:spcPct val="150000"/>
              </a:lnSpc>
              <a:buFont typeface="Wingdings" panose="05000000000000000000" pitchFamily="2" charset="2"/>
              <a:buChar char="Ø"/>
            </a:pPr>
            <a:r>
              <a:rPr lang="en-US" dirty="0" smtClean="0">
                <a:solidFill>
                  <a:schemeClr val="tx1"/>
                </a:solidFill>
              </a:rPr>
              <a:t>By </a:t>
            </a:r>
            <a:r>
              <a:rPr lang="en-US" dirty="0">
                <a:solidFill>
                  <a:schemeClr val="tx1"/>
                </a:solidFill>
              </a:rPr>
              <a:t>accurately predicting which bookings are likely to be canceled due to car unavailability, </a:t>
            </a:r>
            <a:r>
              <a:rPr lang="en-US" dirty="0" err="1">
                <a:solidFill>
                  <a:schemeClr val="tx1"/>
                </a:solidFill>
              </a:rPr>
              <a:t>YourCabs</a:t>
            </a:r>
            <a:r>
              <a:rPr lang="en-US" dirty="0">
                <a:solidFill>
                  <a:schemeClr val="tx1"/>
                </a:solidFill>
              </a:rPr>
              <a:t> can take proactive measures to address the issue, such as reallocating resources or informing customers ahead of time, thereby enhancing overall service reliability.</a:t>
            </a:r>
          </a:p>
        </p:txBody>
      </p:sp>
    </p:spTree>
    <p:extLst>
      <p:ext uri="{BB962C8B-B14F-4D97-AF65-F5344CB8AC3E}">
        <p14:creationId xmlns:p14="http://schemas.microsoft.com/office/powerpoint/2010/main" val="11675807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Problem Statement</a:t>
            </a:r>
          </a:p>
        </p:txBody>
      </p:sp>
      <p:sp>
        <p:nvSpPr>
          <p:cNvPr id="4" name="Rectangle 1"/>
          <p:cNvSpPr>
            <a:spLocks noGrp="1" noChangeArrowheads="1"/>
          </p:cNvSpPr>
          <p:nvPr>
            <p:ph idx="1"/>
          </p:nvPr>
        </p:nvSpPr>
        <p:spPr bwMode="auto">
          <a:xfrm>
            <a:off x="548640" y="1965960"/>
            <a:ext cx="1071676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latin typeface="Arial" panose="020B0604020202020204" pitchFamily="34" charset="0"/>
              </a:rPr>
              <a:t>Business Problem:</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514350" lvl="1" indent="-285750" eaLnBrk="0" fontAlgn="base" hangingPunct="0">
              <a:lnSpc>
                <a:spcPct val="15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smtClean="0">
                <a:ln>
                  <a:noFill/>
                </a:ln>
                <a:solidFill>
                  <a:schemeClr val="tx1"/>
                </a:solidFill>
                <a:effectLst/>
                <a:latin typeface="Arial" panose="020B0604020202020204" pitchFamily="34" charset="0"/>
              </a:rPr>
              <a:t>Booking cancellations occur close to the trip start time, causing inconvenience to passengers.</a:t>
            </a:r>
          </a:p>
          <a:p>
            <a:pPr marL="514350" lvl="1" indent="-285750" eaLnBrk="0" fontAlgn="base" hangingPunct="0">
              <a:lnSpc>
                <a:spcPct val="15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smtClean="0">
                <a:ln>
                  <a:noFill/>
                </a:ln>
                <a:solidFill>
                  <a:schemeClr val="tx1"/>
                </a:solidFill>
                <a:effectLst/>
                <a:latin typeface="Arial" panose="020B0604020202020204" pitchFamily="34" charset="0"/>
              </a:rPr>
              <a:t>The challenge is to predict which bookings are likely to be canceled, allowing the company to take preventive measures.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2400" b="1" i="0" u="none" strike="noStrike" cap="none" normalizeH="0" baseline="0" dirty="0" smtClean="0">
                <a:ln>
                  <a:noFill/>
                </a:ln>
                <a:solidFill>
                  <a:schemeClr val="tx1"/>
                </a:solidFill>
                <a:effectLst/>
                <a:latin typeface="Arial" panose="020B0604020202020204" pitchFamily="34" charset="0"/>
              </a:rPr>
              <a:t>Objective:</a:t>
            </a:r>
            <a:endParaRPr kumimoji="0" lang="en-US" altLang="en-US" sz="2400" b="0" i="0" u="none" strike="noStrike" cap="none" normalizeH="0" baseline="0" dirty="0" smtClean="0">
              <a:ln>
                <a:noFill/>
              </a:ln>
              <a:solidFill>
                <a:schemeClr val="tx1"/>
              </a:solidFill>
              <a:effectLst/>
              <a:latin typeface="Arial" panose="020B0604020202020204" pitchFamily="34" charset="0"/>
            </a:endParaRPr>
          </a:p>
          <a:p>
            <a:pPr marL="514350" lvl="1" indent="-285750" eaLnBrk="0" fontAlgn="base" hangingPunct="0">
              <a:lnSpc>
                <a:spcPct val="150000"/>
              </a:lnSpc>
              <a:spcBef>
                <a:spcPct val="0"/>
              </a:spcBef>
              <a:spcAft>
                <a:spcPct val="0"/>
              </a:spcAft>
              <a:buClrTx/>
              <a:buSzTx/>
              <a:buFont typeface="Wingdings" panose="05000000000000000000" pitchFamily="2" charset="2"/>
              <a:buChar char="Ø"/>
            </a:pPr>
            <a:r>
              <a:rPr kumimoji="0" lang="en-US" altLang="en-US" b="0" i="0" u="none" strike="noStrike" cap="none" normalizeH="0" baseline="0" dirty="0" smtClean="0">
                <a:ln>
                  <a:noFill/>
                </a:ln>
                <a:solidFill>
                  <a:schemeClr val="tx1"/>
                </a:solidFill>
                <a:effectLst/>
                <a:latin typeface="Arial" panose="020B0604020202020204" pitchFamily="34" charset="0"/>
              </a:rPr>
              <a:t>Develop a predictive model to classify new bookings as likely to be canceled or not.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2324425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542</TotalTime>
  <Words>1226</Words>
  <Application>Microsoft Office PowerPoint</Application>
  <PresentationFormat>Widescreen</PresentationFormat>
  <Paragraphs>111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 Unicode MS</vt:lpstr>
      <vt:lpstr>Arial</vt:lpstr>
      <vt:lpstr>Corbel</vt:lpstr>
      <vt:lpstr>Wingdings</vt:lpstr>
      <vt:lpstr>Basis</vt:lpstr>
      <vt:lpstr>Predicting Booking Cancellations for YourCabs</vt:lpstr>
      <vt:lpstr>Introduction</vt:lpstr>
      <vt:lpstr>PowerPoint Presentation</vt:lpstr>
      <vt:lpstr>Importance of Customer Service in the Cab Industry</vt:lpstr>
      <vt:lpstr>PowerPoint Presentation</vt:lpstr>
      <vt:lpstr>Business Problem: Frequent Booking Cancellations Due to Car Unavailability</vt:lpstr>
      <vt:lpstr>PowerPoint Presentation</vt:lpstr>
      <vt:lpstr>Objective of the Project:</vt:lpstr>
      <vt:lpstr>Problem Statement</vt:lpstr>
      <vt:lpstr>Data Overview</vt:lpstr>
      <vt:lpstr>Data Overview</vt:lpstr>
      <vt:lpstr>Data Overview</vt:lpstr>
      <vt:lpstr>Data Overview</vt:lpstr>
      <vt:lpstr>PowerPoint Presentation</vt:lpstr>
      <vt:lpstr>Overall analysis and implementation plan </vt:lpstr>
      <vt:lpstr>PowerPoint Presentation</vt:lpstr>
      <vt:lpstr>For travel_type_id = 1 long distance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Booking Cancellations for YourCabs</dc:title>
  <dc:creator>PANKAJ SHARMA</dc:creator>
  <cp:lastModifiedBy>PANKAJ SHARMA</cp:lastModifiedBy>
  <cp:revision>8</cp:revision>
  <dcterms:created xsi:type="dcterms:W3CDTF">2024-08-30T05:10:45Z</dcterms:created>
  <dcterms:modified xsi:type="dcterms:W3CDTF">2024-08-30T14:13:45Z</dcterms:modified>
</cp:coreProperties>
</file>