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4784F2-AA28-45DB-AA64-5F729DA42DA1}">
  <a:tblStyle styleId="{1C4784F2-AA28-45DB-AA64-5F729DA42D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SourceSansPro-bold.fntdata"/><Relationship Id="rId10" Type="http://schemas.openxmlformats.org/officeDocument/2006/relationships/slide" Target="slides/slide4.xml"/><Relationship Id="rId21" Type="http://schemas.openxmlformats.org/officeDocument/2006/relationships/font" Target="fonts/SourceSansPro-regular.fntdata"/><Relationship Id="rId13" Type="http://schemas.openxmlformats.org/officeDocument/2006/relationships/slide" Target="slides/slide7.xml"/><Relationship Id="rId24" Type="http://schemas.openxmlformats.org/officeDocument/2006/relationships/font" Target="fonts/SourceSansPro-boldItalic.fntdata"/><Relationship Id="rId12" Type="http://schemas.openxmlformats.org/officeDocument/2006/relationships/slide" Target="slides/slide6.xml"/><Relationship Id="rId23"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a:t>
            </a:r>
            <a:r>
              <a:rPr lang="en"/>
              <a:t>. I’m Akansha, member of group number 20. </a:t>
            </a:r>
            <a:endParaRPr/>
          </a:p>
          <a:p>
            <a:pPr indent="0" lvl="0" marL="0" rtl="0" algn="l">
              <a:spcBef>
                <a:spcPts val="0"/>
              </a:spcBef>
              <a:spcAft>
                <a:spcPts val="0"/>
              </a:spcAft>
              <a:buNone/>
            </a:pPr>
            <a:r>
              <a:rPr lang="en"/>
              <a:t>We’re here to present our work titled as Fake News Detection using Ensemble Approach. So let’s dive in!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3754c3f5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3754c3f5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3754c3f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3754c3f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 The first slide focuses on the </a:t>
            </a:r>
            <a:r>
              <a:rPr lang="en">
                <a:solidFill>
                  <a:schemeClr val="dk1"/>
                </a:solidFill>
              </a:rPr>
              <a:t>Problem </a:t>
            </a:r>
            <a:r>
              <a:rPr lang="en"/>
              <a:t>Statement. News consumption using online media has increased exponentially in modern society due to cheaper cost, easy accessibility, and rapid dissemination of information. However, it also encourages the spread of misinformation and hoaxes. If we will see the current situation, COVID-19 has affected our daily lives to much greater extent. Since the beginning of COVID-19 pandemic the distribution of false information ranges from </a:t>
            </a:r>
            <a:r>
              <a:rPr lang="en">
                <a:solidFill>
                  <a:schemeClr val="dk1"/>
                </a:solidFill>
              </a:rPr>
              <a:t>false assertions to harmful health advices</a:t>
            </a:r>
            <a:r>
              <a:rPr lang="en"/>
              <a:t> has negatively affected individuals and society. A recent research report of Science Daily Blog showed that public engagement with false news is higher than with legitimate news from mainstream sources that makes social media a powerful channel for propaganda. Therefore, there is a need to </a:t>
            </a:r>
            <a:r>
              <a:rPr lang="en"/>
              <a:t>automatically</a:t>
            </a:r>
            <a:r>
              <a:rPr lang="en"/>
              <a:t> detect fake news as it has become an important issue in this modern society.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3754c3f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3754c3f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3754c3f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3754c3f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performed our experiments on a combination of different metadata such as Text, title and author. So first of all we pre-processed our train and test data by lowercasing, removing stopwords, HTTPS links, punctuation, digits, and then we performed lemmatization. We use this preprocessed data to extract word embeddings using word2vec model. In this project, we propose a novel ensemble stack-based approach comprising of two deep learning models. The first stack consists of CNN + Bi-LSTM and then another one comprising of Bi-LSTM + CNN models. We provide an input of word embeddings to proposed model which extract features using two stacks and then the concatenation of these features take place to further pass it on two dense layer to classify fake and real news articles. Various other layers are also added to the proposed architecture such as max-pooling, dropout, and batch-normalization layer.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3754c3f5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3754c3f5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This slide focuses on the intuition behind using this proposed architecture. We used CNN to </a:t>
            </a:r>
            <a:r>
              <a:rPr lang="en">
                <a:latin typeface="Roboto"/>
                <a:ea typeface="Roboto"/>
                <a:cs typeface="Roboto"/>
                <a:sym typeface="Roboto"/>
              </a:rPr>
              <a:t>e</a:t>
            </a:r>
            <a:r>
              <a:rPr lang="en">
                <a:latin typeface="Roboto"/>
                <a:ea typeface="Roboto"/>
                <a:cs typeface="Roboto"/>
                <a:sym typeface="Roboto"/>
              </a:rPr>
              <a:t>xtract salient features (e.g., tokens or sequences of tokens) invariant to their position within the input sequences and used 100 filters with size 4 to extract features of words from article text. Bi-SLTM is used to Capture the previous context and the future context of the input sequence. We use CNN + Bi-LSTM layer in such a way that Convolution layer extract local features from input word embeddings and then Bi-LSTM layer will be able to</a:t>
            </a:r>
            <a:r>
              <a:rPr lang="en">
                <a:highlight>
                  <a:schemeClr val="lt1"/>
                </a:highlight>
                <a:latin typeface="Roboto"/>
                <a:ea typeface="Roboto"/>
                <a:cs typeface="Roboto"/>
                <a:sym typeface="Roboto"/>
              </a:rPr>
              <a:t> use the ordering of said features to learn about the input’s text ordering. The intuition behind using Bi-LSTM + CNN layer is that Bi-LSTM layer generates a new encoding for the original input word embeddings and output of the Bi-LSTM layer is then fed into a convolution layer to extract local features. As I already explained that we added other layers so the intuition behind adding dropout and batch normalization is to avoid overfitting on the training data and max-pooling layer is used to </a:t>
            </a:r>
            <a:r>
              <a:rPr lang="en">
                <a:latin typeface="Roboto"/>
                <a:ea typeface="Roboto"/>
                <a:cs typeface="Roboto"/>
                <a:sym typeface="Roboto"/>
              </a:rPr>
              <a:t>downsample the output of the previous layer to allows only the valid information to pass.</a:t>
            </a:r>
            <a:endParaRPr>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3754c3f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3754c3f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3754c3f5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3754c3f51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3754c3f51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3754c3f51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3754c3f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3754c3f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ultimate goal of our work is to detect fake news.We have used Ensembled Deep learning models and word embeddings.</a:t>
            </a:r>
            <a:endParaRPr/>
          </a:p>
          <a:p>
            <a:pPr indent="0" lvl="0" marL="0" rtl="0" algn="l">
              <a:spcBef>
                <a:spcPts val="0"/>
              </a:spcBef>
              <a:spcAft>
                <a:spcPts val="0"/>
              </a:spcAft>
              <a:buNone/>
            </a:pPr>
            <a:r>
              <a:rPr lang="en"/>
              <a:t>The Neural network is widely used nowadays in NLP related work. </a:t>
            </a:r>
            <a:r>
              <a:rPr lang="en" sz="1150">
                <a:solidFill>
                  <a:srgbClr val="555555"/>
                </a:solidFill>
                <a:highlight>
                  <a:srgbClr val="FFFFFF"/>
                </a:highlight>
              </a:rPr>
              <a:t>Deep learning methods are proving very good at text classification, achieving state-of-the-art results on a suite of standard academic benchmark problems.</a:t>
            </a:r>
            <a:endParaRPr sz="1150">
              <a:solidFill>
                <a:srgbClr val="555555"/>
              </a:solidFill>
              <a:highlight>
                <a:srgbClr val="FFFFFF"/>
              </a:highlight>
            </a:endParaRPr>
          </a:p>
          <a:p>
            <a:pPr indent="0" lvl="0" marL="0" rtl="0" algn="l">
              <a:spcBef>
                <a:spcPts val="0"/>
              </a:spcBef>
              <a:spcAft>
                <a:spcPts val="0"/>
              </a:spcAft>
              <a:buNone/>
            </a:pPr>
            <a:r>
              <a:rPr lang="en" sz="1150">
                <a:solidFill>
                  <a:srgbClr val="555555"/>
                </a:solidFill>
                <a:highlight>
                  <a:srgbClr val="FFFFFF"/>
                </a:highlight>
              </a:rPr>
              <a:t>The proposed work consist ensembling CNN+Bi-lstm and then Bi-lstm.</a:t>
            </a:r>
            <a:endParaRPr sz="1150">
              <a:solidFill>
                <a:srgbClr val="555555"/>
              </a:solidFill>
              <a:highlight>
                <a:srgbClr val="FFFFFF"/>
              </a:highlight>
            </a:endParaRPr>
          </a:p>
          <a:p>
            <a:pPr indent="0" lvl="0" marL="0" rtl="0" algn="l">
              <a:spcBef>
                <a:spcPts val="0"/>
              </a:spcBef>
              <a:spcAft>
                <a:spcPts val="0"/>
              </a:spcAft>
              <a:buNone/>
            </a:pPr>
            <a:r>
              <a:rPr lang="en" sz="1150">
                <a:solidFill>
                  <a:srgbClr val="555555"/>
                </a:solidFill>
                <a:highlight>
                  <a:srgbClr val="FFFFFF"/>
                </a:highlight>
              </a:rPr>
              <a:t>It consist of 3 modules .The first module is based on CNN + Bi-LSTM model.The second module, Bi-LSTM + CNN .The third part of our model is to classify an article as fake or not.</a:t>
            </a:r>
            <a:endParaRPr sz="1150">
              <a:solidFill>
                <a:srgbClr val="555555"/>
              </a:solidFill>
              <a:highlight>
                <a:srgbClr val="FFFFFF"/>
              </a:highlight>
            </a:endParaRPr>
          </a:p>
          <a:p>
            <a:pPr indent="0" lvl="0" marL="0" rtl="0" algn="l">
              <a:spcBef>
                <a:spcPts val="0"/>
              </a:spcBef>
              <a:spcAft>
                <a:spcPts val="0"/>
              </a:spcAft>
              <a:buNone/>
            </a:pPr>
            <a:r>
              <a:rPr lang="en" sz="1150">
                <a:solidFill>
                  <a:srgbClr val="555555"/>
                </a:solidFill>
                <a:highlight>
                  <a:srgbClr val="FFFFFF"/>
                </a:highlight>
              </a:rPr>
              <a:t>We combined the metadata such as TEXT,title and author to perform further processing.</a:t>
            </a:r>
            <a:endParaRPr sz="1150">
              <a:solidFill>
                <a:srgbClr val="555555"/>
              </a:solidFill>
              <a:highlight>
                <a:srgbClr val="FFFFFF"/>
              </a:highlight>
            </a:endParaRPr>
          </a:p>
          <a:p>
            <a:pPr indent="0" lvl="0" marL="0" rtl="0" algn="l">
              <a:spcBef>
                <a:spcPts val="0"/>
              </a:spcBef>
              <a:spcAft>
                <a:spcPts val="0"/>
              </a:spcAft>
              <a:buNone/>
            </a:pPr>
            <a:r>
              <a:rPr lang="en" sz="1150">
                <a:solidFill>
                  <a:srgbClr val="555555"/>
                </a:solidFill>
                <a:highlight>
                  <a:srgbClr val="FFFFFF"/>
                </a:highlight>
              </a:rPr>
              <a:t>Experimental analysis of data demonstrates that the proposed method achieves higher accuracy than previously-established models.Our model reached the highest accuracy score of 0.9953.</a:t>
            </a:r>
            <a:endParaRPr sz="1150">
              <a:solidFill>
                <a:srgbClr val="555555"/>
              </a:solidFill>
              <a:highlight>
                <a:srgbClr val="FFFFFF"/>
              </a:highlight>
            </a:endParaRPr>
          </a:p>
          <a:p>
            <a:pPr indent="0" lvl="0" marL="0" rtl="0" algn="l">
              <a:spcBef>
                <a:spcPts val="0"/>
              </a:spcBef>
              <a:spcAft>
                <a:spcPts val="0"/>
              </a:spcAft>
              <a:buNone/>
            </a:pPr>
            <a:r>
              <a:rPr lang="en" sz="1150">
                <a:solidFill>
                  <a:srgbClr val="555555"/>
                </a:solidFill>
                <a:highlight>
                  <a:srgbClr val="FFFFFF"/>
                </a:highlight>
              </a:rPr>
              <a:t>In our future work, we will run our model on large datasets and incorporate multiple metadata in different context to create a complete picture of fake news detection performance.</a:t>
            </a:r>
            <a:endParaRPr sz="1150">
              <a:solidFill>
                <a:srgbClr val="555555"/>
              </a:solidFill>
              <a:highlight>
                <a:srgbClr val="FFFFFF"/>
              </a:highlight>
            </a:endParaRPr>
          </a:p>
          <a:p>
            <a:pPr indent="0" lvl="0" marL="0" rtl="0" algn="l">
              <a:spcBef>
                <a:spcPts val="0"/>
              </a:spcBef>
              <a:spcAft>
                <a:spcPts val="0"/>
              </a:spcAft>
              <a:buNone/>
            </a:pPr>
            <a:r>
              <a:rPr lang="en" sz="1150">
                <a:solidFill>
                  <a:srgbClr val="555555"/>
                </a:solidFill>
                <a:highlight>
                  <a:srgbClr val="FFFFFF"/>
                </a:highlight>
              </a:rPr>
              <a:t>Below are some references.</a:t>
            </a:r>
            <a:endParaRPr sz="1150">
              <a:solidFill>
                <a:srgbClr val="555555"/>
              </a:solidFill>
              <a:highlight>
                <a:srgbClr val="FFFFFF"/>
              </a:highlight>
            </a:endParaRPr>
          </a:p>
          <a:p>
            <a:pPr indent="0" lvl="0" marL="0" rtl="0" algn="l">
              <a:spcBef>
                <a:spcPts val="0"/>
              </a:spcBef>
              <a:spcAft>
                <a:spcPts val="0"/>
              </a:spcAft>
              <a:buNone/>
            </a:pPr>
            <a:r>
              <a:rPr lang="en" sz="1150">
                <a:solidFill>
                  <a:srgbClr val="555555"/>
                </a:solidFill>
                <a:highlight>
                  <a:srgbClr val="FFFFFF"/>
                </a:highlight>
              </a:rPr>
              <a:t>Thank you.</a:t>
            </a:r>
            <a:endParaRPr sz="1150">
              <a:solidFill>
                <a:srgbClr val="555555"/>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s://asia.nikkei.com/Spotlight/Asia-Insight/Asia-s-war-on-fake-news-raises-real-fears-for-free-spe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90325"/>
            <a:ext cx="8520600" cy="19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Fake News Detection using Ensemble approach</a:t>
            </a:r>
            <a:endParaRPr sz="4200"/>
          </a:p>
        </p:txBody>
      </p:sp>
      <p:sp>
        <p:nvSpPr>
          <p:cNvPr id="55" name="Google Shape;55;p13"/>
          <p:cNvSpPr txBox="1"/>
          <p:nvPr>
            <p:ph idx="1" type="subTitle"/>
          </p:nvPr>
        </p:nvSpPr>
        <p:spPr>
          <a:xfrm>
            <a:off x="311700" y="2492075"/>
            <a:ext cx="8520600" cy="24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No. 20</a:t>
            </a:r>
            <a:endParaRPr/>
          </a:p>
          <a:p>
            <a:pPr indent="0" lvl="0" marL="0" rtl="0" algn="ctr">
              <a:spcBef>
                <a:spcPts val="0"/>
              </a:spcBef>
              <a:spcAft>
                <a:spcPts val="0"/>
              </a:spcAft>
              <a:buNone/>
            </a:pPr>
            <a:r>
              <a:t/>
            </a:r>
            <a:endParaRPr sz="2200"/>
          </a:p>
          <a:p>
            <a:pPr indent="0" lvl="0" marL="0" rtl="0" algn="ctr">
              <a:spcBef>
                <a:spcPts val="0"/>
              </a:spcBef>
              <a:spcAft>
                <a:spcPts val="0"/>
              </a:spcAft>
              <a:buNone/>
            </a:pPr>
            <a:r>
              <a:rPr lang="en" sz="1800"/>
              <a:t>Akansha Gautam (2016221)</a:t>
            </a:r>
            <a:endParaRPr sz="1800"/>
          </a:p>
          <a:p>
            <a:pPr indent="0" lvl="0" marL="0" rtl="0" algn="ctr">
              <a:spcBef>
                <a:spcPts val="0"/>
              </a:spcBef>
              <a:spcAft>
                <a:spcPts val="0"/>
              </a:spcAft>
              <a:buNone/>
            </a:pPr>
            <a:r>
              <a:rPr lang="en" sz="1800"/>
              <a:t>Harshita Sahu (MT20087)</a:t>
            </a:r>
            <a:endParaRPr sz="1800"/>
          </a:p>
          <a:p>
            <a:pPr indent="0" lvl="0" marL="0" rtl="0" algn="ctr">
              <a:spcBef>
                <a:spcPts val="0"/>
              </a:spcBef>
              <a:spcAft>
                <a:spcPts val="0"/>
              </a:spcAft>
              <a:buNone/>
            </a:pPr>
            <a:r>
              <a:rPr lang="en" sz="1800"/>
              <a:t>Khushboo Bajaj (MT20060)</a:t>
            </a:r>
            <a:endParaRPr sz="1800"/>
          </a:p>
          <a:p>
            <a:pPr indent="0" lvl="0" marL="0" rtl="0" algn="ctr">
              <a:spcBef>
                <a:spcPts val="0"/>
              </a:spcBef>
              <a:spcAft>
                <a:spcPts val="0"/>
              </a:spcAft>
              <a:buNone/>
            </a:pPr>
            <a:r>
              <a:rPr lang="en" sz="1800"/>
              <a:t>Divya Pandey (MT20128)</a:t>
            </a:r>
            <a:endParaRPr sz="1800"/>
          </a:p>
          <a:p>
            <a:pPr indent="0" lvl="0" marL="0" rtl="0" algn="ctr">
              <a:spcBef>
                <a:spcPts val="0"/>
              </a:spcBef>
              <a:spcAft>
                <a:spcPts val="0"/>
              </a:spcAft>
              <a:buNone/>
            </a:pPr>
            <a:r>
              <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46725"/>
            <a:ext cx="8520600" cy="70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References</a:t>
            </a:r>
            <a:endParaRPr sz="2900"/>
          </a:p>
        </p:txBody>
      </p:sp>
      <p:sp>
        <p:nvSpPr>
          <p:cNvPr id="120" name="Google Shape;120;p22"/>
          <p:cNvSpPr txBox="1"/>
          <p:nvPr>
            <p:ph idx="1" type="body"/>
          </p:nvPr>
        </p:nvSpPr>
        <p:spPr>
          <a:xfrm>
            <a:off x="311700" y="1016300"/>
            <a:ext cx="8520600" cy="4127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950">
              <a:solidFill>
                <a:schemeClr val="dk1"/>
              </a:solidFill>
              <a:highlight>
                <a:srgbClr val="FFFFFF"/>
              </a:highlight>
            </a:endParaRPr>
          </a:p>
          <a:p>
            <a:pPr indent="0" lvl="0" marL="457200" rtl="0" algn="l">
              <a:lnSpc>
                <a:spcPct val="100000"/>
              </a:lnSpc>
              <a:spcBef>
                <a:spcPts val="0"/>
              </a:spcBef>
              <a:spcAft>
                <a:spcPts val="0"/>
              </a:spcAft>
              <a:buNone/>
            </a:pPr>
            <a:r>
              <a:rPr lang="en" sz="1150">
                <a:solidFill>
                  <a:schemeClr val="dk1"/>
                </a:solidFill>
                <a:highlight>
                  <a:srgbClr val="FFFFFF"/>
                </a:highlight>
              </a:rPr>
              <a:t>[1] Verónica Pérez-Rosas, Bennett Kleinberg, Alexandra Lefevre, and Rada Mihalcea.“Automatic detection of fake news”. In:arXiv preprint</a:t>
            </a:r>
            <a:r>
              <a:rPr lang="en" sz="1150">
                <a:solidFill>
                  <a:schemeClr val="dk1"/>
                </a:solidFill>
                <a:highlight>
                  <a:srgbClr val="FFFFFF"/>
                </a:highlight>
              </a:rPr>
              <a:t> </a:t>
            </a:r>
            <a:r>
              <a:rPr lang="en" sz="1150">
                <a:solidFill>
                  <a:schemeClr val="dk1"/>
                </a:solidFill>
                <a:highlight>
                  <a:srgbClr val="FFFFFF"/>
                </a:highlight>
              </a:rPr>
              <a:t>arXiv:1708.07104 (2017).</a:t>
            </a:r>
            <a:endParaRPr sz="1150">
              <a:solidFill>
                <a:schemeClr val="dk1"/>
              </a:solidFill>
              <a:highlight>
                <a:srgbClr val="FFFFFF"/>
              </a:highlight>
            </a:endParaRPr>
          </a:p>
          <a:p>
            <a:pPr indent="0" lvl="0" marL="457200" rtl="0" algn="l">
              <a:lnSpc>
                <a:spcPct val="100000"/>
              </a:lnSpc>
              <a:spcBef>
                <a:spcPts val="0"/>
              </a:spcBef>
              <a:spcAft>
                <a:spcPts val="0"/>
              </a:spcAft>
              <a:buNone/>
            </a:pPr>
            <a:r>
              <a:t/>
            </a:r>
            <a:endParaRPr sz="1250">
              <a:solidFill>
                <a:schemeClr val="dk1"/>
              </a:solidFill>
              <a:highlight>
                <a:srgbClr val="FFFFFF"/>
              </a:highlight>
            </a:endParaRPr>
          </a:p>
          <a:p>
            <a:pPr indent="0" lvl="0" marL="457200" rtl="0" algn="l">
              <a:lnSpc>
                <a:spcPct val="100000"/>
              </a:lnSpc>
              <a:spcBef>
                <a:spcPts val="0"/>
              </a:spcBef>
              <a:spcAft>
                <a:spcPts val="0"/>
              </a:spcAft>
              <a:buNone/>
            </a:pPr>
            <a:r>
              <a:rPr lang="en" sz="1150">
                <a:solidFill>
                  <a:schemeClr val="dk1"/>
                </a:solidFill>
                <a:highlight>
                  <a:srgbClr val="FFFFFF"/>
                </a:highlight>
              </a:rPr>
              <a:t>[2] J. C. S. Reis, A. Correia, F. Murai, A. Veloso, and F. Benevenuto. “Supervised Learning for Fake News Detection”</a:t>
            </a:r>
            <a:r>
              <a:rPr lang="en" sz="1250">
                <a:solidFill>
                  <a:schemeClr val="dk1"/>
                </a:solidFill>
                <a:highlight>
                  <a:srgbClr val="FFFFFF"/>
                </a:highlight>
              </a:rPr>
              <a:t> In:IEEE Intelligent Systems</a:t>
            </a:r>
            <a:r>
              <a:rPr lang="en" sz="1250">
                <a:solidFill>
                  <a:schemeClr val="dk1"/>
                </a:solidFill>
                <a:highlight>
                  <a:srgbClr val="E4E8EE"/>
                </a:highlight>
              </a:rPr>
              <a:t> </a:t>
            </a:r>
            <a:r>
              <a:rPr lang="en" sz="1250">
                <a:solidFill>
                  <a:schemeClr val="dk1"/>
                </a:solidFill>
                <a:highlight>
                  <a:srgbClr val="FFFFFF"/>
                </a:highlight>
              </a:rPr>
              <a:t>34.2 (2019), pp. 76–81.</a:t>
            </a:r>
            <a:r>
              <a:rPr lang="en" sz="950">
                <a:solidFill>
                  <a:schemeClr val="dk1"/>
                </a:solidFill>
                <a:highlight>
                  <a:srgbClr val="FFFFFF"/>
                </a:highlight>
              </a:rPr>
              <a:t>DOI </a:t>
            </a:r>
            <a:r>
              <a:rPr lang="en" sz="1250">
                <a:solidFill>
                  <a:schemeClr val="dk1"/>
                </a:solidFill>
                <a:highlight>
                  <a:srgbClr val="FFFFFF"/>
                </a:highlight>
              </a:rPr>
              <a:t>10.1109/MIS.2019.2899143</a:t>
            </a:r>
            <a:endParaRPr sz="1250">
              <a:solidFill>
                <a:schemeClr val="dk1"/>
              </a:solidFill>
              <a:highlight>
                <a:srgbClr val="FFFFFF"/>
              </a:highlight>
            </a:endParaRPr>
          </a:p>
          <a:p>
            <a:pPr indent="0" lvl="0" marL="457200" rtl="0" algn="l">
              <a:lnSpc>
                <a:spcPct val="100000"/>
              </a:lnSpc>
              <a:spcBef>
                <a:spcPts val="0"/>
              </a:spcBef>
              <a:spcAft>
                <a:spcPts val="0"/>
              </a:spcAft>
              <a:buNone/>
            </a:pPr>
            <a:r>
              <a:rPr lang="en" sz="1250">
                <a:solidFill>
                  <a:schemeClr val="dk1"/>
                </a:solidFill>
                <a:highlight>
                  <a:srgbClr val="FFFFFF"/>
                </a:highlight>
              </a:rPr>
              <a:t> </a:t>
            </a:r>
            <a:endParaRPr sz="1250">
              <a:solidFill>
                <a:schemeClr val="dk1"/>
              </a:solidFill>
              <a:highlight>
                <a:srgbClr val="FFFFFF"/>
              </a:highlight>
            </a:endParaRPr>
          </a:p>
          <a:p>
            <a:pPr indent="0" lvl="0" marL="457200" rtl="0" algn="l">
              <a:lnSpc>
                <a:spcPct val="100000"/>
              </a:lnSpc>
              <a:spcBef>
                <a:spcPts val="0"/>
              </a:spcBef>
              <a:spcAft>
                <a:spcPts val="0"/>
              </a:spcAft>
              <a:buNone/>
            </a:pPr>
            <a:r>
              <a:rPr lang="en" sz="1150">
                <a:solidFill>
                  <a:schemeClr val="dk1"/>
                </a:solidFill>
                <a:highlight>
                  <a:srgbClr val="FFFFFF"/>
                </a:highlight>
              </a:rPr>
              <a:t>[3] Natali Ruchansky, Sungyong Seo, and Yan Liu. “Csi: A hybrid deep model for fake news detection”. In: Proceedings of the 2017 ACM on</a:t>
            </a:r>
            <a:r>
              <a:rPr lang="en" sz="1150">
                <a:solidFill>
                  <a:schemeClr val="dk1"/>
                </a:solidFill>
                <a:highlight>
                  <a:srgbClr val="FFFFFF"/>
                </a:highlight>
              </a:rPr>
              <a:t> </a:t>
            </a:r>
            <a:r>
              <a:rPr lang="en" sz="1150">
                <a:solidFill>
                  <a:schemeClr val="dk1"/>
                </a:solidFill>
                <a:highlight>
                  <a:srgbClr val="FFFFFF"/>
                </a:highlight>
              </a:rPr>
              <a:t>Conference on Information and Knowledge Management  2017, pp. 797–806</a:t>
            </a:r>
            <a:endParaRPr sz="1150">
              <a:solidFill>
                <a:schemeClr val="dk1"/>
              </a:solidFill>
              <a:highlight>
                <a:srgbClr val="FFFFFF"/>
              </a:highlight>
            </a:endParaRPr>
          </a:p>
          <a:p>
            <a:pPr indent="0" lvl="0" marL="457200" rtl="0" algn="l">
              <a:lnSpc>
                <a:spcPct val="100000"/>
              </a:lnSpc>
              <a:spcBef>
                <a:spcPts val="0"/>
              </a:spcBef>
              <a:spcAft>
                <a:spcPts val="0"/>
              </a:spcAft>
              <a:buNone/>
            </a:pPr>
            <a:r>
              <a:t/>
            </a:r>
            <a:endParaRPr sz="1150">
              <a:solidFill>
                <a:schemeClr val="dk1"/>
              </a:solidFill>
              <a:highlight>
                <a:srgbClr val="FFFFFF"/>
              </a:highlight>
            </a:endParaRPr>
          </a:p>
          <a:p>
            <a:pPr indent="0" lvl="0" marL="457200" rtl="0" algn="l">
              <a:lnSpc>
                <a:spcPct val="100000"/>
              </a:lnSpc>
              <a:spcBef>
                <a:spcPts val="0"/>
              </a:spcBef>
              <a:spcAft>
                <a:spcPts val="0"/>
              </a:spcAft>
              <a:buNone/>
            </a:pPr>
            <a:r>
              <a:rPr lang="en" sz="1150">
                <a:solidFill>
                  <a:schemeClr val="dk1"/>
                </a:solidFill>
                <a:highlight>
                  <a:srgbClr val="FFFFFF"/>
                </a:highlight>
              </a:rPr>
              <a:t>[4] Tanik Saikh, Arkadipta De, Asif Ekbal, and Pushpak Bhattacharyya. “A Deep Learning Approach for Automatic Detection of Fake News”. In:arXiv preprint arXiv:2005.04938 (2020)</a:t>
            </a:r>
            <a:endParaRPr sz="1150">
              <a:solidFill>
                <a:schemeClr val="dk1"/>
              </a:solidFill>
              <a:highlight>
                <a:srgbClr val="FFFFFF"/>
              </a:highlight>
            </a:endParaRPr>
          </a:p>
          <a:p>
            <a:pPr indent="0" lvl="0" marL="457200" rtl="0" algn="l">
              <a:lnSpc>
                <a:spcPct val="100000"/>
              </a:lnSpc>
              <a:spcBef>
                <a:spcPts val="0"/>
              </a:spcBef>
              <a:spcAft>
                <a:spcPts val="0"/>
              </a:spcAft>
              <a:buNone/>
            </a:pPr>
            <a:r>
              <a:t/>
            </a:r>
            <a:endParaRPr sz="1150">
              <a:solidFill>
                <a:schemeClr val="dk1"/>
              </a:solidFill>
              <a:highlight>
                <a:srgbClr val="FFFFFF"/>
              </a:highlight>
            </a:endParaRPr>
          </a:p>
          <a:p>
            <a:pPr indent="0" lvl="0" marL="457200" rtl="0" algn="l">
              <a:lnSpc>
                <a:spcPct val="100000"/>
              </a:lnSpc>
              <a:spcBef>
                <a:spcPts val="0"/>
              </a:spcBef>
              <a:spcAft>
                <a:spcPts val="0"/>
              </a:spcAft>
              <a:buNone/>
            </a:pPr>
            <a:r>
              <a:rPr lang="en" sz="1150">
                <a:solidFill>
                  <a:schemeClr val="dk1"/>
                </a:solidFill>
                <a:highlight>
                  <a:srgbClr val="FFFFFF"/>
                </a:highlight>
              </a:rPr>
              <a:t>[5] Kai Shu, Amy Sliva, Suhang Wang, Jiliang Tang, and Huan Liu. “Fake news detection on social media: A data mining perspective”. In: ACM SIGKDD explorations newsletter 19.1 (2017), pp. 22–36</a:t>
            </a:r>
            <a:endParaRPr sz="1150">
              <a:solidFill>
                <a:schemeClr val="dk1"/>
              </a:solidFill>
              <a:highlight>
                <a:srgbClr val="FFFFFF"/>
              </a:highlight>
            </a:endParaRPr>
          </a:p>
          <a:p>
            <a:pPr indent="0" lvl="0" marL="457200" rtl="0" algn="l">
              <a:lnSpc>
                <a:spcPct val="100000"/>
              </a:lnSpc>
              <a:spcBef>
                <a:spcPts val="0"/>
              </a:spcBef>
              <a:spcAft>
                <a:spcPts val="0"/>
              </a:spcAft>
              <a:buNone/>
            </a:pPr>
            <a:r>
              <a:t/>
            </a:r>
            <a:endParaRPr sz="1150">
              <a:solidFill>
                <a:schemeClr val="dk1"/>
              </a:solidFill>
              <a:highlight>
                <a:srgbClr val="FFFFFF"/>
              </a:highlight>
            </a:endParaRPr>
          </a:p>
          <a:p>
            <a:pPr indent="0" lvl="0" marL="457200" rtl="0" algn="l">
              <a:lnSpc>
                <a:spcPct val="100000"/>
              </a:lnSpc>
              <a:spcBef>
                <a:spcPts val="0"/>
              </a:spcBef>
              <a:spcAft>
                <a:spcPts val="0"/>
              </a:spcAft>
              <a:buNone/>
            </a:pPr>
            <a:r>
              <a:rPr lang="en" sz="1150">
                <a:solidFill>
                  <a:schemeClr val="dk1"/>
                </a:solidFill>
                <a:highlight>
                  <a:srgbClr val="FFFFFF"/>
                </a:highlight>
              </a:rPr>
              <a:t>[6] William Wang. “"Liar, Liar Pants on Fire": A New Benchmark Dataset for Fake News Detection”. In: (May 2017).</a:t>
            </a:r>
            <a:endParaRPr sz="1150">
              <a:solidFill>
                <a:schemeClr val="dk1"/>
              </a:solidFill>
              <a:highlight>
                <a:srgbClr val="FFFFFF"/>
              </a:highlight>
            </a:endParaRPr>
          </a:p>
          <a:p>
            <a:pPr indent="0" lvl="0" marL="0" rtl="0" algn="l">
              <a:lnSpc>
                <a:spcPct val="100000"/>
              </a:lnSpc>
              <a:spcBef>
                <a:spcPts val="0"/>
              </a:spcBef>
              <a:spcAft>
                <a:spcPts val="0"/>
              </a:spcAft>
              <a:buNone/>
            </a:pPr>
            <a:r>
              <a:t/>
            </a:r>
            <a:endParaRPr sz="1150">
              <a:solidFill>
                <a:schemeClr val="dk1"/>
              </a:solidFill>
              <a:highlight>
                <a:srgbClr val="FFFFFF"/>
              </a:highlight>
            </a:endParaRPr>
          </a:p>
          <a:p>
            <a:pPr indent="0" lvl="0" marL="457200" rtl="0" algn="l">
              <a:lnSpc>
                <a:spcPct val="100000"/>
              </a:lnSpc>
              <a:spcBef>
                <a:spcPts val="0"/>
              </a:spcBef>
              <a:spcAft>
                <a:spcPts val="0"/>
              </a:spcAft>
              <a:buNone/>
            </a:pPr>
            <a:r>
              <a:t/>
            </a:r>
            <a:endParaRPr sz="1150">
              <a:solidFill>
                <a:schemeClr val="dk1"/>
              </a:solidFill>
              <a:highlight>
                <a:srgbClr val="FFFFFF"/>
              </a:highlight>
            </a:endParaRPr>
          </a:p>
          <a:p>
            <a:pPr indent="0" lvl="0" marL="0" rtl="0" algn="l">
              <a:lnSpc>
                <a:spcPct val="100000"/>
              </a:lnSpc>
              <a:spcBef>
                <a:spcPts val="0"/>
              </a:spcBef>
              <a:spcAft>
                <a:spcPts val="0"/>
              </a:spcAft>
              <a:buNone/>
            </a:pPr>
            <a:r>
              <a:t/>
            </a:r>
            <a:endParaRPr sz="1450">
              <a:solidFill>
                <a:schemeClr val="dk1"/>
              </a:solidFill>
              <a:highlight>
                <a:srgbClr val="E4E8EE"/>
              </a:highlight>
            </a:endParaRPr>
          </a:p>
          <a:p>
            <a:pPr indent="45720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E4E8EE"/>
              </a:highlight>
            </a:endParaRPr>
          </a:p>
          <a:p>
            <a:pPr indent="0" lvl="0" marL="0" rtl="0" algn="l">
              <a:lnSpc>
                <a:spcPct val="100000"/>
              </a:lnSpc>
              <a:spcBef>
                <a:spcPts val="0"/>
              </a:spcBef>
              <a:spcAft>
                <a:spcPts val="0"/>
              </a:spcAft>
              <a:buNone/>
            </a:pPr>
            <a:r>
              <a:t/>
            </a:r>
            <a:endParaRPr sz="550">
              <a:solidFill>
                <a:schemeClr val="dk1"/>
              </a:solidFill>
              <a:highlight>
                <a:srgbClr val="FFFFFF"/>
              </a:highlight>
            </a:endParaRPr>
          </a:p>
          <a:p>
            <a:pPr indent="0" lvl="0" marL="0" rtl="0" algn="l">
              <a:lnSpc>
                <a:spcPct val="100000"/>
              </a:lnSpc>
              <a:spcBef>
                <a:spcPts val="0"/>
              </a:spcBef>
              <a:spcAft>
                <a:spcPts val="0"/>
              </a:spcAft>
              <a:buNone/>
            </a:pPr>
            <a:r>
              <a:t/>
            </a:r>
            <a:endParaRPr sz="550">
              <a:solidFill>
                <a:schemeClr val="dk1"/>
              </a:solidFill>
              <a:highlight>
                <a:srgbClr val="FFFFFF"/>
              </a:highlight>
            </a:endParaRPr>
          </a:p>
          <a:p>
            <a:pPr indent="0" lvl="0" marL="0" rtl="0" algn="l">
              <a:spcBef>
                <a:spcPts val="0"/>
              </a:spcBef>
              <a:spcAft>
                <a:spcPts val="1600"/>
              </a:spcAft>
              <a:buNone/>
            </a:pPr>
            <a:r>
              <a:t/>
            </a:r>
            <a:endParaRPr sz="1050">
              <a:solidFill>
                <a:schemeClr val="dk1"/>
              </a:solidFill>
              <a:highlight>
                <a:srgbClr val="E4E8EE"/>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24475"/>
            <a:ext cx="85206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Problem Statement</a:t>
            </a:r>
            <a:endParaRPr b="1"/>
          </a:p>
        </p:txBody>
      </p:sp>
      <p:sp>
        <p:nvSpPr>
          <p:cNvPr id="61" name="Google Shape;61;p14"/>
          <p:cNvSpPr txBox="1"/>
          <p:nvPr>
            <p:ph idx="1" type="body"/>
          </p:nvPr>
        </p:nvSpPr>
        <p:spPr>
          <a:xfrm>
            <a:off x="311700" y="1017725"/>
            <a:ext cx="8520600" cy="403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News consumption using online media has increased. </a:t>
            </a:r>
            <a:endParaRPr sz="1600"/>
          </a:p>
          <a:p>
            <a:pPr indent="-330200" lvl="0" marL="457200" rtl="0" algn="l">
              <a:spcBef>
                <a:spcPts val="0"/>
              </a:spcBef>
              <a:spcAft>
                <a:spcPts val="0"/>
              </a:spcAft>
              <a:buSzPts val="1600"/>
              <a:buChar char="●"/>
            </a:pPr>
            <a:r>
              <a:rPr lang="en" sz="1600"/>
              <a:t>Encourages the spread of misinformation and hoaxes.</a:t>
            </a:r>
            <a:endParaRPr sz="1600"/>
          </a:p>
          <a:p>
            <a:pPr indent="-330200" lvl="0" marL="457200" rtl="0" algn="l">
              <a:spcBef>
                <a:spcPts val="0"/>
              </a:spcBef>
              <a:spcAft>
                <a:spcPts val="0"/>
              </a:spcAft>
              <a:buSzPts val="1600"/>
              <a:buChar char="●"/>
            </a:pPr>
            <a:r>
              <a:rPr lang="en" sz="1600"/>
              <a:t>A recent research shows that public engagement with false information is higher than legitimate news. </a:t>
            </a:r>
            <a:endParaRPr sz="1600"/>
          </a:p>
          <a:p>
            <a:pPr indent="-330200" lvl="0" marL="457200" rtl="0" algn="l">
              <a:spcBef>
                <a:spcPts val="0"/>
              </a:spcBef>
              <a:spcAft>
                <a:spcPts val="0"/>
              </a:spcAft>
              <a:buSzPts val="1600"/>
              <a:buChar char="●"/>
            </a:pPr>
            <a:r>
              <a:rPr lang="en" sz="1600"/>
              <a:t>Need a tool to </a:t>
            </a:r>
            <a:r>
              <a:rPr lang="en" sz="1600"/>
              <a:t>automatically</a:t>
            </a:r>
            <a:r>
              <a:rPr lang="en" sz="1600"/>
              <a:t> detect fake news articles</a:t>
            </a:r>
            <a:endParaRPr sz="1600"/>
          </a:p>
        </p:txBody>
      </p:sp>
      <p:pic>
        <p:nvPicPr>
          <p:cNvPr id="62" name="Google Shape;62;p14"/>
          <p:cNvPicPr preferRelativeResize="0"/>
          <p:nvPr/>
        </p:nvPicPr>
        <p:blipFill>
          <a:blip r:embed="rId3">
            <a:alphaModFix/>
          </a:blip>
          <a:stretch>
            <a:fillRect/>
          </a:stretch>
        </p:blipFill>
        <p:spPr>
          <a:xfrm>
            <a:off x="2809650" y="2669475"/>
            <a:ext cx="3698424" cy="2080350"/>
          </a:xfrm>
          <a:prstGeom prst="rect">
            <a:avLst/>
          </a:prstGeom>
          <a:noFill/>
          <a:ln>
            <a:noFill/>
          </a:ln>
        </p:spPr>
      </p:pic>
      <p:sp>
        <p:nvSpPr>
          <p:cNvPr id="63" name="Google Shape;63;p14"/>
          <p:cNvSpPr txBox="1"/>
          <p:nvPr/>
        </p:nvSpPr>
        <p:spPr>
          <a:xfrm>
            <a:off x="2094300" y="4772300"/>
            <a:ext cx="51633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Source Sans Pro"/>
                <a:ea typeface="Source Sans Pro"/>
                <a:cs typeface="Source Sans Pro"/>
                <a:sym typeface="Source Sans Pro"/>
                <a:hlinkClick r:id="rId4"/>
              </a:rPr>
              <a:t>https://asia.nikkei.com/Spotlight/Asia-Insight/Asia-s-war-on-fake-news-raises-real-fears-for-free-speech</a:t>
            </a:r>
            <a:r>
              <a:rPr lang="en" sz="900">
                <a:latin typeface="Source Sans Pro"/>
                <a:ea typeface="Source Sans Pro"/>
                <a:cs typeface="Source Sans Pro"/>
                <a:sym typeface="Source Sans Pro"/>
              </a:rPr>
              <a:t> </a:t>
            </a:r>
            <a:endParaRPr sz="9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12550" y="277600"/>
            <a:ext cx="8520600" cy="59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t>Related Works</a:t>
            </a:r>
            <a:endParaRPr b="1" sz="2700"/>
          </a:p>
        </p:txBody>
      </p:sp>
      <p:sp>
        <p:nvSpPr>
          <p:cNvPr id="69" name="Google Shape;69;p15"/>
          <p:cNvSpPr txBox="1"/>
          <p:nvPr>
            <p:ph idx="1" type="body"/>
          </p:nvPr>
        </p:nvSpPr>
        <p:spPr>
          <a:xfrm>
            <a:off x="212550" y="973100"/>
            <a:ext cx="4359600" cy="403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highlight>
                  <a:srgbClr val="FFFFFF"/>
                </a:highlight>
              </a:rPr>
              <a:t>I</a:t>
            </a:r>
            <a:r>
              <a:rPr lang="en" sz="1300">
                <a:highlight>
                  <a:srgbClr val="FFFFFF"/>
                </a:highlight>
              </a:rPr>
              <a:t>n [1], researchers developed two datasets and used linear SVM classifier to perform their experiments.</a:t>
            </a:r>
            <a:endParaRPr sz="1300">
              <a:highlight>
                <a:srgbClr val="FFFFFF"/>
              </a:highlight>
            </a:endParaRPr>
          </a:p>
          <a:p>
            <a:pPr indent="0" lvl="0" marL="457200" rtl="0" algn="l">
              <a:spcBef>
                <a:spcPts val="0"/>
              </a:spcBef>
              <a:spcAft>
                <a:spcPts val="0"/>
              </a:spcAft>
              <a:buNone/>
            </a:pPr>
            <a:r>
              <a:t/>
            </a:r>
            <a:endParaRPr sz="1300">
              <a:highlight>
                <a:srgbClr val="FFFFFF"/>
              </a:highlight>
            </a:endParaRPr>
          </a:p>
          <a:p>
            <a:pPr indent="-311150" lvl="0" marL="457200" rtl="0" algn="l">
              <a:spcBef>
                <a:spcPts val="0"/>
              </a:spcBef>
              <a:spcAft>
                <a:spcPts val="0"/>
              </a:spcAft>
              <a:buSzPts val="1300"/>
              <a:buChar char="●"/>
            </a:pPr>
            <a:r>
              <a:rPr lang="en" sz="1300">
                <a:highlight>
                  <a:srgbClr val="FFFFFF"/>
                </a:highlight>
              </a:rPr>
              <a:t>In [2],a</a:t>
            </a:r>
            <a:r>
              <a:rPr lang="en" sz="1300">
                <a:highlight>
                  <a:srgbClr val="FFFFFF"/>
                </a:highlight>
              </a:rPr>
              <a:t> recent study  presented a new set of features along with the exploration of the existing ones.They have used several classic and state-of-the-art classifiers, including KNN, NB, RF</a:t>
            </a:r>
            <a:r>
              <a:rPr lang="en" sz="1300">
                <a:highlight>
                  <a:srgbClr val="FFFFFF"/>
                </a:highlight>
              </a:rPr>
              <a:t>.</a:t>
            </a:r>
            <a:endParaRPr sz="1300">
              <a:highlight>
                <a:srgbClr val="FFFFFF"/>
              </a:highlight>
            </a:endParaRPr>
          </a:p>
          <a:p>
            <a:pPr indent="0" lvl="0" marL="457200" rtl="0" algn="l">
              <a:spcBef>
                <a:spcPts val="0"/>
              </a:spcBef>
              <a:spcAft>
                <a:spcPts val="0"/>
              </a:spcAft>
              <a:buNone/>
            </a:pPr>
            <a:r>
              <a:t/>
            </a:r>
            <a:endParaRPr sz="1300">
              <a:highlight>
                <a:srgbClr val="FFFFFF"/>
              </a:highlight>
            </a:endParaRPr>
          </a:p>
          <a:p>
            <a:pPr indent="-311150" lvl="0" marL="457200" rtl="0" algn="l">
              <a:spcBef>
                <a:spcPts val="0"/>
              </a:spcBef>
              <a:spcAft>
                <a:spcPts val="0"/>
              </a:spcAft>
              <a:buSzPts val="1300"/>
              <a:buChar char="●"/>
            </a:pPr>
            <a:r>
              <a:rPr lang="en" sz="1300">
                <a:highlight>
                  <a:srgbClr val="FFFFFF"/>
                </a:highlight>
              </a:rPr>
              <a:t>In [3], another group of researchers proposed a model called CSI on which first module uses RNN and second is based on behaviour of users.</a:t>
            </a:r>
            <a:endParaRPr sz="1300">
              <a:highlight>
                <a:srgbClr val="FFFFFF"/>
              </a:highlight>
            </a:endParaRPr>
          </a:p>
          <a:p>
            <a:pPr indent="0" lvl="0" marL="457200" rtl="0" algn="l">
              <a:spcBef>
                <a:spcPts val="0"/>
              </a:spcBef>
              <a:spcAft>
                <a:spcPts val="0"/>
              </a:spcAft>
              <a:buNone/>
            </a:pPr>
            <a:r>
              <a:t/>
            </a:r>
            <a:endParaRPr sz="1300">
              <a:highlight>
                <a:srgbClr val="FFFFFF"/>
              </a:highlight>
            </a:endParaRPr>
          </a:p>
          <a:p>
            <a:pPr indent="0" lvl="0" marL="457200" rtl="0" algn="l">
              <a:spcBef>
                <a:spcPts val="0"/>
              </a:spcBef>
              <a:spcAft>
                <a:spcPts val="0"/>
              </a:spcAft>
              <a:buNone/>
            </a:pPr>
            <a:r>
              <a:t/>
            </a:r>
            <a:endParaRPr sz="1300">
              <a:highlight>
                <a:srgbClr val="FFFFFF"/>
              </a:highlight>
            </a:endParaRPr>
          </a:p>
          <a:p>
            <a:pPr indent="0" lvl="0" marL="0" rtl="0" algn="l">
              <a:spcBef>
                <a:spcPts val="0"/>
              </a:spcBef>
              <a:spcAft>
                <a:spcPts val="0"/>
              </a:spcAft>
              <a:buNone/>
            </a:pPr>
            <a:r>
              <a:t/>
            </a:r>
            <a:endParaRPr sz="1300">
              <a:highlight>
                <a:srgbClr val="FFFFFF"/>
              </a:highlight>
            </a:endParaRPr>
          </a:p>
        </p:txBody>
      </p:sp>
      <p:sp>
        <p:nvSpPr>
          <p:cNvPr id="70" name="Google Shape;70;p15"/>
          <p:cNvSpPr txBox="1"/>
          <p:nvPr/>
        </p:nvSpPr>
        <p:spPr>
          <a:xfrm>
            <a:off x="4732775" y="973100"/>
            <a:ext cx="4000500" cy="3748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Char char="●"/>
            </a:pPr>
            <a:r>
              <a:rPr lang="en" sz="1300">
                <a:solidFill>
                  <a:schemeClr val="dk2"/>
                </a:solidFill>
                <a:highlight>
                  <a:schemeClr val="lt1"/>
                </a:highlight>
              </a:rPr>
              <a:t>In [4], a recent study focuses on two variations of end to end deep neural architectures and the first model is based BiGRU and another is ELMO and the NLP network.</a:t>
            </a:r>
            <a:endParaRPr sz="1300">
              <a:solidFill>
                <a:schemeClr val="dk2"/>
              </a:solidFill>
              <a:highlight>
                <a:schemeClr val="lt1"/>
              </a:highlight>
            </a:endParaRPr>
          </a:p>
          <a:p>
            <a:pPr indent="0" lvl="0" marL="457200" rtl="0" algn="l">
              <a:lnSpc>
                <a:spcPct val="115000"/>
              </a:lnSpc>
              <a:spcBef>
                <a:spcPts val="0"/>
              </a:spcBef>
              <a:spcAft>
                <a:spcPts val="0"/>
              </a:spcAft>
              <a:buClr>
                <a:schemeClr val="dk1"/>
              </a:buClr>
              <a:buSzPts val="1100"/>
              <a:buFont typeface="Arial"/>
              <a:buNone/>
            </a:pPr>
            <a:r>
              <a:t/>
            </a:r>
            <a:endParaRPr sz="1300">
              <a:solidFill>
                <a:schemeClr val="dk2"/>
              </a:solidFill>
              <a:highlight>
                <a:schemeClr val="lt1"/>
              </a:highlight>
            </a:endParaRPr>
          </a:p>
          <a:p>
            <a:pPr indent="-311150" lvl="0" marL="457200" rtl="0" algn="l">
              <a:lnSpc>
                <a:spcPct val="115000"/>
              </a:lnSpc>
              <a:spcBef>
                <a:spcPts val="0"/>
              </a:spcBef>
              <a:spcAft>
                <a:spcPts val="0"/>
              </a:spcAft>
              <a:buClr>
                <a:schemeClr val="dk2"/>
              </a:buClr>
              <a:buSzPts val="1300"/>
              <a:buChar char="●"/>
            </a:pPr>
            <a:r>
              <a:rPr lang="en" sz="1300">
                <a:solidFill>
                  <a:schemeClr val="dk2"/>
                </a:solidFill>
                <a:highlight>
                  <a:schemeClr val="lt1"/>
                </a:highlight>
              </a:rPr>
              <a:t>In [5],some prior studies used news content with additional information (social context information) to build a model to detect fake news.</a:t>
            </a:r>
            <a:endParaRPr sz="1300">
              <a:solidFill>
                <a:schemeClr val="dk2"/>
              </a:solidFill>
              <a:highlight>
                <a:schemeClr val="lt1"/>
              </a:highlight>
            </a:endParaRPr>
          </a:p>
          <a:p>
            <a:pPr indent="0" lvl="0" marL="457200" rtl="0" algn="l">
              <a:lnSpc>
                <a:spcPct val="115000"/>
              </a:lnSpc>
              <a:spcBef>
                <a:spcPts val="0"/>
              </a:spcBef>
              <a:spcAft>
                <a:spcPts val="0"/>
              </a:spcAft>
              <a:buClr>
                <a:schemeClr val="dk1"/>
              </a:buClr>
              <a:buSzPts val="1100"/>
              <a:buFont typeface="Arial"/>
              <a:buNone/>
            </a:pPr>
            <a:r>
              <a:t/>
            </a:r>
            <a:endParaRPr sz="1300">
              <a:solidFill>
                <a:schemeClr val="dk2"/>
              </a:solidFill>
              <a:highlight>
                <a:schemeClr val="lt1"/>
              </a:highlight>
            </a:endParaRPr>
          </a:p>
          <a:p>
            <a:pPr indent="-311150" lvl="0" marL="457200" rtl="0" algn="l">
              <a:lnSpc>
                <a:spcPct val="115000"/>
              </a:lnSpc>
              <a:spcBef>
                <a:spcPts val="0"/>
              </a:spcBef>
              <a:spcAft>
                <a:spcPts val="0"/>
              </a:spcAft>
              <a:buClr>
                <a:schemeClr val="dk2"/>
              </a:buClr>
              <a:buSzPts val="1300"/>
              <a:buChar char="●"/>
            </a:pPr>
            <a:r>
              <a:rPr lang="en" sz="1300">
                <a:solidFill>
                  <a:schemeClr val="dk2"/>
                </a:solidFill>
                <a:highlight>
                  <a:schemeClr val="lt1"/>
                </a:highlight>
              </a:rPr>
              <a:t>In [6], a study used LIAR dataset. A model based on surface-level linguistic patterns. The baseline includes logistic regression, SVM, LSTM and a CNN model.</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62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Methodology</a:t>
            </a:r>
            <a:endParaRPr b="1"/>
          </a:p>
        </p:txBody>
      </p:sp>
      <p:sp>
        <p:nvSpPr>
          <p:cNvPr id="76" name="Google Shape;76;p16"/>
          <p:cNvSpPr txBox="1"/>
          <p:nvPr>
            <p:ph idx="1" type="body"/>
          </p:nvPr>
        </p:nvSpPr>
        <p:spPr>
          <a:xfrm>
            <a:off x="311700" y="1017725"/>
            <a:ext cx="4637400" cy="406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experiment is conducted on merging different metadata (Text, title, and author)</a:t>
            </a:r>
            <a:endParaRPr sz="1400"/>
          </a:p>
          <a:p>
            <a:pPr indent="-317500" lvl="0" marL="457200" rtl="0" algn="l">
              <a:spcBef>
                <a:spcPts val="0"/>
              </a:spcBef>
              <a:spcAft>
                <a:spcPts val="0"/>
              </a:spcAft>
              <a:buSzPts val="1400"/>
              <a:buChar char="●"/>
            </a:pPr>
            <a:r>
              <a:rPr lang="en" sz="1400"/>
              <a:t>Extract Word embeddings using Word2Vec model</a:t>
            </a:r>
            <a:endParaRPr sz="1400"/>
          </a:p>
          <a:p>
            <a:pPr indent="-317500" lvl="0" marL="457200" rtl="0" algn="l">
              <a:spcBef>
                <a:spcPts val="0"/>
              </a:spcBef>
              <a:spcAft>
                <a:spcPts val="0"/>
              </a:spcAft>
              <a:buSzPts val="1400"/>
              <a:buChar char="●"/>
            </a:pPr>
            <a:r>
              <a:rPr lang="en" sz="1400"/>
              <a:t>Proposed method involves an ensemble stack-based approach comprising of two deep learning models:</a:t>
            </a:r>
            <a:endParaRPr sz="1400"/>
          </a:p>
          <a:p>
            <a:pPr indent="-311150" lvl="1" marL="914400" rtl="0" algn="l">
              <a:spcBef>
                <a:spcPts val="0"/>
              </a:spcBef>
              <a:spcAft>
                <a:spcPts val="0"/>
              </a:spcAft>
              <a:buSzPts val="1300"/>
              <a:buChar char="○"/>
            </a:pPr>
            <a:r>
              <a:rPr lang="en" sz="1300"/>
              <a:t>CNN + Bi-LSTM</a:t>
            </a:r>
            <a:endParaRPr sz="1300"/>
          </a:p>
          <a:p>
            <a:pPr indent="-311150" lvl="1" marL="914400" rtl="0" algn="l">
              <a:spcBef>
                <a:spcPts val="0"/>
              </a:spcBef>
              <a:spcAft>
                <a:spcPts val="0"/>
              </a:spcAft>
              <a:buSzPts val="1300"/>
              <a:buChar char="○"/>
            </a:pPr>
            <a:r>
              <a:rPr lang="en" sz="1300"/>
              <a:t>Bi-LSTM + CNN</a:t>
            </a:r>
            <a:endParaRPr sz="1300"/>
          </a:p>
          <a:p>
            <a:pPr indent="-317500" lvl="0" marL="457200" rtl="0" algn="l">
              <a:spcBef>
                <a:spcPts val="0"/>
              </a:spcBef>
              <a:spcAft>
                <a:spcPts val="0"/>
              </a:spcAft>
              <a:buSzPts val="1400"/>
              <a:buChar char="●"/>
            </a:pPr>
            <a:r>
              <a:rPr lang="en" sz="1400"/>
              <a:t>Concatenation of the extracted features then fed to the following two dense layers to predict input text articles as </a:t>
            </a:r>
            <a:r>
              <a:rPr b="1" lang="en" sz="1400">
                <a:solidFill>
                  <a:srgbClr val="FF0000"/>
                </a:solidFill>
              </a:rPr>
              <a:t>fake </a:t>
            </a:r>
            <a:r>
              <a:rPr lang="en" sz="1400"/>
              <a:t>or </a:t>
            </a:r>
            <a:r>
              <a:rPr b="1" lang="en" sz="1400">
                <a:solidFill>
                  <a:srgbClr val="00FF00"/>
                </a:solidFill>
              </a:rPr>
              <a:t>real</a:t>
            </a:r>
            <a:endParaRPr b="1" sz="1400">
              <a:solidFill>
                <a:srgbClr val="00FF00"/>
              </a:solidFill>
            </a:endParaRPr>
          </a:p>
          <a:p>
            <a:pPr indent="-317500" lvl="0" marL="457200" rtl="0" algn="l">
              <a:spcBef>
                <a:spcPts val="0"/>
              </a:spcBef>
              <a:spcAft>
                <a:spcPts val="0"/>
              </a:spcAft>
              <a:buSzPts val="1400"/>
              <a:buChar char="●"/>
            </a:pPr>
            <a:r>
              <a:rPr lang="en" sz="1400"/>
              <a:t>Various other layers are added to the proposed approach such as:</a:t>
            </a:r>
            <a:endParaRPr sz="1400"/>
          </a:p>
          <a:p>
            <a:pPr indent="-311150" lvl="1" marL="914400" rtl="0" algn="l">
              <a:spcBef>
                <a:spcPts val="0"/>
              </a:spcBef>
              <a:spcAft>
                <a:spcPts val="0"/>
              </a:spcAft>
              <a:buSzPts val="1300"/>
              <a:buChar char="○"/>
            </a:pPr>
            <a:r>
              <a:rPr lang="en" sz="1300"/>
              <a:t>Max-pooling layer</a:t>
            </a:r>
            <a:endParaRPr sz="1300"/>
          </a:p>
          <a:p>
            <a:pPr indent="-311150" lvl="1" marL="914400" rtl="0" algn="l">
              <a:spcBef>
                <a:spcPts val="0"/>
              </a:spcBef>
              <a:spcAft>
                <a:spcPts val="0"/>
              </a:spcAft>
              <a:buSzPts val="1300"/>
              <a:buChar char="○"/>
            </a:pPr>
            <a:r>
              <a:rPr lang="en" sz="1300"/>
              <a:t>Dropout layer</a:t>
            </a:r>
            <a:endParaRPr sz="1300"/>
          </a:p>
          <a:p>
            <a:pPr indent="-311150" lvl="1" marL="914400" rtl="0" algn="l">
              <a:spcBef>
                <a:spcPts val="0"/>
              </a:spcBef>
              <a:spcAft>
                <a:spcPts val="0"/>
              </a:spcAft>
              <a:buSzPts val="1300"/>
              <a:buChar char="○"/>
            </a:pPr>
            <a:r>
              <a:rPr lang="en" sz="1300"/>
              <a:t>Batch-Normalization layer</a:t>
            </a:r>
            <a:endParaRPr sz="1300"/>
          </a:p>
        </p:txBody>
      </p:sp>
      <p:pic>
        <p:nvPicPr>
          <p:cNvPr id="77" name="Google Shape;77;p16"/>
          <p:cNvPicPr preferRelativeResize="0"/>
          <p:nvPr/>
        </p:nvPicPr>
        <p:blipFill rotWithShape="1">
          <a:blip r:embed="rId3">
            <a:alphaModFix/>
          </a:blip>
          <a:srcRect b="0" l="8649" r="22323" t="0"/>
          <a:stretch/>
        </p:blipFill>
        <p:spPr>
          <a:xfrm>
            <a:off x="5168125" y="835650"/>
            <a:ext cx="3664175" cy="406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Intuition behind the proposed approach</a:t>
            </a:r>
            <a:endParaRPr b="1"/>
          </a:p>
        </p:txBody>
      </p:sp>
      <p:sp>
        <p:nvSpPr>
          <p:cNvPr id="83" name="Google Shape;83;p17"/>
          <p:cNvSpPr txBox="1"/>
          <p:nvPr>
            <p:ph idx="1" type="body"/>
          </p:nvPr>
        </p:nvSpPr>
        <p:spPr>
          <a:xfrm>
            <a:off x="311700" y="1152475"/>
            <a:ext cx="4203300" cy="378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CNN</a:t>
            </a:r>
            <a:endParaRPr b="1" sz="1400"/>
          </a:p>
          <a:p>
            <a:pPr indent="-311150" lvl="1" marL="914400" rtl="0" algn="l">
              <a:spcBef>
                <a:spcPts val="0"/>
              </a:spcBef>
              <a:spcAft>
                <a:spcPts val="0"/>
              </a:spcAft>
              <a:buSzPts val="1300"/>
              <a:buFont typeface="Roboto"/>
              <a:buChar char="○"/>
            </a:pPr>
            <a:r>
              <a:rPr lang="en" sz="1300">
                <a:latin typeface="Roboto"/>
                <a:ea typeface="Roboto"/>
                <a:cs typeface="Roboto"/>
                <a:sym typeface="Roboto"/>
              </a:rPr>
              <a:t>Extract salient features invariant to their position within the input sequences</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We used 100 filters with size 4 to extract features of words from article text</a:t>
            </a:r>
            <a:endParaRPr sz="1300">
              <a:latin typeface="Roboto"/>
              <a:ea typeface="Roboto"/>
              <a:cs typeface="Roboto"/>
              <a:sym typeface="Roboto"/>
            </a:endParaRPr>
          </a:p>
          <a:p>
            <a:pPr indent="-317500" lvl="0" marL="457200" rtl="0" algn="l">
              <a:spcBef>
                <a:spcPts val="0"/>
              </a:spcBef>
              <a:spcAft>
                <a:spcPts val="0"/>
              </a:spcAft>
              <a:buSzPts val="1400"/>
              <a:buChar char="●"/>
            </a:pPr>
            <a:r>
              <a:rPr b="1" lang="en" sz="1400"/>
              <a:t>Bi-LSTM</a:t>
            </a:r>
            <a:endParaRPr b="1" sz="1400"/>
          </a:p>
          <a:p>
            <a:pPr indent="-311150" lvl="1" marL="914400" rtl="0" algn="l">
              <a:spcBef>
                <a:spcPts val="0"/>
              </a:spcBef>
              <a:spcAft>
                <a:spcPts val="0"/>
              </a:spcAft>
              <a:buSzPts val="1300"/>
              <a:buFont typeface="Roboto"/>
              <a:buChar char="○"/>
            </a:pPr>
            <a:r>
              <a:rPr lang="en" sz="1300">
                <a:latin typeface="Roboto"/>
                <a:ea typeface="Roboto"/>
                <a:cs typeface="Roboto"/>
                <a:sym typeface="Roboto"/>
              </a:rPr>
              <a:t>Capture the previous context and the future context of the input sequence</a:t>
            </a:r>
            <a:endParaRPr sz="1700"/>
          </a:p>
          <a:p>
            <a:pPr indent="-317500" lvl="0" marL="457200" rtl="0" algn="l">
              <a:spcBef>
                <a:spcPts val="0"/>
              </a:spcBef>
              <a:spcAft>
                <a:spcPts val="0"/>
              </a:spcAft>
              <a:buSzPts val="1400"/>
              <a:buChar char="●"/>
            </a:pPr>
            <a:r>
              <a:rPr b="1" lang="en" sz="1400"/>
              <a:t>CNN + Bi-LSTM</a:t>
            </a:r>
            <a:endParaRPr b="1" sz="1400"/>
          </a:p>
          <a:p>
            <a:pPr indent="-323850" lvl="1" marL="914400" rtl="0" algn="l">
              <a:spcBef>
                <a:spcPts val="0"/>
              </a:spcBef>
              <a:spcAft>
                <a:spcPts val="0"/>
              </a:spcAft>
              <a:buSzPts val="1500"/>
              <a:buChar char="○"/>
            </a:pPr>
            <a:r>
              <a:rPr lang="en" sz="1300">
                <a:latin typeface="Roboto"/>
                <a:ea typeface="Roboto"/>
                <a:cs typeface="Roboto"/>
                <a:sym typeface="Roboto"/>
              </a:rPr>
              <a:t>Convolution layer extract local features from input word embeddings. </a:t>
            </a:r>
            <a:endParaRPr sz="1300">
              <a:latin typeface="Roboto"/>
              <a:ea typeface="Roboto"/>
              <a:cs typeface="Roboto"/>
              <a:sym typeface="Roboto"/>
            </a:endParaRPr>
          </a:p>
          <a:p>
            <a:pPr indent="-323850" lvl="1" marL="914400" rtl="0" algn="l">
              <a:spcBef>
                <a:spcPts val="0"/>
              </a:spcBef>
              <a:spcAft>
                <a:spcPts val="0"/>
              </a:spcAft>
              <a:buSzPts val="1500"/>
              <a:buChar char="○"/>
            </a:pPr>
            <a:r>
              <a:rPr lang="en" sz="1300">
                <a:latin typeface="Roboto"/>
                <a:ea typeface="Roboto"/>
                <a:cs typeface="Roboto"/>
                <a:sym typeface="Roboto"/>
              </a:rPr>
              <a:t>Bi-LSTM layer will be able to</a:t>
            </a:r>
            <a:r>
              <a:rPr lang="en" sz="1300">
                <a:highlight>
                  <a:srgbClr val="FFFFFF"/>
                </a:highlight>
                <a:latin typeface="Roboto"/>
                <a:ea typeface="Roboto"/>
                <a:cs typeface="Roboto"/>
                <a:sym typeface="Roboto"/>
              </a:rPr>
              <a:t> use the ordering of said features to learn about the input’s text ordering. </a:t>
            </a:r>
            <a:endParaRPr sz="1700"/>
          </a:p>
          <a:p>
            <a:pPr indent="0" lvl="0" marL="0" rtl="0" algn="l">
              <a:spcBef>
                <a:spcPts val="1600"/>
              </a:spcBef>
              <a:spcAft>
                <a:spcPts val="1600"/>
              </a:spcAft>
              <a:buNone/>
            </a:pPr>
            <a:r>
              <a:t/>
            </a:r>
            <a:endParaRPr/>
          </a:p>
        </p:txBody>
      </p:sp>
      <p:sp>
        <p:nvSpPr>
          <p:cNvPr id="84" name="Google Shape;84;p17"/>
          <p:cNvSpPr txBox="1"/>
          <p:nvPr/>
        </p:nvSpPr>
        <p:spPr>
          <a:xfrm>
            <a:off x="4653125" y="1212075"/>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4572000" y="1152475"/>
            <a:ext cx="4203300" cy="3789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b="1" lang="en">
                <a:solidFill>
                  <a:schemeClr val="dk2"/>
                </a:solidFill>
              </a:rPr>
              <a:t>Bi-LSTM + CNN</a:t>
            </a:r>
            <a:endParaRPr b="1">
              <a:solidFill>
                <a:schemeClr val="dk2"/>
              </a:solidFill>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highlight>
                  <a:srgbClr val="FFFFFF"/>
                </a:highlight>
                <a:latin typeface="Roboto"/>
                <a:ea typeface="Roboto"/>
                <a:cs typeface="Roboto"/>
                <a:sym typeface="Roboto"/>
              </a:rPr>
              <a:t>Bi-LSTM layer generates a new encoding for the original input word embeddings.</a:t>
            </a:r>
            <a:endParaRPr sz="1300">
              <a:solidFill>
                <a:schemeClr val="dk2"/>
              </a:solidFill>
              <a:highlight>
                <a:srgbClr val="FFFFFF"/>
              </a:highlight>
              <a:latin typeface="Roboto"/>
              <a:ea typeface="Roboto"/>
              <a:cs typeface="Roboto"/>
              <a:sym typeface="Roboto"/>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highlight>
                  <a:srgbClr val="FFFFFF"/>
                </a:highlight>
                <a:latin typeface="Roboto"/>
                <a:ea typeface="Roboto"/>
                <a:cs typeface="Roboto"/>
                <a:sym typeface="Roboto"/>
              </a:rPr>
              <a:t>Output of the Bi-LSTM layer is then fed into a convolution layer to extract local features.</a:t>
            </a:r>
            <a:endParaRPr sz="1300">
              <a:solidFill>
                <a:schemeClr val="dk2"/>
              </a:solidFill>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latin typeface="Roboto"/>
                <a:ea typeface="Roboto"/>
                <a:cs typeface="Roboto"/>
                <a:sym typeface="Roboto"/>
              </a:rPr>
              <a:t>Other layers</a:t>
            </a:r>
            <a:endParaRPr b="1">
              <a:solidFill>
                <a:schemeClr val="dk2"/>
              </a:solidFill>
              <a:latin typeface="Roboto"/>
              <a:ea typeface="Roboto"/>
              <a:cs typeface="Roboto"/>
              <a:sym typeface="Roboto"/>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latin typeface="Roboto"/>
                <a:ea typeface="Roboto"/>
                <a:cs typeface="Roboto"/>
                <a:sym typeface="Roboto"/>
              </a:rPr>
              <a:t>Dropout and Batch Normalization Layer</a:t>
            </a:r>
            <a:endParaRPr sz="1300">
              <a:solidFill>
                <a:schemeClr val="dk2"/>
              </a:solidFill>
              <a:latin typeface="Roboto"/>
              <a:ea typeface="Roboto"/>
              <a:cs typeface="Roboto"/>
              <a:sym typeface="Roboto"/>
            </a:endParaRPr>
          </a:p>
          <a:p>
            <a:pPr indent="-311150" lvl="2" marL="1371600" rtl="0" algn="l">
              <a:lnSpc>
                <a:spcPct val="115000"/>
              </a:lnSpc>
              <a:spcBef>
                <a:spcPts val="0"/>
              </a:spcBef>
              <a:spcAft>
                <a:spcPts val="0"/>
              </a:spcAft>
              <a:buClr>
                <a:schemeClr val="dk2"/>
              </a:buClr>
              <a:buSzPts val="1300"/>
              <a:buChar char="■"/>
            </a:pPr>
            <a:r>
              <a:rPr lang="en" sz="1300">
                <a:solidFill>
                  <a:schemeClr val="dk2"/>
                </a:solidFill>
                <a:latin typeface="Roboto"/>
                <a:ea typeface="Roboto"/>
                <a:cs typeface="Roboto"/>
                <a:sym typeface="Roboto"/>
              </a:rPr>
              <a:t>avoid overfitting on the training data</a:t>
            </a:r>
            <a:endParaRPr sz="1300">
              <a:solidFill>
                <a:schemeClr val="dk2"/>
              </a:solidFill>
              <a:latin typeface="Roboto"/>
              <a:ea typeface="Roboto"/>
              <a:cs typeface="Roboto"/>
              <a:sym typeface="Roboto"/>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latin typeface="Roboto"/>
                <a:ea typeface="Roboto"/>
                <a:cs typeface="Roboto"/>
                <a:sym typeface="Roboto"/>
              </a:rPr>
              <a:t>Max-pooling Layer</a:t>
            </a:r>
            <a:endParaRPr sz="1300">
              <a:solidFill>
                <a:schemeClr val="dk2"/>
              </a:solidFill>
              <a:latin typeface="Roboto"/>
              <a:ea typeface="Roboto"/>
              <a:cs typeface="Roboto"/>
              <a:sym typeface="Roboto"/>
            </a:endParaRPr>
          </a:p>
          <a:p>
            <a:pPr indent="-311150" lvl="2" marL="1371600" rtl="0" algn="l">
              <a:lnSpc>
                <a:spcPct val="115000"/>
              </a:lnSpc>
              <a:spcBef>
                <a:spcPts val="0"/>
              </a:spcBef>
              <a:spcAft>
                <a:spcPts val="0"/>
              </a:spcAft>
              <a:buClr>
                <a:schemeClr val="dk2"/>
              </a:buClr>
              <a:buSzPts val="1300"/>
              <a:buChar char="■"/>
            </a:pPr>
            <a:r>
              <a:rPr lang="en" sz="1300">
                <a:solidFill>
                  <a:schemeClr val="dk2"/>
                </a:solidFill>
                <a:latin typeface="Roboto"/>
                <a:ea typeface="Roboto"/>
                <a:cs typeface="Roboto"/>
                <a:sym typeface="Roboto"/>
              </a:rPr>
              <a:t>downsample the output of the previous layer to allows only the valid information to pass</a:t>
            </a:r>
            <a:endParaRPr sz="13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Results</a:t>
            </a:r>
            <a:endParaRPr b="1"/>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proposed approach is evaluated with Tesla T4 GPU for faster processing.</a:t>
            </a:r>
            <a:endParaRPr sz="1400"/>
          </a:p>
          <a:p>
            <a:pPr indent="-317500" lvl="0" marL="457200" rtl="0" algn="l">
              <a:spcBef>
                <a:spcPts val="0"/>
              </a:spcBef>
              <a:spcAft>
                <a:spcPts val="0"/>
              </a:spcAft>
              <a:buSzPts val="1400"/>
              <a:buChar char="●"/>
            </a:pPr>
            <a:r>
              <a:rPr lang="en" sz="1400"/>
              <a:t>Used train-test split and divided the dataset into 80% for training and 20% for validation.</a:t>
            </a:r>
            <a:endParaRPr sz="1400"/>
          </a:p>
          <a:p>
            <a:pPr indent="-317500" lvl="0" marL="457200" rtl="0" algn="l">
              <a:spcBef>
                <a:spcPts val="0"/>
              </a:spcBef>
              <a:spcAft>
                <a:spcPts val="0"/>
              </a:spcAft>
              <a:buSzPts val="1400"/>
              <a:buChar char="●"/>
            </a:pPr>
            <a:r>
              <a:rPr lang="en" sz="1400"/>
              <a:t>The hybrid model requires 30 training epochs. </a:t>
            </a:r>
            <a:endParaRPr sz="1400"/>
          </a:p>
          <a:p>
            <a:pPr indent="-317500" lvl="0" marL="457200" rtl="0" algn="l">
              <a:spcBef>
                <a:spcPts val="0"/>
              </a:spcBef>
              <a:spcAft>
                <a:spcPts val="0"/>
              </a:spcAft>
              <a:buSzPts val="1400"/>
              <a:buChar char="●"/>
            </a:pPr>
            <a:r>
              <a:rPr lang="en" sz="1400"/>
              <a:t>Chose accuracy as the evaluation metric.</a:t>
            </a:r>
            <a:endParaRPr sz="1400"/>
          </a:p>
          <a:p>
            <a:pPr indent="-317500" lvl="0" marL="457200" rtl="0" algn="l">
              <a:spcBef>
                <a:spcPts val="0"/>
              </a:spcBef>
              <a:spcAft>
                <a:spcPts val="0"/>
              </a:spcAft>
              <a:buSzPts val="1400"/>
              <a:buChar char="●"/>
            </a:pPr>
            <a:r>
              <a:rPr lang="en" sz="1400"/>
              <a:t>Got better results as compared to other approaches that we tried.</a:t>
            </a:r>
            <a:endParaRPr sz="1400"/>
          </a:p>
          <a:p>
            <a:pPr indent="-317500" lvl="0" marL="457200" rtl="0" algn="l">
              <a:spcBef>
                <a:spcPts val="0"/>
              </a:spcBef>
              <a:spcAft>
                <a:spcPts val="0"/>
              </a:spcAft>
              <a:buSzPts val="1400"/>
              <a:buChar char="●"/>
            </a:pPr>
            <a:r>
              <a:rPr lang="en" sz="1400"/>
              <a:t>Achieved an accuracy of  0.9909 and loss of 0.0282 on validation data.</a:t>
            </a:r>
            <a:endParaRPr sz="1400"/>
          </a:p>
          <a:p>
            <a:pPr indent="-317500" lvl="0" marL="457200" rtl="0" algn="l">
              <a:spcBef>
                <a:spcPts val="0"/>
              </a:spcBef>
              <a:spcAft>
                <a:spcPts val="0"/>
              </a:spcAft>
              <a:buSzPts val="1400"/>
              <a:buChar char="●"/>
            </a:pPr>
            <a:r>
              <a:rPr lang="en" sz="1400"/>
              <a:t>Evaluated the performance of the model by making submission on the Kaggle competition from where the dataset was extracted.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193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Results</a:t>
            </a:r>
            <a:endParaRPr b="1"/>
          </a:p>
        </p:txBody>
      </p:sp>
      <p:sp>
        <p:nvSpPr>
          <p:cNvPr id="97" name="Google Shape;97;p19"/>
          <p:cNvSpPr txBox="1"/>
          <p:nvPr>
            <p:ph idx="1" type="body"/>
          </p:nvPr>
        </p:nvSpPr>
        <p:spPr>
          <a:xfrm>
            <a:off x="311700" y="3546450"/>
            <a:ext cx="8520600" cy="137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t>We split our training data into Train and Validation set</a:t>
            </a:r>
            <a:endParaRPr sz="1400"/>
          </a:p>
          <a:p>
            <a:pPr indent="-317500" lvl="1" marL="914400" rtl="0" algn="l">
              <a:spcBef>
                <a:spcPts val="0"/>
              </a:spcBef>
              <a:spcAft>
                <a:spcPts val="0"/>
              </a:spcAft>
              <a:buSzPts val="1400"/>
              <a:buChar char="○"/>
            </a:pPr>
            <a:r>
              <a:rPr lang="en"/>
              <a:t>Achieves an</a:t>
            </a:r>
            <a:r>
              <a:rPr lang="en" sz="1400"/>
              <a:t> accuracy of 0.</a:t>
            </a:r>
            <a:r>
              <a:rPr lang="en"/>
              <a:t>9909 </a:t>
            </a:r>
            <a:r>
              <a:rPr lang="en" sz="1400"/>
              <a:t>on the validation set</a:t>
            </a:r>
            <a:endParaRPr sz="1400"/>
          </a:p>
          <a:p>
            <a:pPr indent="-342900" lvl="0" marL="457200" rtl="0" algn="l">
              <a:spcBef>
                <a:spcPts val="0"/>
              </a:spcBef>
              <a:spcAft>
                <a:spcPts val="0"/>
              </a:spcAft>
              <a:buSzPts val="1800"/>
              <a:buChar char="●"/>
            </a:pPr>
            <a:r>
              <a:rPr lang="en" sz="1400"/>
              <a:t>Our proposed method when train on the complete data achieves a score of 0.99537 on 100% test data.</a:t>
            </a:r>
            <a:endParaRPr/>
          </a:p>
        </p:txBody>
      </p:sp>
      <p:pic>
        <p:nvPicPr>
          <p:cNvPr id="98" name="Google Shape;98;p19"/>
          <p:cNvPicPr preferRelativeResize="0"/>
          <p:nvPr/>
        </p:nvPicPr>
        <p:blipFill rotWithShape="1">
          <a:blip r:embed="rId3">
            <a:alphaModFix/>
          </a:blip>
          <a:srcRect b="0" l="4472" r="10341" t="0"/>
          <a:stretch/>
        </p:blipFill>
        <p:spPr>
          <a:xfrm>
            <a:off x="1334550" y="835675"/>
            <a:ext cx="6474900" cy="271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20525"/>
            <a:ext cx="85206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Results</a:t>
            </a:r>
            <a:endParaRPr/>
          </a:p>
        </p:txBody>
      </p:sp>
      <p:sp>
        <p:nvSpPr>
          <p:cNvPr id="104" name="Google Shape;104;p20"/>
          <p:cNvSpPr txBox="1"/>
          <p:nvPr>
            <p:ph idx="1" type="body"/>
          </p:nvPr>
        </p:nvSpPr>
        <p:spPr>
          <a:xfrm>
            <a:off x="255100" y="872425"/>
            <a:ext cx="8520600" cy="3887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Compared our results with the top-3 teams available on Kaggle public Leaderboard and top-3 teams available on Kaggle private Leaderboard. </a:t>
            </a:r>
            <a:endParaRPr sz="1500"/>
          </a:p>
          <a:p>
            <a:pPr indent="-323850" lvl="0" marL="457200" rtl="0" algn="l">
              <a:spcBef>
                <a:spcPts val="0"/>
              </a:spcBef>
              <a:spcAft>
                <a:spcPts val="0"/>
              </a:spcAft>
              <a:buSzPts val="1500"/>
              <a:buChar char="●"/>
            </a:pPr>
            <a:r>
              <a:rPr lang="en" sz="1500"/>
              <a:t>Our results outperformed the previous established works.</a:t>
            </a:r>
            <a:endParaRPr sz="1500"/>
          </a:p>
          <a:p>
            <a:pPr indent="0" lvl="0" marL="0" rtl="0" algn="l">
              <a:spcBef>
                <a:spcPts val="0"/>
              </a:spcBef>
              <a:spcAft>
                <a:spcPts val="0"/>
              </a:spcAft>
              <a:buNone/>
            </a:pPr>
            <a:r>
              <a:rPr b="1" lang="en" sz="1300" u="sng">
                <a:solidFill>
                  <a:schemeClr val="dk1"/>
                </a:solidFill>
              </a:rPr>
              <a:t> </a:t>
            </a:r>
            <a:r>
              <a:rPr b="1" lang="en" sz="1300">
                <a:solidFill>
                  <a:schemeClr val="dk1"/>
                </a:solidFill>
              </a:rPr>
              <a:t>              </a:t>
            </a:r>
            <a:endParaRPr b="1" sz="1200">
              <a:solidFill>
                <a:srgbClr val="000000"/>
              </a:solidFill>
              <a:latin typeface="Roboto"/>
              <a:ea typeface="Roboto"/>
              <a:cs typeface="Roboto"/>
              <a:sym typeface="Roboto"/>
            </a:endParaRPr>
          </a:p>
          <a:p>
            <a:pPr indent="0" lvl="0" marL="0" rtl="0" algn="ctr">
              <a:lnSpc>
                <a:spcPct val="100000"/>
              </a:lnSpc>
              <a:spcBef>
                <a:spcPts val="0"/>
              </a:spcBef>
              <a:spcAft>
                <a:spcPts val="0"/>
              </a:spcAft>
              <a:buNone/>
            </a:pPr>
            <a:r>
              <a:t/>
            </a:r>
            <a:endParaRPr sz="1200">
              <a:solidFill>
                <a:srgbClr val="000000"/>
              </a:solidFill>
              <a:latin typeface="Roboto"/>
              <a:ea typeface="Roboto"/>
              <a:cs typeface="Roboto"/>
              <a:sym typeface="Roboto"/>
            </a:endParaRPr>
          </a:p>
          <a:p>
            <a:pPr indent="0" lvl="0" marL="457200" rtl="0" algn="l">
              <a:spcBef>
                <a:spcPts val="0"/>
              </a:spcBef>
              <a:spcAft>
                <a:spcPts val="0"/>
              </a:spcAft>
              <a:buNone/>
            </a:pPr>
            <a:r>
              <a:t/>
            </a:r>
            <a:endParaRPr sz="1200">
              <a:solidFill>
                <a:srgbClr val="000000"/>
              </a:solidFill>
              <a:latin typeface="Roboto"/>
              <a:ea typeface="Roboto"/>
              <a:cs typeface="Roboto"/>
              <a:sym typeface="Roboto"/>
            </a:endParaRPr>
          </a:p>
          <a:p>
            <a:pPr indent="0" lvl="0" marL="457200" rtl="0" algn="l">
              <a:spcBef>
                <a:spcPts val="0"/>
              </a:spcBef>
              <a:spcAft>
                <a:spcPts val="1600"/>
              </a:spcAft>
              <a:buNone/>
            </a:pPr>
            <a:r>
              <a:t/>
            </a:r>
            <a:endParaRPr/>
          </a:p>
        </p:txBody>
      </p:sp>
      <p:graphicFrame>
        <p:nvGraphicFramePr>
          <p:cNvPr id="105" name="Google Shape;105;p20"/>
          <p:cNvGraphicFramePr/>
          <p:nvPr/>
        </p:nvGraphicFramePr>
        <p:xfrm>
          <a:off x="740675" y="1987095"/>
          <a:ext cx="3000000" cy="3000000"/>
        </p:xfrm>
        <a:graphic>
          <a:graphicData uri="http://schemas.openxmlformats.org/drawingml/2006/table">
            <a:tbl>
              <a:tblPr>
                <a:noFill/>
                <a:tableStyleId>{1C4784F2-AA28-45DB-AA64-5F729DA42DA1}</a:tableStyleId>
              </a:tblPr>
              <a:tblGrid>
                <a:gridCol w="1589500"/>
                <a:gridCol w="1539425"/>
              </a:tblGrid>
              <a:tr h="455700">
                <a:tc>
                  <a:txBody>
                    <a:bodyPr/>
                    <a:lstStyle/>
                    <a:p>
                      <a:pPr indent="0" lvl="0" marL="0" rtl="0" algn="ctr">
                        <a:spcBef>
                          <a:spcPts val="0"/>
                        </a:spcBef>
                        <a:spcAft>
                          <a:spcPts val="0"/>
                        </a:spcAft>
                        <a:buNone/>
                      </a:pPr>
                      <a:r>
                        <a:rPr b="1" lang="en"/>
                        <a:t>     TEAM NAME</a:t>
                      </a:r>
                      <a:endParaRPr b="1"/>
                    </a:p>
                  </a:txBody>
                  <a:tcPr marT="91425" marB="91425" marR="91425" marL="91425"/>
                </a:tc>
                <a:tc>
                  <a:txBody>
                    <a:bodyPr/>
                    <a:lstStyle/>
                    <a:p>
                      <a:pPr indent="0" lvl="0" marL="0" rtl="0" algn="ctr">
                        <a:spcBef>
                          <a:spcPts val="0"/>
                        </a:spcBef>
                        <a:spcAft>
                          <a:spcPts val="0"/>
                        </a:spcAft>
                        <a:buNone/>
                      </a:pPr>
                      <a:r>
                        <a:rPr lang="en"/>
                        <a:t>  </a:t>
                      </a:r>
                      <a:r>
                        <a:rPr b="1" lang="en"/>
                        <a:t> SCORE</a:t>
                      </a:r>
                      <a:endParaRPr b="1"/>
                    </a:p>
                  </a:txBody>
                  <a:tcPr marT="91425" marB="91425" marR="91425" marL="91425"/>
                </a:tc>
              </a:tr>
              <a:tr h="455700">
                <a:tc>
                  <a:txBody>
                    <a:bodyPr/>
                    <a:lstStyle/>
                    <a:p>
                      <a:pPr indent="0" lvl="0" marL="0" rtl="0" algn="ctr">
                        <a:spcBef>
                          <a:spcPts val="0"/>
                        </a:spcBef>
                        <a:spcAft>
                          <a:spcPts val="0"/>
                        </a:spcAft>
                        <a:buNone/>
                      </a:pPr>
                      <a:r>
                        <a:rPr lang="en"/>
                        <a:t>Matt Gallagher</a:t>
                      </a:r>
                      <a:endParaRPr/>
                    </a:p>
                  </a:txBody>
                  <a:tcPr marT="91425" marB="91425" marR="91425" marL="91425"/>
                </a:tc>
                <a:tc>
                  <a:txBody>
                    <a:bodyPr/>
                    <a:lstStyle/>
                    <a:p>
                      <a:pPr indent="0" lvl="0" marL="0" rtl="0" algn="ctr">
                        <a:spcBef>
                          <a:spcPts val="0"/>
                        </a:spcBef>
                        <a:spcAft>
                          <a:spcPts val="0"/>
                        </a:spcAft>
                        <a:buNone/>
                      </a:pPr>
                      <a:r>
                        <a:rPr lang="en"/>
                        <a:t>    0.98782</a:t>
                      </a:r>
                      <a:endParaRPr/>
                    </a:p>
                  </a:txBody>
                  <a:tcPr marT="91425" marB="91425" marR="91425" marL="91425"/>
                </a:tc>
              </a:tr>
              <a:tr h="455700">
                <a:tc>
                  <a:txBody>
                    <a:bodyPr/>
                    <a:lstStyle/>
                    <a:p>
                      <a:pPr indent="0" lvl="0" marL="0" rtl="0" algn="ctr">
                        <a:spcBef>
                          <a:spcPts val="0"/>
                        </a:spcBef>
                        <a:spcAft>
                          <a:spcPts val="0"/>
                        </a:spcAft>
                        <a:buNone/>
                      </a:pPr>
                      <a:r>
                        <a:rPr lang="en"/>
                        <a:t>Leroy Todd</a:t>
                      </a:r>
                      <a:endParaRPr/>
                    </a:p>
                  </a:txBody>
                  <a:tcPr marT="91425" marB="91425" marR="91425" marL="91425"/>
                </a:tc>
                <a:tc>
                  <a:txBody>
                    <a:bodyPr/>
                    <a:lstStyle/>
                    <a:p>
                      <a:pPr indent="0" lvl="0" marL="0" rtl="0" algn="l">
                        <a:spcBef>
                          <a:spcPts val="0"/>
                        </a:spcBef>
                        <a:spcAft>
                          <a:spcPts val="0"/>
                        </a:spcAft>
                        <a:buNone/>
                      </a:pPr>
                      <a:r>
                        <a:rPr lang="en"/>
                        <a:t>         0.98589</a:t>
                      </a:r>
                      <a:endParaRPr/>
                    </a:p>
                  </a:txBody>
                  <a:tcPr marT="91425" marB="91425" marR="91425" marL="91425"/>
                </a:tc>
              </a:tr>
              <a:tr h="455700">
                <a:tc>
                  <a:txBody>
                    <a:bodyPr/>
                    <a:lstStyle/>
                    <a:p>
                      <a:pPr indent="0" lvl="0" marL="0" rtl="0" algn="ctr">
                        <a:spcBef>
                          <a:spcPts val="0"/>
                        </a:spcBef>
                        <a:spcAft>
                          <a:spcPts val="0"/>
                        </a:spcAft>
                        <a:buNone/>
                      </a:pPr>
                      <a:r>
                        <a:rPr lang="en"/>
                        <a:t>Dylan Rainwater</a:t>
                      </a:r>
                      <a:endParaRPr/>
                    </a:p>
                  </a:txBody>
                  <a:tcPr marT="91425" marB="91425" marR="91425" marL="91425"/>
                </a:tc>
                <a:tc>
                  <a:txBody>
                    <a:bodyPr/>
                    <a:lstStyle/>
                    <a:p>
                      <a:pPr indent="0" lvl="0" marL="0" rtl="0" algn="l">
                        <a:spcBef>
                          <a:spcPts val="0"/>
                        </a:spcBef>
                        <a:spcAft>
                          <a:spcPts val="0"/>
                        </a:spcAft>
                        <a:buNone/>
                      </a:pPr>
                      <a:r>
                        <a:rPr lang="en"/>
                        <a:t>         0.98525</a:t>
                      </a:r>
                      <a:endParaRPr/>
                    </a:p>
                  </a:txBody>
                  <a:tcPr marT="91425" marB="91425" marR="91425" marL="91425"/>
                </a:tc>
              </a:tr>
              <a:tr h="350575">
                <a:tc>
                  <a:txBody>
                    <a:bodyPr/>
                    <a:lstStyle/>
                    <a:p>
                      <a:pPr indent="0" lvl="0" marL="0" rtl="0" algn="ctr">
                        <a:spcBef>
                          <a:spcPts val="0"/>
                        </a:spcBef>
                        <a:spcAft>
                          <a:spcPts val="0"/>
                        </a:spcAft>
                        <a:buNone/>
                      </a:pPr>
                      <a:r>
                        <a:rPr lang="en"/>
                        <a:t> Ours</a:t>
                      </a:r>
                      <a:endParaRPr/>
                    </a:p>
                  </a:txBody>
                  <a:tcPr marT="91425" marB="91425" marR="91425" marL="91425"/>
                </a:tc>
                <a:tc>
                  <a:txBody>
                    <a:bodyPr/>
                    <a:lstStyle/>
                    <a:p>
                      <a:pPr indent="0" lvl="0" marL="0" rtl="0" algn="l">
                        <a:spcBef>
                          <a:spcPts val="0"/>
                        </a:spcBef>
                        <a:spcAft>
                          <a:spcPts val="0"/>
                        </a:spcAft>
                        <a:buNone/>
                      </a:pPr>
                      <a:r>
                        <a:rPr lang="en"/>
                        <a:t>         </a:t>
                      </a:r>
                      <a:r>
                        <a:rPr b="1" lang="en"/>
                        <a:t>0.99615</a:t>
                      </a:r>
                      <a:endParaRPr b="1"/>
                    </a:p>
                  </a:txBody>
                  <a:tcPr marT="91425" marB="91425" marR="91425" marL="91425"/>
                </a:tc>
              </a:tr>
            </a:tbl>
          </a:graphicData>
        </a:graphic>
      </p:graphicFrame>
      <p:graphicFrame>
        <p:nvGraphicFramePr>
          <p:cNvPr id="106" name="Google Shape;106;p20"/>
          <p:cNvGraphicFramePr/>
          <p:nvPr/>
        </p:nvGraphicFramePr>
        <p:xfrm>
          <a:off x="4572000" y="1979538"/>
          <a:ext cx="3000000" cy="3000000"/>
        </p:xfrm>
        <a:graphic>
          <a:graphicData uri="http://schemas.openxmlformats.org/drawingml/2006/table">
            <a:tbl>
              <a:tblPr>
                <a:noFill/>
                <a:tableStyleId>{1C4784F2-AA28-45DB-AA64-5F729DA42DA1}</a:tableStyleId>
              </a:tblPr>
              <a:tblGrid>
                <a:gridCol w="1739175"/>
                <a:gridCol w="1739175"/>
              </a:tblGrid>
              <a:tr h="451650">
                <a:tc>
                  <a:txBody>
                    <a:bodyPr/>
                    <a:lstStyle/>
                    <a:p>
                      <a:pPr indent="0" lvl="0" marL="0" rtl="0" algn="ctr">
                        <a:spcBef>
                          <a:spcPts val="0"/>
                        </a:spcBef>
                        <a:spcAft>
                          <a:spcPts val="0"/>
                        </a:spcAft>
                        <a:buNone/>
                      </a:pPr>
                      <a:r>
                        <a:rPr b="1" lang="en"/>
                        <a:t>      TEAM NAME</a:t>
                      </a:r>
                      <a:endParaRPr b="1"/>
                    </a:p>
                  </a:txBody>
                  <a:tcPr marT="91425" marB="91425" marR="91425" marL="91425"/>
                </a:tc>
                <a:tc>
                  <a:txBody>
                    <a:bodyPr/>
                    <a:lstStyle/>
                    <a:p>
                      <a:pPr indent="0" lvl="0" marL="0" rtl="0" algn="l">
                        <a:spcBef>
                          <a:spcPts val="0"/>
                        </a:spcBef>
                        <a:spcAft>
                          <a:spcPts val="0"/>
                        </a:spcAft>
                        <a:buNone/>
                      </a:pPr>
                      <a:r>
                        <a:rPr lang="en"/>
                        <a:t>       </a:t>
                      </a:r>
                      <a:r>
                        <a:rPr b="1" lang="en"/>
                        <a:t>SCORE</a:t>
                      </a:r>
                      <a:endParaRPr b="1"/>
                    </a:p>
                  </a:txBody>
                  <a:tcPr marT="91425" marB="91425" marR="91425" marL="91425"/>
                </a:tc>
              </a:tr>
              <a:tr h="440275">
                <a:tc>
                  <a:txBody>
                    <a:bodyPr/>
                    <a:lstStyle/>
                    <a:p>
                      <a:pPr indent="0" lvl="0" marL="0" rtl="0" algn="ctr">
                        <a:spcBef>
                          <a:spcPts val="0"/>
                        </a:spcBef>
                        <a:spcAft>
                          <a:spcPts val="0"/>
                        </a:spcAft>
                        <a:buClr>
                          <a:schemeClr val="dk1"/>
                        </a:buClr>
                        <a:buSzPts val="1100"/>
                        <a:buFont typeface="Arial"/>
                        <a:buNone/>
                      </a:pPr>
                      <a:r>
                        <a:rPr lang="en">
                          <a:solidFill>
                            <a:schemeClr val="dk1"/>
                          </a:solidFill>
                        </a:rPr>
                        <a:t>Leroy Todd</a:t>
                      </a:r>
                      <a:endParaRPr/>
                    </a:p>
                  </a:txBody>
                  <a:tcPr marT="91425" marB="91425" marR="91425" marL="91425"/>
                </a:tc>
                <a:tc>
                  <a:txBody>
                    <a:bodyPr/>
                    <a:lstStyle/>
                    <a:p>
                      <a:pPr indent="0" lvl="0" marL="0" rtl="0" algn="l">
                        <a:spcBef>
                          <a:spcPts val="0"/>
                        </a:spcBef>
                        <a:spcAft>
                          <a:spcPts val="0"/>
                        </a:spcAft>
                        <a:buNone/>
                      </a:pPr>
                      <a:r>
                        <a:rPr lang="en"/>
                        <a:t>       0.98598</a:t>
                      </a:r>
                      <a:endParaRPr/>
                    </a:p>
                  </a:txBody>
                  <a:tcPr marT="91425" marB="91425" marR="91425" marL="91425"/>
                </a:tc>
              </a:tr>
              <a:tr h="440275">
                <a:tc>
                  <a:txBody>
                    <a:bodyPr/>
                    <a:lstStyle/>
                    <a:p>
                      <a:pPr indent="0" lvl="0" marL="0" rtl="0" algn="ctr">
                        <a:spcBef>
                          <a:spcPts val="0"/>
                        </a:spcBef>
                        <a:spcAft>
                          <a:spcPts val="0"/>
                        </a:spcAft>
                        <a:buClr>
                          <a:schemeClr val="dk1"/>
                        </a:buClr>
                        <a:buSzPts val="1100"/>
                        <a:buFont typeface="Arial"/>
                        <a:buNone/>
                      </a:pPr>
                      <a:r>
                        <a:rPr lang="en">
                          <a:solidFill>
                            <a:schemeClr val="dk1"/>
                          </a:solidFill>
                        </a:rPr>
                        <a:t>Matt Gallagher</a:t>
                      </a:r>
                      <a:endParaRPr/>
                    </a:p>
                  </a:txBody>
                  <a:tcPr marT="91425" marB="91425" marR="91425" marL="91425"/>
                </a:tc>
                <a:tc>
                  <a:txBody>
                    <a:bodyPr/>
                    <a:lstStyle/>
                    <a:p>
                      <a:pPr indent="0" lvl="0" marL="0" rtl="0" algn="l">
                        <a:spcBef>
                          <a:spcPts val="0"/>
                        </a:spcBef>
                        <a:spcAft>
                          <a:spcPts val="0"/>
                        </a:spcAft>
                        <a:buNone/>
                      </a:pPr>
                      <a:r>
                        <a:rPr lang="en"/>
                        <a:t>       0.98379</a:t>
                      </a:r>
                      <a:endParaRPr/>
                    </a:p>
                  </a:txBody>
                  <a:tcPr marT="91425" marB="91425" marR="91425" marL="91425"/>
                </a:tc>
              </a:tr>
              <a:tr h="457850">
                <a:tc>
                  <a:txBody>
                    <a:bodyPr/>
                    <a:lstStyle/>
                    <a:p>
                      <a:pPr indent="0" lvl="0" marL="0" rtl="0" algn="ctr">
                        <a:spcBef>
                          <a:spcPts val="0"/>
                        </a:spcBef>
                        <a:spcAft>
                          <a:spcPts val="0"/>
                        </a:spcAft>
                        <a:buNone/>
                      </a:pPr>
                      <a:r>
                        <a:rPr lang="en"/>
                        <a:t>Matthew Legate</a:t>
                      </a:r>
                      <a:endParaRPr/>
                    </a:p>
                  </a:txBody>
                  <a:tcPr marT="91425" marB="91425" marR="91425" marL="91425"/>
                </a:tc>
                <a:tc>
                  <a:txBody>
                    <a:bodyPr/>
                    <a:lstStyle/>
                    <a:p>
                      <a:pPr indent="0" lvl="0" marL="0" rtl="0" algn="l">
                        <a:spcBef>
                          <a:spcPts val="0"/>
                        </a:spcBef>
                        <a:spcAft>
                          <a:spcPts val="0"/>
                        </a:spcAft>
                        <a:buNone/>
                      </a:pPr>
                      <a:r>
                        <a:rPr lang="en"/>
                        <a:t>       0.96923</a:t>
                      </a:r>
                      <a:endParaRPr/>
                    </a:p>
                  </a:txBody>
                  <a:tcPr marT="91425" marB="91425" marR="91425" marL="91425"/>
                </a:tc>
              </a:tr>
              <a:tr h="440275">
                <a:tc>
                  <a:txBody>
                    <a:bodyPr/>
                    <a:lstStyle/>
                    <a:p>
                      <a:pPr indent="0" lvl="0" marL="0" rtl="0" algn="ctr">
                        <a:spcBef>
                          <a:spcPts val="0"/>
                        </a:spcBef>
                        <a:spcAft>
                          <a:spcPts val="0"/>
                        </a:spcAft>
                        <a:buNone/>
                      </a:pPr>
                      <a:r>
                        <a:rPr lang="en"/>
                        <a:t>  Ours</a:t>
                      </a:r>
                      <a:endParaRPr/>
                    </a:p>
                  </a:txBody>
                  <a:tcPr marT="91425" marB="91425" marR="91425" marL="91425"/>
                </a:tc>
                <a:tc>
                  <a:txBody>
                    <a:bodyPr/>
                    <a:lstStyle/>
                    <a:p>
                      <a:pPr indent="0" lvl="0" marL="0" rtl="0" algn="l">
                        <a:spcBef>
                          <a:spcPts val="0"/>
                        </a:spcBef>
                        <a:spcAft>
                          <a:spcPts val="0"/>
                        </a:spcAft>
                        <a:buNone/>
                      </a:pPr>
                      <a:r>
                        <a:rPr lang="en"/>
                        <a:t>       </a:t>
                      </a:r>
                      <a:r>
                        <a:rPr b="1" lang="en"/>
                        <a:t>0.99478</a:t>
                      </a:r>
                      <a:endParaRPr b="1"/>
                    </a:p>
                  </a:txBody>
                  <a:tcPr marT="91425" marB="91425" marR="91425" marL="91425"/>
                </a:tc>
              </a:tr>
            </a:tbl>
          </a:graphicData>
        </a:graphic>
      </p:graphicFrame>
      <p:sp>
        <p:nvSpPr>
          <p:cNvPr id="107" name="Google Shape;107;p20"/>
          <p:cNvSpPr txBox="1"/>
          <p:nvPr/>
        </p:nvSpPr>
        <p:spPr>
          <a:xfrm>
            <a:off x="419975" y="4261750"/>
            <a:ext cx="3869100" cy="37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COMPARISON WITH PUBLIC LEADERBOARD   </a:t>
            </a:r>
            <a:endParaRPr/>
          </a:p>
        </p:txBody>
      </p:sp>
      <p:sp>
        <p:nvSpPr>
          <p:cNvPr id="108" name="Google Shape;108;p20"/>
          <p:cNvSpPr txBox="1"/>
          <p:nvPr/>
        </p:nvSpPr>
        <p:spPr>
          <a:xfrm>
            <a:off x="4368400" y="4284550"/>
            <a:ext cx="4108200" cy="32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rPr>
              <a:t>COMPARISON  WITH PRIVATE LEADERBOARD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Analysis</a:t>
            </a:r>
            <a:endParaRPr b="1"/>
          </a:p>
        </p:txBody>
      </p:sp>
      <p:sp>
        <p:nvSpPr>
          <p:cNvPr id="114" name="Google Shape;114;p21"/>
          <p:cNvSpPr txBox="1"/>
          <p:nvPr>
            <p:ph idx="1" type="body"/>
          </p:nvPr>
        </p:nvSpPr>
        <p:spPr>
          <a:xfrm>
            <a:off x="311700" y="1017725"/>
            <a:ext cx="8520600" cy="382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work is done with the ultimate goal of detecting that the provided news article is “Real/Reliable” or “Fake/Unreliable” using the Deep Learning Models and word embeddings.</a:t>
            </a:r>
            <a:endParaRPr sz="1400"/>
          </a:p>
          <a:p>
            <a:pPr indent="-317500" lvl="0" marL="457200" rtl="0" algn="l">
              <a:spcBef>
                <a:spcPts val="0"/>
              </a:spcBef>
              <a:spcAft>
                <a:spcPts val="0"/>
              </a:spcAft>
              <a:buSzPts val="1400"/>
              <a:buChar char="●"/>
            </a:pPr>
            <a:r>
              <a:rPr lang="en" sz="1400"/>
              <a:t>The Artificial Neural Network plays a very crucial role in analyzing the dataset, extracting features and classification.</a:t>
            </a:r>
            <a:endParaRPr sz="1400"/>
          </a:p>
          <a:p>
            <a:pPr indent="-317500" lvl="0" marL="457200" rtl="0" algn="l">
              <a:spcBef>
                <a:spcPts val="0"/>
              </a:spcBef>
              <a:spcAft>
                <a:spcPts val="0"/>
              </a:spcAft>
              <a:buSzPts val="1400"/>
              <a:buChar char="●"/>
            </a:pPr>
            <a:r>
              <a:rPr lang="en" sz="1400"/>
              <a:t>The proposed work consist concatenation of two ensemble methods.</a:t>
            </a:r>
            <a:endParaRPr sz="1400"/>
          </a:p>
          <a:p>
            <a:pPr indent="-317500" lvl="0" marL="457200" rtl="0" algn="l">
              <a:spcBef>
                <a:spcPts val="0"/>
              </a:spcBef>
              <a:spcAft>
                <a:spcPts val="0"/>
              </a:spcAft>
              <a:buSzPts val="1400"/>
              <a:buChar char="●"/>
            </a:pPr>
            <a:r>
              <a:rPr lang="en" sz="1400"/>
              <a:t>The first ensemble model is CNN + Bi-LSTM and the other model is Bi-LSTM + CNN.</a:t>
            </a:r>
            <a:endParaRPr sz="1400"/>
          </a:p>
          <a:p>
            <a:pPr indent="-317500" lvl="0" marL="457200" rtl="0" algn="l">
              <a:spcBef>
                <a:spcPts val="0"/>
              </a:spcBef>
              <a:spcAft>
                <a:spcPts val="0"/>
              </a:spcAft>
              <a:buSzPts val="1400"/>
              <a:buChar char="●"/>
            </a:pPr>
            <a:r>
              <a:rPr lang="en" sz="1400"/>
              <a:t>We have incorporated different metadata such as Text, title, and author </a:t>
            </a:r>
            <a:r>
              <a:rPr lang="en" sz="1400"/>
              <a:t>to perform the fake news detection.</a:t>
            </a:r>
            <a:endParaRPr sz="1400"/>
          </a:p>
          <a:p>
            <a:pPr indent="-317500" lvl="0" marL="457200" rtl="0" algn="l">
              <a:spcBef>
                <a:spcPts val="0"/>
              </a:spcBef>
              <a:spcAft>
                <a:spcPts val="0"/>
              </a:spcAft>
              <a:buSzPts val="1400"/>
              <a:buChar char="●"/>
            </a:pPr>
            <a:r>
              <a:rPr lang="en" sz="1400"/>
              <a:t>Our model has reached the highest </a:t>
            </a:r>
            <a:r>
              <a:rPr lang="en" sz="1400"/>
              <a:t>accuracy </a:t>
            </a:r>
            <a:r>
              <a:rPr lang="en" sz="1400"/>
              <a:t>score of </a:t>
            </a:r>
            <a:r>
              <a:rPr lang="en" sz="1400"/>
              <a:t>0.</a:t>
            </a:r>
            <a:r>
              <a:rPr lang="en" sz="1400"/>
              <a:t>99537</a:t>
            </a:r>
            <a:endParaRPr sz="1400"/>
          </a:p>
          <a:p>
            <a:pPr indent="-317500" lvl="0" marL="457200" rtl="0" algn="l">
              <a:spcBef>
                <a:spcPts val="0"/>
              </a:spcBef>
              <a:spcAft>
                <a:spcPts val="0"/>
              </a:spcAft>
              <a:buSzPts val="1400"/>
              <a:buChar char="●"/>
            </a:pPr>
            <a:r>
              <a:rPr lang="en" sz="1400"/>
              <a:t>In future work we would run our model on larger datasets.</a:t>
            </a:r>
            <a:endParaRPr sz="1400"/>
          </a:p>
          <a:p>
            <a:pPr indent="0" lvl="0" marL="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