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06" r:id="rId4"/>
  </p:sldMasterIdLst>
  <p:notesMasterIdLst>
    <p:notesMasterId r:id="rId17"/>
  </p:notesMasterIdLst>
  <p:handoutMasterIdLst>
    <p:handoutMasterId r:id="rId18"/>
  </p:handoutMasterIdLst>
  <p:sldIdLst>
    <p:sldId id="283" r:id="rId5"/>
    <p:sldId id="260" r:id="rId6"/>
    <p:sldId id="261" r:id="rId7"/>
    <p:sldId id="262" r:id="rId8"/>
    <p:sldId id="286" r:id="rId9"/>
    <p:sldId id="264" r:id="rId10"/>
    <p:sldId id="284" r:id="rId11"/>
    <p:sldId id="285" r:id="rId12"/>
    <p:sldId id="266" r:id="rId13"/>
    <p:sldId id="267" r:id="rId14"/>
    <p:sldId id="269"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632" autoAdjust="0"/>
    <p:restoredTop sz="85794" autoAdjust="0"/>
  </p:normalViewPr>
  <p:slideViewPr>
    <p:cSldViewPr snapToGrid="0">
      <p:cViewPr varScale="1">
        <p:scale>
          <a:sx n="66" d="100"/>
          <a:sy n="66" d="100"/>
        </p:scale>
        <p:origin x="82" y="41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9F1817-4687-45D1-A668-75551DF1316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5778811-54DD-4728-9B1D-D3C1661F2DFB}">
      <dgm:prSet/>
      <dgm:spPr/>
      <dgm:t>
        <a:bodyPr/>
        <a:lstStyle/>
        <a:p>
          <a:pPr>
            <a:lnSpc>
              <a:spcPct val="100000"/>
            </a:lnSpc>
          </a:pPr>
          <a:r>
            <a:rPr lang="en-US" b="0" dirty="0">
              <a:solidFill>
                <a:schemeClr val="tx1"/>
              </a:solidFill>
            </a:rPr>
            <a:t> RandomForestRegressor achieved the highest mean R^2 score of 0.6823 and the lowest mean MSE of 186,565.40, indicating superior overall performance.</a:t>
          </a:r>
          <a:endParaRPr lang="en-US" dirty="0">
            <a:solidFill>
              <a:schemeClr val="tx1"/>
            </a:solidFill>
          </a:endParaRPr>
        </a:p>
      </dgm:t>
    </dgm:pt>
    <dgm:pt modelId="{C472CD98-0FCE-4017-9A19-EF02B3B30FCE}" type="parTrans" cxnId="{0E7AC715-C27F-4193-B239-5C796E95CE8C}">
      <dgm:prSet/>
      <dgm:spPr/>
      <dgm:t>
        <a:bodyPr/>
        <a:lstStyle/>
        <a:p>
          <a:endParaRPr lang="en-US"/>
        </a:p>
      </dgm:t>
    </dgm:pt>
    <dgm:pt modelId="{6232F6AC-334F-455B-B18E-A605BDFCD323}" type="sibTrans" cxnId="{0E7AC715-C27F-4193-B239-5C796E95CE8C}">
      <dgm:prSet/>
      <dgm:spPr/>
      <dgm:t>
        <a:bodyPr/>
        <a:lstStyle/>
        <a:p>
          <a:endParaRPr lang="en-US"/>
        </a:p>
      </dgm:t>
    </dgm:pt>
    <dgm:pt modelId="{47D66410-68AB-41BD-8F39-7CBF50D82320}">
      <dgm:prSet/>
      <dgm:spPr/>
      <dgm:t>
        <a:bodyPr/>
        <a:lstStyle/>
        <a:p>
          <a:pPr>
            <a:lnSpc>
              <a:spcPct val="100000"/>
            </a:lnSpc>
          </a:pPr>
          <a:r>
            <a:rPr lang="en-US" b="0" dirty="0">
              <a:solidFill>
                <a:schemeClr val="tx1"/>
              </a:solidFill>
            </a:rPr>
            <a:t>Linear Regression performed well but had a slightly lower mean R^2 score and higher mean MSE compared to RandomForestRegressor and GradientBoostingRegressor.</a:t>
          </a:r>
          <a:endParaRPr lang="en-US" dirty="0">
            <a:solidFill>
              <a:schemeClr val="tx1"/>
            </a:solidFill>
          </a:endParaRPr>
        </a:p>
      </dgm:t>
    </dgm:pt>
    <dgm:pt modelId="{3D02EC8C-AA2A-4A05-9D1D-465938F7F536}" type="parTrans" cxnId="{61D334F3-4EB1-4FDD-9F5C-C162248BE1AC}">
      <dgm:prSet/>
      <dgm:spPr/>
      <dgm:t>
        <a:bodyPr/>
        <a:lstStyle/>
        <a:p>
          <a:endParaRPr lang="en-US"/>
        </a:p>
      </dgm:t>
    </dgm:pt>
    <dgm:pt modelId="{9175805D-2017-4B39-B852-71DD9557EB2F}" type="sibTrans" cxnId="{61D334F3-4EB1-4FDD-9F5C-C162248BE1AC}">
      <dgm:prSet/>
      <dgm:spPr/>
      <dgm:t>
        <a:bodyPr/>
        <a:lstStyle/>
        <a:p>
          <a:endParaRPr lang="en-US"/>
        </a:p>
      </dgm:t>
    </dgm:pt>
    <dgm:pt modelId="{95CEAAE2-7C5C-4812-9AA0-2D227C4F1016}">
      <dgm:prSet/>
      <dgm:spPr/>
      <dgm:t>
        <a:bodyPr/>
        <a:lstStyle/>
        <a:p>
          <a:pPr>
            <a:lnSpc>
              <a:spcPct val="100000"/>
            </a:lnSpc>
          </a:pPr>
          <a:r>
            <a:rPr lang="en-US" b="0" dirty="0">
              <a:solidFill>
                <a:schemeClr val="tx1">
                  <a:lumMod val="95000"/>
                  <a:lumOff val="5000"/>
                </a:schemeClr>
              </a:solidFill>
            </a:rPr>
            <a:t> DecisionTreeRegressor showed lower performance compared to RandomForestRegressor and GradientBoostingRegressor, with a lower mean R^2 score and higher mean MSE.</a:t>
          </a:r>
          <a:endParaRPr lang="en-US" dirty="0">
            <a:solidFill>
              <a:schemeClr val="tx1">
                <a:lumMod val="95000"/>
                <a:lumOff val="5000"/>
              </a:schemeClr>
            </a:solidFill>
          </a:endParaRPr>
        </a:p>
      </dgm:t>
    </dgm:pt>
    <dgm:pt modelId="{F63A5FF9-94AF-418F-8CC7-D7427920C4D0}" type="parTrans" cxnId="{9094801E-2752-4E73-8A2F-A9AC1FC3CF6B}">
      <dgm:prSet/>
      <dgm:spPr/>
      <dgm:t>
        <a:bodyPr/>
        <a:lstStyle/>
        <a:p>
          <a:endParaRPr lang="en-US"/>
        </a:p>
      </dgm:t>
    </dgm:pt>
    <dgm:pt modelId="{0403E1EC-0AD6-45D2-8887-919D6873EABA}" type="sibTrans" cxnId="{9094801E-2752-4E73-8A2F-A9AC1FC3CF6B}">
      <dgm:prSet/>
      <dgm:spPr/>
      <dgm:t>
        <a:bodyPr/>
        <a:lstStyle/>
        <a:p>
          <a:endParaRPr lang="en-US"/>
        </a:p>
      </dgm:t>
    </dgm:pt>
    <dgm:pt modelId="{3BD5EEB0-9225-477A-9892-A2E269E2A0DA}">
      <dgm:prSet/>
      <dgm:spPr/>
      <dgm:t>
        <a:bodyPr/>
        <a:lstStyle/>
        <a:p>
          <a:pPr>
            <a:lnSpc>
              <a:spcPct val="100000"/>
            </a:lnSpc>
          </a:pPr>
          <a:r>
            <a:rPr lang="en-US" b="0">
              <a:solidFill>
                <a:schemeClr val="tx1">
                  <a:lumMod val="95000"/>
                  <a:lumOff val="5000"/>
                </a:schemeClr>
              </a:solidFill>
            </a:rPr>
            <a:t> KNeighborsRegressor performed the poorest among the models, exhibiting the lowest mean R^2 score and highest mean MSE.</a:t>
          </a:r>
          <a:endParaRPr lang="en-US">
            <a:solidFill>
              <a:schemeClr val="tx1">
                <a:lumMod val="95000"/>
                <a:lumOff val="5000"/>
              </a:schemeClr>
            </a:solidFill>
          </a:endParaRPr>
        </a:p>
      </dgm:t>
    </dgm:pt>
    <dgm:pt modelId="{B6AB40B7-1F4C-41FA-A7EE-E0904023E40B}" type="parTrans" cxnId="{558D8DFE-C3BC-43AC-8D56-4DC45F3755EF}">
      <dgm:prSet/>
      <dgm:spPr/>
      <dgm:t>
        <a:bodyPr/>
        <a:lstStyle/>
        <a:p>
          <a:endParaRPr lang="en-US"/>
        </a:p>
      </dgm:t>
    </dgm:pt>
    <dgm:pt modelId="{9DA14838-5539-4C39-B38B-95138E1D27C7}" type="sibTrans" cxnId="{558D8DFE-C3BC-43AC-8D56-4DC45F3755EF}">
      <dgm:prSet/>
      <dgm:spPr/>
      <dgm:t>
        <a:bodyPr/>
        <a:lstStyle/>
        <a:p>
          <a:endParaRPr lang="en-US"/>
        </a:p>
      </dgm:t>
    </dgm:pt>
    <dgm:pt modelId="{CDD67303-684E-474E-B6AE-248F773C42DC}">
      <dgm:prSet/>
      <dgm:spPr/>
      <dgm:t>
        <a:bodyPr/>
        <a:lstStyle/>
        <a:p>
          <a:pPr>
            <a:lnSpc>
              <a:spcPct val="100000"/>
            </a:lnSpc>
          </a:pPr>
          <a:r>
            <a:rPr lang="en-US" b="0" dirty="0">
              <a:solidFill>
                <a:schemeClr val="tx1"/>
              </a:solidFill>
            </a:rPr>
            <a:t> GradientBoostingRegressor also demonstrated strong performance with a mean R^2 score of 0.6453 and a mean MSE of 208,269.18</a:t>
          </a:r>
          <a:r>
            <a:rPr lang="en-US" b="0" dirty="0"/>
            <a:t>.</a:t>
          </a:r>
          <a:endParaRPr lang="en-US" dirty="0"/>
        </a:p>
      </dgm:t>
    </dgm:pt>
    <dgm:pt modelId="{AA736E8F-4B46-4369-B5C0-EEE95F93C0DE}" type="sibTrans" cxnId="{C0793FC7-31B9-402E-A68C-371D12087F58}">
      <dgm:prSet/>
      <dgm:spPr/>
      <dgm:t>
        <a:bodyPr/>
        <a:lstStyle/>
        <a:p>
          <a:endParaRPr lang="en-US"/>
        </a:p>
      </dgm:t>
    </dgm:pt>
    <dgm:pt modelId="{8BA311D0-2696-4EF3-96FC-21F312441389}" type="parTrans" cxnId="{C0793FC7-31B9-402E-A68C-371D12087F58}">
      <dgm:prSet/>
      <dgm:spPr/>
      <dgm:t>
        <a:bodyPr/>
        <a:lstStyle/>
        <a:p>
          <a:endParaRPr lang="en-US"/>
        </a:p>
      </dgm:t>
    </dgm:pt>
    <dgm:pt modelId="{59A18562-66AC-4DF6-9FBD-5204DB3C6B52}" type="pres">
      <dgm:prSet presAssocID="{459F1817-4687-45D1-A668-75551DF1316D}" presName="root" presStyleCnt="0">
        <dgm:presLayoutVars>
          <dgm:dir/>
          <dgm:resizeHandles val="exact"/>
        </dgm:presLayoutVars>
      </dgm:prSet>
      <dgm:spPr/>
    </dgm:pt>
    <dgm:pt modelId="{097E7C90-E6FC-4A20-B0D2-0B7D099F7FEC}" type="pres">
      <dgm:prSet presAssocID="{15778811-54DD-4728-9B1D-D3C1661F2DFB}" presName="compNode" presStyleCnt="0"/>
      <dgm:spPr/>
    </dgm:pt>
    <dgm:pt modelId="{4ED209C4-7EC8-4C17-A2DD-CE23C12A0DCE}" type="pres">
      <dgm:prSet presAssocID="{15778811-54DD-4728-9B1D-D3C1661F2DFB}" presName="bgRect" presStyleLbl="bgShp" presStyleIdx="0" presStyleCnt="5"/>
      <dgm:spPr/>
    </dgm:pt>
    <dgm:pt modelId="{8C063D15-89AC-4C45-BCD1-EAFB152A97D7}" type="pres">
      <dgm:prSet presAssocID="{15778811-54DD-4728-9B1D-D3C1661F2DF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r"/>
        </a:ext>
      </dgm:extLst>
    </dgm:pt>
    <dgm:pt modelId="{94CEE673-D47F-46C9-8452-8556CD620646}" type="pres">
      <dgm:prSet presAssocID="{15778811-54DD-4728-9B1D-D3C1661F2DFB}" presName="spaceRect" presStyleCnt="0"/>
      <dgm:spPr/>
    </dgm:pt>
    <dgm:pt modelId="{B9C68F5A-CB00-4B24-B41E-0A5FB78C081C}" type="pres">
      <dgm:prSet presAssocID="{15778811-54DD-4728-9B1D-D3C1661F2DFB}" presName="parTx" presStyleLbl="revTx" presStyleIdx="0" presStyleCnt="5">
        <dgm:presLayoutVars>
          <dgm:chMax val="0"/>
          <dgm:chPref val="0"/>
        </dgm:presLayoutVars>
      </dgm:prSet>
      <dgm:spPr/>
    </dgm:pt>
    <dgm:pt modelId="{B72D74DF-DED1-4AA4-BB06-AF779435AD0D}" type="pres">
      <dgm:prSet presAssocID="{6232F6AC-334F-455B-B18E-A605BDFCD323}" presName="sibTrans" presStyleCnt="0"/>
      <dgm:spPr/>
    </dgm:pt>
    <dgm:pt modelId="{A31007E0-0F0B-4EF1-AC1A-7679814C69E6}" type="pres">
      <dgm:prSet presAssocID="{CDD67303-684E-474E-B6AE-248F773C42DC}" presName="compNode" presStyleCnt="0"/>
      <dgm:spPr/>
    </dgm:pt>
    <dgm:pt modelId="{95C26646-430C-4E35-B51F-016A515E030E}" type="pres">
      <dgm:prSet presAssocID="{CDD67303-684E-474E-B6AE-248F773C42DC}" presName="bgRect" presStyleLbl="bgShp" presStyleIdx="1" presStyleCnt="5"/>
      <dgm:spPr/>
    </dgm:pt>
    <dgm:pt modelId="{C11B3731-2CCC-4293-8062-E3F4770A49EB}" type="pres">
      <dgm:prSet presAssocID="{CDD67303-684E-474E-B6AE-248F773C42D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8F3E02FD-75C2-4986-BDA9-9698089BA1AD}" type="pres">
      <dgm:prSet presAssocID="{CDD67303-684E-474E-B6AE-248F773C42DC}" presName="spaceRect" presStyleCnt="0"/>
      <dgm:spPr/>
    </dgm:pt>
    <dgm:pt modelId="{DF2E26BE-D384-411F-9A8C-024399FC9374}" type="pres">
      <dgm:prSet presAssocID="{CDD67303-684E-474E-B6AE-248F773C42DC}" presName="parTx" presStyleLbl="revTx" presStyleIdx="1" presStyleCnt="5">
        <dgm:presLayoutVars>
          <dgm:chMax val="0"/>
          <dgm:chPref val="0"/>
        </dgm:presLayoutVars>
      </dgm:prSet>
      <dgm:spPr/>
    </dgm:pt>
    <dgm:pt modelId="{0C492450-E3DF-494C-8FA5-644E74A5937A}" type="pres">
      <dgm:prSet presAssocID="{AA736E8F-4B46-4369-B5C0-EEE95F93C0DE}" presName="sibTrans" presStyleCnt="0"/>
      <dgm:spPr/>
    </dgm:pt>
    <dgm:pt modelId="{1B22990D-92EA-472E-B50B-DA02B5589E17}" type="pres">
      <dgm:prSet presAssocID="{47D66410-68AB-41BD-8F39-7CBF50D82320}" presName="compNode" presStyleCnt="0"/>
      <dgm:spPr/>
    </dgm:pt>
    <dgm:pt modelId="{35E61DA7-5730-4FF6-9546-963E1A4ECDF3}" type="pres">
      <dgm:prSet presAssocID="{47D66410-68AB-41BD-8F39-7CBF50D82320}" presName="bgRect" presStyleLbl="bgShp" presStyleIdx="2" presStyleCnt="5"/>
      <dgm:spPr/>
    </dgm:pt>
    <dgm:pt modelId="{3BFD8AA8-1367-4311-9507-8D1E3DCE0A3A}" type="pres">
      <dgm:prSet presAssocID="{47D66410-68AB-41BD-8F39-7CBF50D8232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culator"/>
        </a:ext>
      </dgm:extLst>
    </dgm:pt>
    <dgm:pt modelId="{76BAA190-F0F6-4399-B80F-4A25ECF64D55}" type="pres">
      <dgm:prSet presAssocID="{47D66410-68AB-41BD-8F39-7CBF50D82320}" presName="spaceRect" presStyleCnt="0"/>
      <dgm:spPr/>
    </dgm:pt>
    <dgm:pt modelId="{1CB5F929-89E6-4232-8B5D-9A4BCA758D40}" type="pres">
      <dgm:prSet presAssocID="{47D66410-68AB-41BD-8F39-7CBF50D82320}" presName="parTx" presStyleLbl="revTx" presStyleIdx="2" presStyleCnt="5">
        <dgm:presLayoutVars>
          <dgm:chMax val="0"/>
          <dgm:chPref val="0"/>
        </dgm:presLayoutVars>
      </dgm:prSet>
      <dgm:spPr/>
    </dgm:pt>
    <dgm:pt modelId="{8B96B9FD-C729-4683-B648-FCAC2E59BEEA}" type="pres">
      <dgm:prSet presAssocID="{9175805D-2017-4B39-B852-71DD9557EB2F}" presName="sibTrans" presStyleCnt="0"/>
      <dgm:spPr/>
    </dgm:pt>
    <dgm:pt modelId="{5181D610-F4AB-4877-8DD2-E831D52A16F3}" type="pres">
      <dgm:prSet presAssocID="{95CEAAE2-7C5C-4812-9AA0-2D227C4F1016}" presName="compNode" presStyleCnt="0"/>
      <dgm:spPr/>
    </dgm:pt>
    <dgm:pt modelId="{C9F4B723-8633-4E83-9996-46C324D8F851}" type="pres">
      <dgm:prSet presAssocID="{95CEAAE2-7C5C-4812-9AA0-2D227C4F1016}" presName="bgRect" presStyleLbl="bgShp" presStyleIdx="3" presStyleCnt="5"/>
      <dgm:spPr/>
    </dgm:pt>
    <dgm:pt modelId="{B41C5C82-D13A-43C9-ABA7-1FA332A3C012}" type="pres">
      <dgm:prSet presAssocID="{95CEAAE2-7C5C-4812-9AA0-2D227C4F101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thematics"/>
        </a:ext>
      </dgm:extLst>
    </dgm:pt>
    <dgm:pt modelId="{C679E983-8210-4772-B637-BAB7E5886139}" type="pres">
      <dgm:prSet presAssocID="{95CEAAE2-7C5C-4812-9AA0-2D227C4F1016}" presName="spaceRect" presStyleCnt="0"/>
      <dgm:spPr/>
    </dgm:pt>
    <dgm:pt modelId="{69359837-83F6-4BB4-9E6E-04FF8FB00FC8}" type="pres">
      <dgm:prSet presAssocID="{95CEAAE2-7C5C-4812-9AA0-2D227C4F1016}" presName="parTx" presStyleLbl="revTx" presStyleIdx="3" presStyleCnt="5">
        <dgm:presLayoutVars>
          <dgm:chMax val="0"/>
          <dgm:chPref val="0"/>
        </dgm:presLayoutVars>
      </dgm:prSet>
      <dgm:spPr/>
    </dgm:pt>
    <dgm:pt modelId="{C6C257FB-A787-428C-8291-197B8E9544A2}" type="pres">
      <dgm:prSet presAssocID="{0403E1EC-0AD6-45D2-8887-919D6873EABA}" presName="sibTrans" presStyleCnt="0"/>
      <dgm:spPr/>
    </dgm:pt>
    <dgm:pt modelId="{270D0987-296B-4C61-BC9B-1633018034A7}" type="pres">
      <dgm:prSet presAssocID="{3BD5EEB0-9225-477A-9892-A2E269E2A0DA}" presName="compNode" presStyleCnt="0"/>
      <dgm:spPr/>
    </dgm:pt>
    <dgm:pt modelId="{A7BB92EE-6A5A-4D8F-B224-71225BC6C34A}" type="pres">
      <dgm:prSet presAssocID="{3BD5EEB0-9225-477A-9892-A2E269E2A0DA}" presName="bgRect" presStyleLbl="bgShp" presStyleIdx="4" presStyleCnt="5"/>
      <dgm:spPr/>
    </dgm:pt>
    <dgm:pt modelId="{9D07CB96-7DF4-45CF-9CA8-E8C40AEB9414}" type="pres">
      <dgm:prSet presAssocID="{3BD5EEB0-9225-477A-9892-A2E269E2A0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esentation with Checklist"/>
        </a:ext>
      </dgm:extLst>
    </dgm:pt>
    <dgm:pt modelId="{D57CDE57-E168-4CCD-8D4B-AB12DDD31AA7}" type="pres">
      <dgm:prSet presAssocID="{3BD5EEB0-9225-477A-9892-A2E269E2A0DA}" presName="spaceRect" presStyleCnt="0"/>
      <dgm:spPr/>
    </dgm:pt>
    <dgm:pt modelId="{885E8EFA-1829-4AEC-9446-8D978C27FBF6}" type="pres">
      <dgm:prSet presAssocID="{3BD5EEB0-9225-477A-9892-A2E269E2A0DA}" presName="parTx" presStyleLbl="revTx" presStyleIdx="4" presStyleCnt="5">
        <dgm:presLayoutVars>
          <dgm:chMax val="0"/>
          <dgm:chPref val="0"/>
        </dgm:presLayoutVars>
      </dgm:prSet>
      <dgm:spPr/>
    </dgm:pt>
  </dgm:ptLst>
  <dgm:cxnLst>
    <dgm:cxn modelId="{0E7AC715-C27F-4193-B239-5C796E95CE8C}" srcId="{459F1817-4687-45D1-A668-75551DF1316D}" destId="{15778811-54DD-4728-9B1D-D3C1661F2DFB}" srcOrd="0" destOrd="0" parTransId="{C472CD98-0FCE-4017-9A19-EF02B3B30FCE}" sibTransId="{6232F6AC-334F-455B-B18E-A605BDFCD323}"/>
    <dgm:cxn modelId="{9094801E-2752-4E73-8A2F-A9AC1FC3CF6B}" srcId="{459F1817-4687-45D1-A668-75551DF1316D}" destId="{95CEAAE2-7C5C-4812-9AA0-2D227C4F1016}" srcOrd="3" destOrd="0" parTransId="{F63A5FF9-94AF-418F-8CC7-D7427920C4D0}" sibTransId="{0403E1EC-0AD6-45D2-8887-919D6873EABA}"/>
    <dgm:cxn modelId="{AF699A61-A943-420B-BB08-AC84FEAFB05A}" type="presOf" srcId="{CDD67303-684E-474E-B6AE-248F773C42DC}" destId="{DF2E26BE-D384-411F-9A8C-024399FC9374}" srcOrd="0" destOrd="0" presId="urn:microsoft.com/office/officeart/2018/2/layout/IconVerticalSolidList"/>
    <dgm:cxn modelId="{4C8EF552-13B0-4A1F-A00D-A63352818A58}" type="presOf" srcId="{459F1817-4687-45D1-A668-75551DF1316D}" destId="{59A18562-66AC-4DF6-9FBD-5204DB3C6B52}" srcOrd="0" destOrd="0" presId="urn:microsoft.com/office/officeart/2018/2/layout/IconVerticalSolidList"/>
    <dgm:cxn modelId="{4D8CC598-BE9A-4773-BB58-406780D4C03E}" type="presOf" srcId="{15778811-54DD-4728-9B1D-D3C1661F2DFB}" destId="{B9C68F5A-CB00-4B24-B41E-0A5FB78C081C}" srcOrd="0" destOrd="0" presId="urn:microsoft.com/office/officeart/2018/2/layout/IconVerticalSolidList"/>
    <dgm:cxn modelId="{BF98D3A8-2E8C-4797-9842-8519D532767B}" type="presOf" srcId="{47D66410-68AB-41BD-8F39-7CBF50D82320}" destId="{1CB5F929-89E6-4232-8B5D-9A4BCA758D40}" srcOrd="0" destOrd="0" presId="urn:microsoft.com/office/officeart/2018/2/layout/IconVerticalSolidList"/>
    <dgm:cxn modelId="{C0793FC7-31B9-402E-A68C-371D12087F58}" srcId="{459F1817-4687-45D1-A668-75551DF1316D}" destId="{CDD67303-684E-474E-B6AE-248F773C42DC}" srcOrd="1" destOrd="0" parTransId="{8BA311D0-2696-4EF3-96FC-21F312441389}" sibTransId="{AA736E8F-4B46-4369-B5C0-EEE95F93C0DE}"/>
    <dgm:cxn modelId="{794649CF-3F26-45D7-8041-79902D995539}" type="presOf" srcId="{95CEAAE2-7C5C-4812-9AA0-2D227C4F1016}" destId="{69359837-83F6-4BB4-9E6E-04FF8FB00FC8}" srcOrd="0" destOrd="0" presId="urn:microsoft.com/office/officeart/2018/2/layout/IconVerticalSolidList"/>
    <dgm:cxn modelId="{87C8D4CF-0390-47A3-8F6F-FDD6C1C411F1}" type="presOf" srcId="{3BD5EEB0-9225-477A-9892-A2E269E2A0DA}" destId="{885E8EFA-1829-4AEC-9446-8D978C27FBF6}" srcOrd="0" destOrd="0" presId="urn:microsoft.com/office/officeart/2018/2/layout/IconVerticalSolidList"/>
    <dgm:cxn modelId="{61D334F3-4EB1-4FDD-9F5C-C162248BE1AC}" srcId="{459F1817-4687-45D1-A668-75551DF1316D}" destId="{47D66410-68AB-41BD-8F39-7CBF50D82320}" srcOrd="2" destOrd="0" parTransId="{3D02EC8C-AA2A-4A05-9D1D-465938F7F536}" sibTransId="{9175805D-2017-4B39-B852-71DD9557EB2F}"/>
    <dgm:cxn modelId="{558D8DFE-C3BC-43AC-8D56-4DC45F3755EF}" srcId="{459F1817-4687-45D1-A668-75551DF1316D}" destId="{3BD5EEB0-9225-477A-9892-A2E269E2A0DA}" srcOrd="4" destOrd="0" parTransId="{B6AB40B7-1F4C-41FA-A7EE-E0904023E40B}" sibTransId="{9DA14838-5539-4C39-B38B-95138E1D27C7}"/>
    <dgm:cxn modelId="{1AB54ACA-959D-4BBF-B195-1E7D32DD5F4C}" type="presParOf" srcId="{59A18562-66AC-4DF6-9FBD-5204DB3C6B52}" destId="{097E7C90-E6FC-4A20-B0D2-0B7D099F7FEC}" srcOrd="0" destOrd="0" presId="urn:microsoft.com/office/officeart/2018/2/layout/IconVerticalSolidList"/>
    <dgm:cxn modelId="{46B8F793-3C63-488F-B012-11343EE701D2}" type="presParOf" srcId="{097E7C90-E6FC-4A20-B0D2-0B7D099F7FEC}" destId="{4ED209C4-7EC8-4C17-A2DD-CE23C12A0DCE}" srcOrd="0" destOrd="0" presId="urn:microsoft.com/office/officeart/2018/2/layout/IconVerticalSolidList"/>
    <dgm:cxn modelId="{193E4981-B035-4B65-9CC2-4AAA5C1E4C4A}" type="presParOf" srcId="{097E7C90-E6FC-4A20-B0D2-0B7D099F7FEC}" destId="{8C063D15-89AC-4C45-BCD1-EAFB152A97D7}" srcOrd="1" destOrd="0" presId="urn:microsoft.com/office/officeart/2018/2/layout/IconVerticalSolidList"/>
    <dgm:cxn modelId="{1C36DFF4-76F2-4D2B-9C11-307CED538C2D}" type="presParOf" srcId="{097E7C90-E6FC-4A20-B0D2-0B7D099F7FEC}" destId="{94CEE673-D47F-46C9-8452-8556CD620646}" srcOrd="2" destOrd="0" presId="urn:microsoft.com/office/officeart/2018/2/layout/IconVerticalSolidList"/>
    <dgm:cxn modelId="{DA185222-167B-4721-87A1-22E5F7E78CF9}" type="presParOf" srcId="{097E7C90-E6FC-4A20-B0D2-0B7D099F7FEC}" destId="{B9C68F5A-CB00-4B24-B41E-0A5FB78C081C}" srcOrd="3" destOrd="0" presId="urn:microsoft.com/office/officeart/2018/2/layout/IconVerticalSolidList"/>
    <dgm:cxn modelId="{D06FB366-0B91-4BE2-BA93-C067811FB551}" type="presParOf" srcId="{59A18562-66AC-4DF6-9FBD-5204DB3C6B52}" destId="{B72D74DF-DED1-4AA4-BB06-AF779435AD0D}" srcOrd="1" destOrd="0" presId="urn:microsoft.com/office/officeart/2018/2/layout/IconVerticalSolidList"/>
    <dgm:cxn modelId="{BA86445F-5341-462C-84FF-0E48125FD420}" type="presParOf" srcId="{59A18562-66AC-4DF6-9FBD-5204DB3C6B52}" destId="{A31007E0-0F0B-4EF1-AC1A-7679814C69E6}" srcOrd="2" destOrd="0" presId="urn:microsoft.com/office/officeart/2018/2/layout/IconVerticalSolidList"/>
    <dgm:cxn modelId="{4EB5F704-F338-4A15-B333-E105FFD85507}" type="presParOf" srcId="{A31007E0-0F0B-4EF1-AC1A-7679814C69E6}" destId="{95C26646-430C-4E35-B51F-016A515E030E}" srcOrd="0" destOrd="0" presId="urn:microsoft.com/office/officeart/2018/2/layout/IconVerticalSolidList"/>
    <dgm:cxn modelId="{1A5FDDAD-D7EA-4A42-A989-9C8AC763C1DE}" type="presParOf" srcId="{A31007E0-0F0B-4EF1-AC1A-7679814C69E6}" destId="{C11B3731-2CCC-4293-8062-E3F4770A49EB}" srcOrd="1" destOrd="0" presId="urn:microsoft.com/office/officeart/2018/2/layout/IconVerticalSolidList"/>
    <dgm:cxn modelId="{2BA68E55-E00D-4EF8-ABF7-F2B469B92E8A}" type="presParOf" srcId="{A31007E0-0F0B-4EF1-AC1A-7679814C69E6}" destId="{8F3E02FD-75C2-4986-BDA9-9698089BA1AD}" srcOrd="2" destOrd="0" presId="urn:microsoft.com/office/officeart/2018/2/layout/IconVerticalSolidList"/>
    <dgm:cxn modelId="{DCF65150-087C-4274-8E4E-271C32F029C6}" type="presParOf" srcId="{A31007E0-0F0B-4EF1-AC1A-7679814C69E6}" destId="{DF2E26BE-D384-411F-9A8C-024399FC9374}" srcOrd="3" destOrd="0" presId="urn:microsoft.com/office/officeart/2018/2/layout/IconVerticalSolidList"/>
    <dgm:cxn modelId="{A1B30BBC-B0E2-4AA1-8A2C-EACB9D7097A7}" type="presParOf" srcId="{59A18562-66AC-4DF6-9FBD-5204DB3C6B52}" destId="{0C492450-E3DF-494C-8FA5-644E74A5937A}" srcOrd="3" destOrd="0" presId="urn:microsoft.com/office/officeart/2018/2/layout/IconVerticalSolidList"/>
    <dgm:cxn modelId="{3A182A6C-2B09-4145-87FD-9AB3EABF092A}" type="presParOf" srcId="{59A18562-66AC-4DF6-9FBD-5204DB3C6B52}" destId="{1B22990D-92EA-472E-B50B-DA02B5589E17}" srcOrd="4" destOrd="0" presId="urn:microsoft.com/office/officeart/2018/2/layout/IconVerticalSolidList"/>
    <dgm:cxn modelId="{492278C3-4856-4763-AFEF-CB5CB48344DB}" type="presParOf" srcId="{1B22990D-92EA-472E-B50B-DA02B5589E17}" destId="{35E61DA7-5730-4FF6-9546-963E1A4ECDF3}" srcOrd="0" destOrd="0" presId="urn:microsoft.com/office/officeart/2018/2/layout/IconVerticalSolidList"/>
    <dgm:cxn modelId="{7CF49FD5-B655-4257-8C0D-A5C491C9E3CF}" type="presParOf" srcId="{1B22990D-92EA-472E-B50B-DA02B5589E17}" destId="{3BFD8AA8-1367-4311-9507-8D1E3DCE0A3A}" srcOrd="1" destOrd="0" presId="urn:microsoft.com/office/officeart/2018/2/layout/IconVerticalSolidList"/>
    <dgm:cxn modelId="{B91A8C4E-AAD6-4D0C-A6E0-6D5D76ECCF2D}" type="presParOf" srcId="{1B22990D-92EA-472E-B50B-DA02B5589E17}" destId="{76BAA190-F0F6-4399-B80F-4A25ECF64D55}" srcOrd="2" destOrd="0" presId="urn:microsoft.com/office/officeart/2018/2/layout/IconVerticalSolidList"/>
    <dgm:cxn modelId="{D03C4513-7F8E-4CF1-8611-C470D45D69FC}" type="presParOf" srcId="{1B22990D-92EA-472E-B50B-DA02B5589E17}" destId="{1CB5F929-89E6-4232-8B5D-9A4BCA758D40}" srcOrd="3" destOrd="0" presId="urn:microsoft.com/office/officeart/2018/2/layout/IconVerticalSolidList"/>
    <dgm:cxn modelId="{B5EC68E3-D39F-4D74-A58F-A1C6CADF777C}" type="presParOf" srcId="{59A18562-66AC-4DF6-9FBD-5204DB3C6B52}" destId="{8B96B9FD-C729-4683-B648-FCAC2E59BEEA}" srcOrd="5" destOrd="0" presId="urn:microsoft.com/office/officeart/2018/2/layout/IconVerticalSolidList"/>
    <dgm:cxn modelId="{9053C96C-03AF-45FB-A2B9-969F12519268}" type="presParOf" srcId="{59A18562-66AC-4DF6-9FBD-5204DB3C6B52}" destId="{5181D610-F4AB-4877-8DD2-E831D52A16F3}" srcOrd="6" destOrd="0" presId="urn:microsoft.com/office/officeart/2018/2/layout/IconVerticalSolidList"/>
    <dgm:cxn modelId="{12F79923-B119-4952-86AC-D692FA3D4440}" type="presParOf" srcId="{5181D610-F4AB-4877-8DD2-E831D52A16F3}" destId="{C9F4B723-8633-4E83-9996-46C324D8F851}" srcOrd="0" destOrd="0" presId="urn:microsoft.com/office/officeart/2018/2/layout/IconVerticalSolidList"/>
    <dgm:cxn modelId="{EAB5E7F0-018A-4A9D-A81F-46EEDCEB4D11}" type="presParOf" srcId="{5181D610-F4AB-4877-8DD2-E831D52A16F3}" destId="{B41C5C82-D13A-43C9-ABA7-1FA332A3C012}" srcOrd="1" destOrd="0" presId="urn:microsoft.com/office/officeart/2018/2/layout/IconVerticalSolidList"/>
    <dgm:cxn modelId="{1EC52C2C-0329-443B-8E38-C1865E05D157}" type="presParOf" srcId="{5181D610-F4AB-4877-8DD2-E831D52A16F3}" destId="{C679E983-8210-4772-B637-BAB7E5886139}" srcOrd="2" destOrd="0" presId="urn:microsoft.com/office/officeart/2018/2/layout/IconVerticalSolidList"/>
    <dgm:cxn modelId="{25E89495-0330-4DEF-91BA-F7460C91DA4B}" type="presParOf" srcId="{5181D610-F4AB-4877-8DD2-E831D52A16F3}" destId="{69359837-83F6-4BB4-9E6E-04FF8FB00FC8}" srcOrd="3" destOrd="0" presId="urn:microsoft.com/office/officeart/2018/2/layout/IconVerticalSolidList"/>
    <dgm:cxn modelId="{8A1594DC-AA68-495B-9385-DC9A0FE59485}" type="presParOf" srcId="{59A18562-66AC-4DF6-9FBD-5204DB3C6B52}" destId="{C6C257FB-A787-428C-8291-197B8E9544A2}" srcOrd="7" destOrd="0" presId="urn:microsoft.com/office/officeart/2018/2/layout/IconVerticalSolidList"/>
    <dgm:cxn modelId="{05BAA46E-BBDE-4D14-9007-8785624482CB}" type="presParOf" srcId="{59A18562-66AC-4DF6-9FBD-5204DB3C6B52}" destId="{270D0987-296B-4C61-BC9B-1633018034A7}" srcOrd="8" destOrd="0" presId="urn:microsoft.com/office/officeart/2018/2/layout/IconVerticalSolidList"/>
    <dgm:cxn modelId="{D4AF7612-E6CF-4C8B-9E9E-F062D11FF07E}" type="presParOf" srcId="{270D0987-296B-4C61-BC9B-1633018034A7}" destId="{A7BB92EE-6A5A-4D8F-B224-71225BC6C34A}" srcOrd="0" destOrd="0" presId="urn:microsoft.com/office/officeart/2018/2/layout/IconVerticalSolidList"/>
    <dgm:cxn modelId="{486FAD50-9E6E-4140-82B8-729E7B5B0790}" type="presParOf" srcId="{270D0987-296B-4C61-BC9B-1633018034A7}" destId="{9D07CB96-7DF4-45CF-9CA8-E8C40AEB9414}" srcOrd="1" destOrd="0" presId="urn:microsoft.com/office/officeart/2018/2/layout/IconVerticalSolidList"/>
    <dgm:cxn modelId="{7F8A03C2-C99D-42EC-823B-41543EB45FB3}" type="presParOf" srcId="{270D0987-296B-4C61-BC9B-1633018034A7}" destId="{D57CDE57-E168-4CCD-8D4B-AB12DDD31AA7}" srcOrd="2" destOrd="0" presId="urn:microsoft.com/office/officeart/2018/2/layout/IconVerticalSolidList"/>
    <dgm:cxn modelId="{9FFCE62C-B1D2-444F-BDD9-63971A172588}" type="presParOf" srcId="{270D0987-296B-4C61-BC9B-1633018034A7}" destId="{885E8EFA-1829-4AEC-9446-8D978C27FBF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3EF6AD-1E82-407D-A400-77F84725206B}"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0F66703C-91CD-44C8-B806-0B74DEC804B9}">
      <dgm:prSet/>
      <dgm:spPr/>
      <dgm:t>
        <a:bodyPr/>
        <a:lstStyle/>
        <a:p>
          <a:r>
            <a:rPr lang="en-US" b="0" baseline="0" dirty="0"/>
            <a:t>Random Forest model achieved the lowest mean squared error (MSE) and highest R-squared value post cross-validation.</a:t>
          </a:r>
          <a:endParaRPr lang="en-US" dirty="0"/>
        </a:p>
      </dgm:t>
    </dgm:pt>
    <dgm:pt modelId="{DBBA5E88-7BEC-4CA1-A732-BF256500FD4F}" type="parTrans" cxnId="{8AB1285F-D71F-462D-91D4-0BAC8C77C479}">
      <dgm:prSet/>
      <dgm:spPr/>
      <dgm:t>
        <a:bodyPr/>
        <a:lstStyle/>
        <a:p>
          <a:endParaRPr lang="en-US"/>
        </a:p>
      </dgm:t>
    </dgm:pt>
    <dgm:pt modelId="{F6E4F8D7-F750-41F8-8012-88F9DC3C0951}" type="sibTrans" cxnId="{8AB1285F-D71F-462D-91D4-0BAC8C77C479}">
      <dgm:prSet/>
      <dgm:spPr/>
      <dgm:t>
        <a:bodyPr/>
        <a:lstStyle/>
        <a:p>
          <a:endParaRPr lang="en-US"/>
        </a:p>
      </dgm:t>
    </dgm:pt>
    <dgm:pt modelId="{26BEBE0B-DA16-44F4-B5AF-7AB5EAE387FE}">
      <dgm:prSet/>
      <dgm:spPr/>
      <dgm:t>
        <a:bodyPr/>
        <a:lstStyle/>
        <a:p>
          <a:r>
            <a:rPr lang="en-US" b="0" baseline="0"/>
            <a:t>It consistently provided accurate predictions and explained a significant portion of rental price variance.</a:t>
          </a:r>
          <a:endParaRPr lang="en-US"/>
        </a:p>
      </dgm:t>
    </dgm:pt>
    <dgm:pt modelId="{8E9D86F4-C71E-429F-BEBD-45CFC672385B}" type="parTrans" cxnId="{5FC688CC-A322-41E1-A66C-7ECD93D6492D}">
      <dgm:prSet/>
      <dgm:spPr/>
      <dgm:t>
        <a:bodyPr/>
        <a:lstStyle/>
        <a:p>
          <a:endParaRPr lang="en-US"/>
        </a:p>
      </dgm:t>
    </dgm:pt>
    <dgm:pt modelId="{EF5A8246-4E87-4EE9-B9FF-E5793D178F4F}" type="sibTrans" cxnId="{5FC688CC-A322-41E1-A66C-7ECD93D6492D}">
      <dgm:prSet/>
      <dgm:spPr/>
      <dgm:t>
        <a:bodyPr/>
        <a:lstStyle/>
        <a:p>
          <a:endParaRPr lang="en-US"/>
        </a:p>
      </dgm:t>
    </dgm:pt>
    <dgm:pt modelId="{4FEB6A2A-433C-47E2-9498-540CF3773448}">
      <dgm:prSet/>
      <dgm:spPr/>
      <dgm:t>
        <a:bodyPr/>
        <a:lstStyle/>
        <a:p>
          <a:r>
            <a:rPr lang="en-US" b="0" baseline="0"/>
            <a:t>The model offered valuable insights into feature importances, aiding in understanding key factors influencing rental prices.</a:t>
          </a:r>
          <a:endParaRPr lang="en-US"/>
        </a:p>
      </dgm:t>
    </dgm:pt>
    <dgm:pt modelId="{FDF1EFC6-9EF4-48C7-83EC-A34324B9EDD5}" type="parTrans" cxnId="{D254FC10-578E-45C5-8B46-CFD842727FD8}">
      <dgm:prSet/>
      <dgm:spPr/>
      <dgm:t>
        <a:bodyPr/>
        <a:lstStyle/>
        <a:p>
          <a:endParaRPr lang="en-US"/>
        </a:p>
      </dgm:t>
    </dgm:pt>
    <dgm:pt modelId="{796E51DF-638D-453B-8EAC-B41BB633A156}" type="sibTrans" cxnId="{D254FC10-578E-45C5-8B46-CFD842727FD8}">
      <dgm:prSet/>
      <dgm:spPr/>
      <dgm:t>
        <a:bodyPr/>
        <a:lstStyle/>
        <a:p>
          <a:endParaRPr lang="en-US"/>
        </a:p>
      </dgm:t>
    </dgm:pt>
    <dgm:pt modelId="{EA27BE3A-DD86-438A-8181-8BA75A49B416}">
      <dgm:prSet/>
      <dgm:spPr/>
      <dgm:t>
        <a:bodyPr/>
        <a:lstStyle/>
        <a:p>
          <a:r>
            <a:rPr lang="en-US" b="0" baseline="0"/>
            <a:t>Known for its robustness, it effectively handled complex data relationships.</a:t>
          </a:r>
          <a:endParaRPr lang="en-US"/>
        </a:p>
      </dgm:t>
    </dgm:pt>
    <dgm:pt modelId="{419AD0AA-B239-47B4-867F-E53E64594BCA}" type="parTrans" cxnId="{2F6C32B9-CED7-420A-BB58-CFB80093E8D9}">
      <dgm:prSet/>
      <dgm:spPr/>
      <dgm:t>
        <a:bodyPr/>
        <a:lstStyle/>
        <a:p>
          <a:endParaRPr lang="en-US"/>
        </a:p>
      </dgm:t>
    </dgm:pt>
    <dgm:pt modelId="{8392B325-400A-42F7-A407-5E8C04EAD9DA}" type="sibTrans" cxnId="{2F6C32B9-CED7-420A-BB58-CFB80093E8D9}">
      <dgm:prSet/>
      <dgm:spPr/>
      <dgm:t>
        <a:bodyPr/>
        <a:lstStyle/>
        <a:p>
          <a:endParaRPr lang="en-US"/>
        </a:p>
      </dgm:t>
    </dgm:pt>
    <dgm:pt modelId="{A12A7AAA-ADCD-4D56-BE38-B585A85D5DFE}">
      <dgm:prSet/>
      <dgm:spPr/>
      <dgm:t>
        <a:bodyPr/>
        <a:lstStyle/>
        <a:p>
          <a:r>
            <a:rPr lang="en-US" b="0" baseline="0"/>
            <a:t>Overall, the Random Forest model emerged as the top performer for predicting rental prices in the Ontario  market.</a:t>
          </a:r>
          <a:endParaRPr lang="en-US"/>
        </a:p>
      </dgm:t>
    </dgm:pt>
    <dgm:pt modelId="{C1718BD9-2B65-4280-B83D-2377BBD3CDE7}" type="parTrans" cxnId="{8DB466C7-4C36-45A2-890C-0706E6F9C687}">
      <dgm:prSet/>
      <dgm:spPr/>
      <dgm:t>
        <a:bodyPr/>
        <a:lstStyle/>
        <a:p>
          <a:endParaRPr lang="en-US"/>
        </a:p>
      </dgm:t>
    </dgm:pt>
    <dgm:pt modelId="{BFA11986-547B-4BFC-BC34-F2403A3DAB53}" type="sibTrans" cxnId="{8DB466C7-4C36-45A2-890C-0706E6F9C687}">
      <dgm:prSet/>
      <dgm:spPr/>
      <dgm:t>
        <a:bodyPr/>
        <a:lstStyle/>
        <a:p>
          <a:endParaRPr lang="en-US"/>
        </a:p>
      </dgm:t>
    </dgm:pt>
    <dgm:pt modelId="{95981A7D-E1F4-412A-A063-BAD9670D227C}" type="pres">
      <dgm:prSet presAssocID="{0A3EF6AD-1E82-407D-A400-77F84725206B}" presName="diagram" presStyleCnt="0">
        <dgm:presLayoutVars>
          <dgm:dir/>
          <dgm:resizeHandles val="exact"/>
        </dgm:presLayoutVars>
      </dgm:prSet>
      <dgm:spPr/>
    </dgm:pt>
    <dgm:pt modelId="{637CDD6B-80F2-4B8C-8D90-5CD3CC157B45}" type="pres">
      <dgm:prSet presAssocID="{0F66703C-91CD-44C8-B806-0B74DEC804B9}" presName="node" presStyleLbl="node1" presStyleIdx="0" presStyleCnt="5">
        <dgm:presLayoutVars>
          <dgm:bulletEnabled val="1"/>
        </dgm:presLayoutVars>
      </dgm:prSet>
      <dgm:spPr/>
    </dgm:pt>
    <dgm:pt modelId="{60E11764-7FFD-4F8F-85CF-62EB1DDF45C2}" type="pres">
      <dgm:prSet presAssocID="{F6E4F8D7-F750-41F8-8012-88F9DC3C0951}" presName="sibTrans" presStyleCnt="0"/>
      <dgm:spPr/>
    </dgm:pt>
    <dgm:pt modelId="{3714CB60-2310-47B3-BCB7-CC54B7AB74FB}" type="pres">
      <dgm:prSet presAssocID="{26BEBE0B-DA16-44F4-B5AF-7AB5EAE387FE}" presName="node" presStyleLbl="node1" presStyleIdx="1" presStyleCnt="5">
        <dgm:presLayoutVars>
          <dgm:bulletEnabled val="1"/>
        </dgm:presLayoutVars>
      </dgm:prSet>
      <dgm:spPr/>
    </dgm:pt>
    <dgm:pt modelId="{3AB0F63A-4D34-4AE7-9FFE-F8481742ACAC}" type="pres">
      <dgm:prSet presAssocID="{EF5A8246-4E87-4EE9-B9FF-E5793D178F4F}" presName="sibTrans" presStyleCnt="0"/>
      <dgm:spPr/>
    </dgm:pt>
    <dgm:pt modelId="{CDEA3F4E-9E81-4D46-BFD7-C14718216AFA}" type="pres">
      <dgm:prSet presAssocID="{4FEB6A2A-433C-47E2-9498-540CF3773448}" presName="node" presStyleLbl="node1" presStyleIdx="2" presStyleCnt="5">
        <dgm:presLayoutVars>
          <dgm:bulletEnabled val="1"/>
        </dgm:presLayoutVars>
      </dgm:prSet>
      <dgm:spPr/>
    </dgm:pt>
    <dgm:pt modelId="{8FE00B91-54F5-4758-BE23-D8D4BF0460E3}" type="pres">
      <dgm:prSet presAssocID="{796E51DF-638D-453B-8EAC-B41BB633A156}" presName="sibTrans" presStyleCnt="0"/>
      <dgm:spPr/>
    </dgm:pt>
    <dgm:pt modelId="{EC7E28FC-0346-43F0-9E6A-D9A1465A5B52}" type="pres">
      <dgm:prSet presAssocID="{EA27BE3A-DD86-438A-8181-8BA75A49B416}" presName="node" presStyleLbl="node1" presStyleIdx="3" presStyleCnt="5">
        <dgm:presLayoutVars>
          <dgm:bulletEnabled val="1"/>
        </dgm:presLayoutVars>
      </dgm:prSet>
      <dgm:spPr/>
    </dgm:pt>
    <dgm:pt modelId="{CA7CBDDA-C030-4D56-97F0-30E8CAF6CA94}" type="pres">
      <dgm:prSet presAssocID="{8392B325-400A-42F7-A407-5E8C04EAD9DA}" presName="sibTrans" presStyleCnt="0"/>
      <dgm:spPr/>
    </dgm:pt>
    <dgm:pt modelId="{F76044BE-0217-4603-ADBE-D86E7374394C}" type="pres">
      <dgm:prSet presAssocID="{A12A7AAA-ADCD-4D56-BE38-B585A85D5DFE}" presName="node" presStyleLbl="node1" presStyleIdx="4" presStyleCnt="5">
        <dgm:presLayoutVars>
          <dgm:bulletEnabled val="1"/>
        </dgm:presLayoutVars>
      </dgm:prSet>
      <dgm:spPr/>
    </dgm:pt>
  </dgm:ptLst>
  <dgm:cxnLst>
    <dgm:cxn modelId="{D254FC10-578E-45C5-8B46-CFD842727FD8}" srcId="{0A3EF6AD-1E82-407D-A400-77F84725206B}" destId="{4FEB6A2A-433C-47E2-9498-540CF3773448}" srcOrd="2" destOrd="0" parTransId="{FDF1EFC6-9EF4-48C7-83EC-A34324B9EDD5}" sibTransId="{796E51DF-638D-453B-8EAC-B41BB633A156}"/>
    <dgm:cxn modelId="{ECB1BA2A-29AD-4B35-B4DB-ED7E4E0DEA0B}" type="presOf" srcId="{0F66703C-91CD-44C8-B806-0B74DEC804B9}" destId="{637CDD6B-80F2-4B8C-8D90-5CD3CC157B45}" srcOrd="0" destOrd="0" presId="urn:microsoft.com/office/officeart/2005/8/layout/default"/>
    <dgm:cxn modelId="{A423A23E-EF61-40F9-B509-4CC852472C23}" type="presOf" srcId="{4FEB6A2A-433C-47E2-9498-540CF3773448}" destId="{CDEA3F4E-9E81-4D46-BFD7-C14718216AFA}" srcOrd="0" destOrd="0" presId="urn:microsoft.com/office/officeart/2005/8/layout/default"/>
    <dgm:cxn modelId="{4CAC503F-835C-46BC-BC17-875992A6123B}" type="presOf" srcId="{26BEBE0B-DA16-44F4-B5AF-7AB5EAE387FE}" destId="{3714CB60-2310-47B3-BCB7-CC54B7AB74FB}" srcOrd="0" destOrd="0" presId="urn:microsoft.com/office/officeart/2005/8/layout/default"/>
    <dgm:cxn modelId="{8AB1285F-D71F-462D-91D4-0BAC8C77C479}" srcId="{0A3EF6AD-1E82-407D-A400-77F84725206B}" destId="{0F66703C-91CD-44C8-B806-0B74DEC804B9}" srcOrd="0" destOrd="0" parTransId="{DBBA5E88-7BEC-4CA1-A732-BF256500FD4F}" sibTransId="{F6E4F8D7-F750-41F8-8012-88F9DC3C0951}"/>
    <dgm:cxn modelId="{0A69895A-E059-402A-B212-0B3AB9C8A7A6}" type="presOf" srcId="{EA27BE3A-DD86-438A-8181-8BA75A49B416}" destId="{EC7E28FC-0346-43F0-9E6A-D9A1465A5B52}" srcOrd="0" destOrd="0" presId="urn:microsoft.com/office/officeart/2005/8/layout/default"/>
    <dgm:cxn modelId="{2F6C32B9-CED7-420A-BB58-CFB80093E8D9}" srcId="{0A3EF6AD-1E82-407D-A400-77F84725206B}" destId="{EA27BE3A-DD86-438A-8181-8BA75A49B416}" srcOrd="3" destOrd="0" parTransId="{419AD0AA-B239-47B4-867F-E53E64594BCA}" sibTransId="{8392B325-400A-42F7-A407-5E8C04EAD9DA}"/>
    <dgm:cxn modelId="{29CF92C0-6546-4A40-B894-4356D967B269}" type="presOf" srcId="{0A3EF6AD-1E82-407D-A400-77F84725206B}" destId="{95981A7D-E1F4-412A-A063-BAD9670D227C}" srcOrd="0" destOrd="0" presId="urn:microsoft.com/office/officeart/2005/8/layout/default"/>
    <dgm:cxn modelId="{8DB466C7-4C36-45A2-890C-0706E6F9C687}" srcId="{0A3EF6AD-1E82-407D-A400-77F84725206B}" destId="{A12A7AAA-ADCD-4D56-BE38-B585A85D5DFE}" srcOrd="4" destOrd="0" parTransId="{C1718BD9-2B65-4280-B83D-2377BBD3CDE7}" sibTransId="{BFA11986-547B-4BFC-BC34-F2403A3DAB53}"/>
    <dgm:cxn modelId="{5FC688CC-A322-41E1-A66C-7ECD93D6492D}" srcId="{0A3EF6AD-1E82-407D-A400-77F84725206B}" destId="{26BEBE0B-DA16-44F4-B5AF-7AB5EAE387FE}" srcOrd="1" destOrd="0" parTransId="{8E9D86F4-C71E-429F-BEBD-45CFC672385B}" sibTransId="{EF5A8246-4E87-4EE9-B9FF-E5793D178F4F}"/>
    <dgm:cxn modelId="{F62A22FE-9D1F-430B-8FF7-A7677D978EA1}" type="presOf" srcId="{A12A7AAA-ADCD-4D56-BE38-B585A85D5DFE}" destId="{F76044BE-0217-4603-ADBE-D86E7374394C}" srcOrd="0" destOrd="0" presId="urn:microsoft.com/office/officeart/2005/8/layout/default"/>
    <dgm:cxn modelId="{F7656867-BD2F-413D-90EB-7830286B032D}" type="presParOf" srcId="{95981A7D-E1F4-412A-A063-BAD9670D227C}" destId="{637CDD6B-80F2-4B8C-8D90-5CD3CC157B45}" srcOrd="0" destOrd="0" presId="urn:microsoft.com/office/officeart/2005/8/layout/default"/>
    <dgm:cxn modelId="{21A0AE62-A0DB-48DB-B9A5-0673D1AB66D0}" type="presParOf" srcId="{95981A7D-E1F4-412A-A063-BAD9670D227C}" destId="{60E11764-7FFD-4F8F-85CF-62EB1DDF45C2}" srcOrd="1" destOrd="0" presId="urn:microsoft.com/office/officeart/2005/8/layout/default"/>
    <dgm:cxn modelId="{11FA9339-245B-4A0B-A1E9-B0F82942C544}" type="presParOf" srcId="{95981A7D-E1F4-412A-A063-BAD9670D227C}" destId="{3714CB60-2310-47B3-BCB7-CC54B7AB74FB}" srcOrd="2" destOrd="0" presId="urn:microsoft.com/office/officeart/2005/8/layout/default"/>
    <dgm:cxn modelId="{DD565835-537C-410C-A42C-FB74BF7FD4A5}" type="presParOf" srcId="{95981A7D-E1F4-412A-A063-BAD9670D227C}" destId="{3AB0F63A-4D34-4AE7-9FFE-F8481742ACAC}" srcOrd="3" destOrd="0" presId="urn:microsoft.com/office/officeart/2005/8/layout/default"/>
    <dgm:cxn modelId="{E02FCCED-07B4-4561-997B-506510EF3F03}" type="presParOf" srcId="{95981A7D-E1F4-412A-A063-BAD9670D227C}" destId="{CDEA3F4E-9E81-4D46-BFD7-C14718216AFA}" srcOrd="4" destOrd="0" presId="urn:microsoft.com/office/officeart/2005/8/layout/default"/>
    <dgm:cxn modelId="{235C9371-F2D2-40E0-8676-EA2ED65B6E48}" type="presParOf" srcId="{95981A7D-E1F4-412A-A063-BAD9670D227C}" destId="{8FE00B91-54F5-4758-BE23-D8D4BF0460E3}" srcOrd="5" destOrd="0" presId="urn:microsoft.com/office/officeart/2005/8/layout/default"/>
    <dgm:cxn modelId="{6506CED5-D9DB-4508-A6DA-30FD79F5B932}" type="presParOf" srcId="{95981A7D-E1F4-412A-A063-BAD9670D227C}" destId="{EC7E28FC-0346-43F0-9E6A-D9A1465A5B52}" srcOrd="6" destOrd="0" presId="urn:microsoft.com/office/officeart/2005/8/layout/default"/>
    <dgm:cxn modelId="{16E93A98-C228-4EE2-8830-4A822DD44878}" type="presParOf" srcId="{95981A7D-E1F4-412A-A063-BAD9670D227C}" destId="{CA7CBDDA-C030-4D56-97F0-30E8CAF6CA94}" srcOrd="7" destOrd="0" presId="urn:microsoft.com/office/officeart/2005/8/layout/default"/>
    <dgm:cxn modelId="{8AE13AB0-4E8F-4DA4-B598-2F4C7B762D11}" type="presParOf" srcId="{95981A7D-E1F4-412A-A063-BAD9670D227C}" destId="{F76044BE-0217-4603-ADBE-D86E7374394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209C4-7EC8-4C17-A2DD-CE23C12A0DCE}">
      <dsp:nvSpPr>
        <dsp:cNvPr id="0" name=""/>
        <dsp:cNvSpPr/>
      </dsp:nvSpPr>
      <dsp:spPr>
        <a:xfrm>
          <a:off x="0" y="3327"/>
          <a:ext cx="8098579" cy="708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063D15-89AC-4C45-BCD1-EAFB152A97D7}">
      <dsp:nvSpPr>
        <dsp:cNvPr id="0" name=""/>
        <dsp:cNvSpPr/>
      </dsp:nvSpPr>
      <dsp:spPr>
        <a:xfrm>
          <a:off x="214374" y="162779"/>
          <a:ext cx="389771" cy="3897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C68F5A-CB00-4B24-B41E-0A5FB78C081C}">
      <dsp:nvSpPr>
        <dsp:cNvPr id="0" name=""/>
        <dsp:cNvSpPr/>
      </dsp:nvSpPr>
      <dsp:spPr>
        <a:xfrm>
          <a:off x="818519" y="3327"/>
          <a:ext cx="7280059" cy="70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01" tIns="75001" rIns="75001" bIns="75001" numCol="1" spcCol="1270" anchor="ctr" anchorCtr="0">
          <a:noAutofit/>
        </a:bodyPr>
        <a:lstStyle/>
        <a:p>
          <a:pPr marL="0" lvl="0" indent="0" algn="l" defTabSz="666750">
            <a:lnSpc>
              <a:spcPct val="100000"/>
            </a:lnSpc>
            <a:spcBef>
              <a:spcPct val="0"/>
            </a:spcBef>
            <a:spcAft>
              <a:spcPct val="35000"/>
            </a:spcAft>
            <a:buNone/>
          </a:pPr>
          <a:r>
            <a:rPr lang="en-US" sz="1500" b="0" kern="1200" dirty="0">
              <a:solidFill>
                <a:schemeClr val="tx1"/>
              </a:solidFill>
            </a:rPr>
            <a:t> RandomForestRegressor achieved the highest mean R^2 score of 0.6823 and the lowest mean MSE of 186,565.40, indicating superior overall performance.</a:t>
          </a:r>
          <a:endParaRPr lang="en-US" sz="1500" kern="1200" dirty="0">
            <a:solidFill>
              <a:schemeClr val="tx1"/>
            </a:solidFill>
          </a:endParaRPr>
        </a:p>
      </dsp:txBody>
      <dsp:txXfrm>
        <a:off x="818519" y="3327"/>
        <a:ext cx="7280059" cy="708675"/>
      </dsp:txXfrm>
    </dsp:sp>
    <dsp:sp modelId="{95C26646-430C-4E35-B51F-016A515E030E}">
      <dsp:nvSpPr>
        <dsp:cNvPr id="0" name=""/>
        <dsp:cNvSpPr/>
      </dsp:nvSpPr>
      <dsp:spPr>
        <a:xfrm>
          <a:off x="0" y="889171"/>
          <a:ext cx="8098579" cy="708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1B3731-2CCC-4293-8062-E3F4770A49EB}">
      <dsp:nvSpPr>
        <dsp:cNvPr id="0" name=""/>
        <dsp:cNvSpPr/>
      </dsp:nvSpPr>
      <dsp:spPr>
        <a:xfrm>
          <a:off x="214374" y="1048622"/>
          <a:ext cx="389771" cy="3897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2E26BE-D384-411F-9A8C-024399FC9374}">
      <dsp:nvSpPr>
        <dsp:cNvPr id="0" name=""/>
        <dsp:cNvSpPr/>
      </dsp:nvSpPr>
      <dsp:spPr>
        <a:xfrm>
          <a:off x="818519" y="889171"/>
          <a:ext cx="7280059" cy="70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01" tIns="75001" rIns="75001" bIns="75001" numCol="1" spcCol="1270" anchor="ctr" anchorCtr="0">
          <a:noAutofit/>
        </a:bodyPr>
        <a:lstStyle/>
        <a:p>
          <a:pPr marL="0" lvl="0" indent="0" algn="l" defTabSz="666750">
            <a:lnSpc>
              <a:spcPct val="100000"/>
            </a:lnSpc>
            <a:spcBef>
              <a:spcPct val="0"/>
            </a:spcBef>
            <a:spcAft>
              <a:spcPct val="35000"/>
            </a:spcAft>
            <a:buNone/>
          </a:pPr>
          <a:r>
            <a:rPr lang="en-US" sz="1500" b="0" kern="1200" dirty="0">
              <a:solidFill>
                <a:schemeClr val="tx1"/>
              </a:solidFill>
            </a:rPr>
            <a:t> GradientBoostingRegressor also demonstrated strong performance with a mean R^2 score of 0.6453 and a mean MSE of 208,269.18</a:t>
          </a:r>
          <a:r>
            <a:rPr lang="en-US" sz="1500" b="0" kern="1200" dirty="0"/>
            <a:t>.</a:t>
          </a:r>
          <a:endParaRPr lang="en-US" sz="1500" kern="1200" dirty="0"/>
        </a:p>
      </dsp:txBody>
      <dsp:txXfrm>
        <a:off x="818519" y="889171"/>
        <a:ext cx="7280059" cy="708675"/>
      </dsp:txXfrm>
    </dsp:sp>
    <dsp:sp modelId="{35E61DA7-5730-4FF6-9546-963E1A4ECDF3}">
      <dsp:nvSpPr>
        <dsp:cNvPr id="0" name=""/>
        <dsp:cNvSpPr/>
      </dsp:nvSpPr>
      <dsp:spPr>
        <a:xfrm>
          <a:off x="0" y="1775014"/>
          <a:ext cx="8098579" cy="708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D8AA8-1367-4311-9507-8D1E3DCE0A3A}">
      <dsp:nvSpPr>
        <dsp:cNvPr id="0" name=""/>
        <dsp:cNvSpPr/>
      </dsp:nvSpPr>
      <dsp:spPr>
        <a:xfrm>
          <a:off x="214374" y="1934466"/>
          <a:ext cx="389771" cy="3897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B5F929-89E6-4232-8B5D-9A4BCA758D40}">
      <dsp:nvSpPr>
        <dsp:cNvPr id="0" name=""/>
        <dsp:cNvSpPr/>
      </dsp:nvSpPr>
      <dsp:spPr>
        <a:xfrm>
          <a:off x="818519" y="1775014"/>
          <a:ext cx="7280059" cy="70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01" tIns="75001" rIns="75001" bIns="75001" numCol="1" spcCol="1270" anchor="ctr" anchorCtr="0">
          <a:noAutofit/>
        </a:bodyPr>
        <a:lstStyle/>
        <a:p>
          <a:pPr marL="0" lvl="0" indent="0" algn="l" defTabSz="666750">
            <a:lnSpc>
              <a:spcPct val="100000"/>
            </a:lnSpc>
            <a:spcBef>
              <a:spcPct val="0"/>
            </a:spcBef>
            <a:spcAft>
              <a:spcPct val="35000"/>
            </a:spcAft>
            <a:buNone/>
          </a:pPr>
          <a:r>
            <a:rPr lang="en-US" sz="1500" b="0" kern="1200" dirty="0">
              <a:solidFill>
                <a:schemeClr val="tx1"/>
              </a:solidFill>
            </a:rPr>
            <a:t>Linear Regression performed well but had a slightly lower mean R^2 score and higher mean MSE compared to RandomForestRegressor and GradientBoostingRegressor.</a:t>
          </a:r>
          <a:endParaRPr lang="en-US" sz="1500" kern="1200" dirty="0">
            <a:solidFill>
              <a:schemeClr val="tx1"/>
            </a:solidFill>
          </a:endParaRPr>
        </a:p>
      </dsp:txBody>
      <dsp:txXfrm>
        <a:off x="818519" y="1775014"/>
        <a:ext cx="7280059" cy="708675"/>
      </dsp:txXfrm>
    </dsp:sp>
    <dsp:sp modelId="{C9F4B723-8633-4E83-9996-46C324D8F851}">
      <dsp:nvSpPr>
        <dsp:cNvPr id="0" name=""/>
        <dsp:cNvSpPr/>
      </dsp:nvSpPr>
      <dsp:spPr>
        <a:xfrm>
          <a:off x="0" y="2660858"/>
          <a:ext cx="8098579" cy="708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1C5C82-D13A-43C9-ABA7-1FA332A3C012}">
      <dsp:nvSpPr>
        <dsp:cNvPr id="0" name=""/>
        <dsp:cNvSpPr/>
      </dsp:nvSpPr>
      <dsp:spPr>
        <a:xfrm>
          <a:off x="214374" y="2820310"/>
          <a:ext cx="389771" cy="3897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59837-83F6-4BB4-9E6E-04FF8FB00FC8}">
      <dsp:nvSpPr>
        <dsp:cNvPr id="0" name=""/>
        <dsp:cNvSpPr/>
      </dsp:nvSpPr>
      <dsp:spPr>
        <a:xfrm>
          <a:off x="818519" y="2660858"/>
          <a:ext cx="7280059" cy="70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01" tIns="75001" rIns="75001" bIns="75001" numCol="1" spcCol="1270" anchor="ctr" anchorCtr="0">
          <a:noAutofit/>
        </a:bodyPr>
        <a:lstStyle/>
        <a:p>
          <a:pPr marL="0" lvl="0" indent="0" algn="l" defTabSz="666750">
            <a:lnSpc>
              <a:spcPct val="100000"/>
            </a:lnSpc>
            <a:spcBef>
              <a:spcPct val="0"/>
            </a:spcBef>
            <a:spcAft>
              <a:spcPct val="35000"/>
            </a:spcAft>
            <a:buNone/>
          </a:pPr>
          <a:r>
            <a:rPr lang="en-US" sz="1500" b="0" kern="1200" dirty="0">
              <a:solidFill>
                <a:schemeClr val="tx1">
                  <a:lumMod val="95000"/>
                  <a:lumOff val="5000"/>
                </a:schemeClr>
              </a:solidFill>
            </a:rPr>
            <a:t> DecisionTreeRegressor showed lower performance compared to RandomForestRegressor and GradientBoostingRegressor, with a lower mean R^2 score and higher mean MSE.</a:t>
          </a:r>
          <a:endParaRPr lang="en-US" sz="1500" kern="1200" dirty="0">
            <a:solidFill>
              <a:schemeClr val="tx1">
                <a:lumMod val="95000"/>
                <a:lumOff val="5000"/>
              </a:schemeClr>
            </a:solidFill>
          </a:endParaRPr>
        </a:p>
      </dsp:txBody>
      <dsp:txXfrm>
        <a:off x="818519" y="2660858"/>
        <a:ext cx="7280059" cy="708675"/>
      </dsp:txXfrm>
    </dsp:sp>
    <dsp:sp modelId="{A7BB92EE-6A5A-4D8F-B224-71225BC6C34A}">
      <dsp:nvSpPr>
        <dsp:cNvPr id="0" name=""/>
        <dsp:cNvSpPr/>
      </dsp:nvSpPr>
      <dsp:spPr>
        <a:xfrm>
          <a:off x="0" y="3546702"/>
          <a:ext cx="8098579" cy="7086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07CB96-7DF4-45CF-9CA8-E8C40AEB9414}">
      <dsp:nvSpPr>
        <dsp:cNvPr id="0" name=""/>
        <dsp:cNvSpPr/>
      </dsp:nvSpPr>
      <dsp:spPr>
        <a:xfrm>
          <a:off x="214374" y="3706154"/>
          <a:ext cx="389771" cy="3897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5E8EFA-1829-4AEC-9446-8D978C27FBF6}">
      <dsp:nvSpPr>
        <dsp:cNvPr id="0" name=""/>
        <dsp:cNvSpPr/>
      </dsp:nvSpPr>
      <dsp:spPr>
        <a:xfrm>
          <a:off x="818519" y="3546702"/>
          <a:ext cx="7280059" cy="70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001" tIns="75001" rIns="75001" bIns="75001" numCol="1" spcCol="1270" anchor="ctr" anchorCtr="0">
          <a:noAutofit/>
        </a:bodyPr>
        <a:lstStyle/>
        <a:p>
          <a:pPr marL="0" lvl="0" indent="0" algn="l" defTabSz="666750">
            <a:lnSpc>
              <a:spcPct val="100000"/>
            </a:lnSpc>
            <a:spcBef>
              <a:spcPct val="0"/>
            </a:spcBef>
            <a:spcAft>
              <a:spcPct val="35000"/>
            </a:spcAft>
            <a:buNone/>
          </a:pPr>
          <a:r>
            <a:rPr lang="en-US" sz="1500" b="0" kern="1200">
              <a:solidFill>
                <a:schemeClr val="tx1">
                  <a:lumMod val="95000"/>
                  <a:lumOff val="5000"/>
                </a:schemeClr>
              </a:solidFill>
            </a:rPr>
            <a:t> KNeighborsRegressor performed the poorest among the models, exhibiting the lowest mean R^2 score and highest mean MSE.</a:t>
          </a:r>
          <a:endParaRPr lang="en-US" sz="1500" kern="1200">
            <a:solidFill>
              <a:schemeClr val="tx1">
                <a:lumMod val="95000"/>
                <a:lumOff val="5000"/>
              </a:schemeClr>
            </a:solidFill>
          </a:endParaRPr>
        </a:p>
      </dsp:txBody>
      <dsp:txXfrm>
        <a:off x="818519" y="3546702"/>
        <a:ext cx="7280059" cy="708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CDD6B-80F2-4B8C-8D90-5CD3CC157B45}">
      <dsp:nvSpPr>
        <dsp:cNvPr id="0" name=""/>
        <dsp:cNvSpPr/>
      </dsp:nvSpPr>
      <dsp:spPr>
        <a:xfrm>
          <a:off x="0" y="36934"/>
          <a:ext cx="3037581" cy="1822549"/>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baseline="0" dirty="0"/>
            <a:t>Random Forest model achieved the lowest mean squared error (MSE) and highest R-squared value post cross-validation.</a:t>
          </a:r>
          <a:endParaRPr lang="en-US" sz="2200" kern="1200" dirty="0"/>
        </a:p>
      </dsp:txBody>
      <dsp:txXfrm>
        <a:off x="0" y="36934"/>
        <a:ext cx="3037581" cy="1822549"/>
      </dsp:txXfrm>
    </dsp:sp>
    <dsp:sp modelId="{3714CB60-2310-47B3-BCB7-CC54B7AB74FB}">
      <dsp:nvSpPr>
        <dsp:cNvPr id="0" name=""/>
        <dsp:cNvSpPr/>
      </dsp:nvSpPr>
      <dsp:spPr>
        <a:xfrm>
          <a:off x="3341340" y="36934"/>
          <a:ext cx="3037581" cy="1822549"/>
        </a:xfrm>
        <a:prstGeom prst="rect">
          <a:avLst/>
        </a:prstGeom>
        <a:solidFill>
          <a:schemeClr val="accent5">
            <a:hueOff val="589196"/>
            <a:satOff val="-2817"/>
            <a:lumOff val="30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baseline="0"/>
            <a:t>It consistently provided accurate predictions and explained a significant portion of rental price variance.</a:t>
          </a:r>
          <a:endParaRPr lang="en-US" sz="2200" kern="1200"/>
        </a:p>
      </dsp:txBody>
      <dsp:txXfrm>
        <a:off x="3341340" y="36934"/>
        <a:ext cx="3037581" cy="1822549"/>
      </dsp:txXfrm>
    </dsp:sp>
    <dsp:sp modelId="{CDEA3F4E-9E81-4D46-BFD7-C14718216AFA}">
      <dsp:nvSpPr>
        <dsp:cNvPr id="0" name=""/>
        <dsp:cNvSpPr/>
      </dsp:nvSpPr>
      <dsp:spPr>
        <a:xfrm>
          <a:off x="6682680" y="36934"/>
          <a:ext cx="3037581" cy="1822549"/>
        </a:xfrm>
        <a:prstGeom prst="rect">
          <a:avLst/>
        </a:prstGeom>
        <a:solidFill>
          <a:schemeClr val="accent5">
            <a:hueOff val="1178392"/>
            <a:satOff val="-5635"/>
            <a:lumOff val="6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baseline="0"/>
            <a:t>The model offered valuable insights into feature importances, aiding in understanding key factors influencing rental prices.</a:t>
          </a:r>
          <a:endParaRPr lang="en-US" sz="2200" kern="1200"/>
        </a:p>
      </dsp:txBody>
      <dsp:txXfrm>
        <a:off x="6682680" y="36934"/>
        <a:ext cx="3037581" cy="1822549"/>
      </dsp:txXfrm>
    </dsp:sp>
    <dsp:sp modelId="{EC7E28FC-0346-43F0-9E6A-D9A1465A5B52}">
      <dsp:nvSpPr>
        <dsp:cNvPr id="0" name=""/>
        <dsp:cNvSpPr/>
      </dsp:nvSpPr>
      <dsp:spPr>
        <a:xfrm>
          <a:off x="1670670" y="2163241"/>
          <a:ext cx="3037581" cy="1822549"/>
        </a:xfrm>
        <a:prstGeom prst="rect">
          <a:avLst/>
        </a:prstGeom>
        <a:solidFill>
          <a:schemeClr val="accent5">
            <a:hueOff val="1767588"/>
            <a:satOff val="-8452"/>
            <a:lumOff val="92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baseline="0"/>
            <a:t>Known for its robustness, it effectively handled complex data relationships.</a:t>
          </a:r>
          <a:endParaRPr lang="en-US" sz="2200" kern="1200"/>
        </a:p>
      </dsp:txBody>
      <dsp:txXfrm>
        <a:off x="1670670" y="2163241"/>
        <a:ext cx="3037581" cy="1822549"/>
      </dsp:txXfrm>
    </dsp:sp>
    <dsp:sp modelId="{F76044BE-0217-4603-ADBE-D86E7374394C}">
      <dsp:nvSpPr>
        <dsp:cNvPr id="0" name=""/>
        <dsp:cNvSpPr/>
      </dsp:nvSpPr>
      <dsp:spPr>
        <a:xfrm>
          <a:off x="5012010" y="2163241"/>
          <a:ext cx="3037581" cy="1822549"/>
        </a:xfrm>
        <a:prstGeom prst="rect">
          <a:avLst/>
        </a:prstGeom>
        <a:solidFill>
          <a:schemeClr val="accent5">
            <a:hueOff val="2356783"/>
            <a:satOff val="-11270"/>
            <a:lumOff val="1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baseline="0"/>
            <a:t>Overall, the Random Forest model emerged as the top performer for predicting rental prices in the Ontario  market.</a:t>
          </a:r>
          <a:endParaRPr lang="en-US" sz="2200" kern="1200"/>
        </a:p>
      </dsp:txBody>
      <dsp:txXfrm>
        <a:off x="5012010" y="2163241"/>
        <a:ext cx="3037581" cy="18225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4/18/2024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4/18/2024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2237869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dirty="0"/>
          </a:p>
        </p:txBody>
      </p:sp>
    </p:spTree>
    <p:extLst>
      <p:ext uri="{BB962C8B-B14F-4D97-AF65-F5344CB8AC3E}">
        <p14:creationId xmlns:p14="http://schemas.microsoft.com/office/powerpoint/2010/main" val="2622450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dirty="0"/>
          </a:p>
        </p:txBody>
      </p:sp>
    </p:spTree>
    <p:extLst>
      <p:ext uri="{BB962C8B-B14F-4D97-AF65-F5344CB8AC3E}">
        <p14:creationId xmlns:p14="http://schemas.microsoft.com/office/powerpoint/2010/main" val="169499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DBACE-0F8F-43FD-98F0-DEE13552DADA}" type="slidenum">
              <a:rPr lang="en-US" smtClean="0"/>
              <a:t>12</a:t>
            </a:fld>
            <a:endParaRPr lang="en-US" dirty="0"/>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1473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1384259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3747189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3920709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dirty="0"/>
          </a:p>
        </p:txBody>
      </p:sp>
    </p:spTree>
    <p:extLst>
      <p:ext uri="{BB962C8B-B14F-4D97-AF65-F5344CB8AC3E}">
        <p14:creationId xmlns:p14="http://schemas.microsoft.com/office/powerpoint/2010/main" val="2649056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dirty="0"/>
          </a:p>
        </p:txBody>
      </p:sp>
    </p:spTree>
    <p:extLst>
      <p:ext uri="{BB962C8B-B14F-4D97-AF65-F5344CB8AC3E}">
        <p14:creationId xmlns:p14="http://schemas.microsoft.com/office/powerpoint/2010/main" val="2891042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dirty="0"/>
          </a:p>
        </p:txBody>
      </p:sp>
    </p:spTree>
    <p:extLst>
      <p:ext uri="{BB962C8B-B14F-4D97-AF65-F5344CB8AC3E}">
        <p14:creationId xmlns:p14="http://schemas.microsoft.com/office/powerpoint/2010/main" val="3415673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dirty="0"/>
          </a:p>
        </p:txBody>
      </p:sp>
    </p:spTree>
    <p:extLst>
      <p:ext uri="{BB962C8B-B14F-4D97-AF65-F5344CB8AC3E}">
        <p14:creationId xmlns:p14="http://schemas.microsoft.com/office/powerpoint/2010/main" val="409428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791E8B66-373C-63B4-5947-94C27D0298EC}"/>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Tree>
    <p:extLst>
      <p:ext uri="{BB962C8B-B14F-4D97-AF65-F5344CB8AC3E}">
        <p14:creationId xmlns:p14="http://schemas.microsoft.com/office/powerpoint/2010/main" val="412376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111124155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B67B645E-C5E5-4727-B977-D372A0AA71D9}" type="slidenum">
              <a:rPr lang="en-US" noProof="0" smtClean="0"/>
              <a:pPr/>
              <a:t>‹#›</a:t>
            </a:fld>
            <a:endParaRPr lang="en-US" noProof="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36933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Pr>
        <a:gradFill>
          <a:gsLst>
            <a:gs pos="0">
              <a:schemeClr val="accent3">
                <a:lumMod val="50000"/>
              </a:schemeClr>
            </a:gs>
            <a:gs pos="76000">
              <a:schemeClr val="accent3">
                <a:lumMod val="75000"/>
              </a:schemeClr>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3">
                  <a:alpha val="71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142512" y="842713"/>
            <a:ext cx="5039333" cy="5172574"/>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1">
              <a:lumMod val="75000"/>
              <a:lumOff val="25000"/>
            </a:schemeClr>
          </a:solidFill>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Tree>
    <p:extLst>
      <p:ext uri="{BB962C8B-B14F-4D97-AF65-F5344CB8AC3E}">
        <p14:creationId xmlns:p14="http://schemas.microsoft.com/office/powerpoint/2010/main" val="1618488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US" noProof="0" dirty="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dirty="0"/>
              <a:t>Insert or Drag &amp; Drop </a:t>
            </a:r>
            <a:br>
              <a:rPr lang="en-US" noProof="0" dirty="0"/>
            </a:br>
            <a:r>
              <a:rPr lang="en-US" noProof="0" dirty="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24" name="Picture 23">
            <a:extLst>
              <a:ext uri="{FF2B5EF4-FFF2-40B4-BE49-F238E27FC236}">
                <a16:creationId xmlns:a16="http://schemas.microsoft.com/office/drawing/2014/main" id="{56B1235F-7F39-4A5B-9E30-7105E197D5C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693231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id="{E6216BAC-737B-4CFF-A3A4-12445DC197D8}"/>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76" name="Freeform: Shape 275">
            <a:extLst>
              <a:ext uri="{FF2B5EF4-FFF2-40B4-BE49-F238E27FC236}">
                <a16:creationId xmlns:a16="http://schemas.microsoft.com/office/drawing/2014/main" id="{ED70CBBF-B472-413B-ADB8-D7D74EF2BDD3}"/>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sp>
        <p:nvSpPr>
          <p:cNvPr id="143" name="Freeform: Shape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163" name="Freeform: Shape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187" name="Freeform: Shape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42" name="Freeform: Shape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dirty="0"/>
          </a:p>
        </p:txBody>
      </p:sp>
      <p:sp>
        <p:nvSpPr>
          <p:cNvPr id="274" name="Freeform: Shape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US" noProof="0"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494358"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995254"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995254"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25217"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26113"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26113"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5607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5697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5697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886935"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387831"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387831"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1779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1868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69623CB6-6560-48C0-ADDF-15C11E875859}"/>
              </a:ext>
            </a:extLst>
          </p:cNvPr>
          <p:cNvSpPr>
            <a:spLocks noGrp="1"/>
          </p:cNvSpPr>
          <p:nvPr>
            <p:ph type="ftr" sz="quarter" idx="51"/>
          </p:nvPr>
        </p:nvSpPr>
        <p:spPr/>
        <p:txBody>
          <a:bodyPr/>
          <a:lstStyle/>
          <a:p>
            <a:endParaRPr lang="en-US" noProof="0" dirty="0"/>
          </a:p>
        </p:txBody>
      </p:sp>
      <p:sp>
        <p:nvSpPr>
          <p:cNvPr id="18" name="Slide Number Placeholder 17">
            <a:extLst>
              <a:ext uri="{FF2B5EF4-FFF2-40B4-BE49-F238E27FC236}">
                <a16:creationId xmlns:a16="http://schemas.microsoft.com/office/drawing/2014/main" id="{495C810C-AE5F-4460-9E04-B9E70C479FE6}"/>
              </a:ext>
            </a:extLst>
          </p:cNvPr>
          <p:cNvSpPr>
            <a:spLocks noGrp="1"/>
          </p:cNvSpPr>
          <p:nvPr>
            <p:ph type="sldNum" sz="quarter" idx="52"/>
          </p:nvPr>
        </p:nvSpPr>
        <p:spPr/>
        <p:txBody>
          <a:bodyPr/>
          <a:lstStyle>
            <a:lvl1pPr algn="ctr">
              <a:defRPr/>
            </a:lvl1pPr>
          </a:lstStyle>
          <a:p>
            <a:fld id="{B67B645E-C5E5-4727-B977-D372A0AA71D9}" type="slidenum">
              <a:rPr lang="en-US" noProof="0" smtClean="0"/>
              <a:pPr/>
              <a:t>‹#›</a:t>
            </a:fld>
            <a:endParaRPr lang="en-US" noProof="0" dirty="0"/>
          </a:p>
        </p:txBody>
      </p:sp>
      <p:sp>
        <p:nvSpPr>
          <p:cNvPr id="19" name="Title 18">
            <a:extLst>
              <a:ext uri="{FF2B5EF4-FFF2-40B4-BE49-F238E27FC236}">
                <a16:creationId xmlns:a16="http://schemas.microsoft.com/office/drawing/2014/main" id="{38C3E6C6-AC4D-4596-8441-DAB1F5F85FC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342855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1E6B2EE-94FF-4E25-9CFC-F43E65B96870}"/>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Freeform: Shape 28">
            <a:extLst>
              <a:ext uri="{FF2B5EF4-FFF2-40B4-BE49-F238E27FC236}">
                <a16:creationId xmlns:a16="http://schemas.microsoft.com/office/drawing/2014/main" id="{6568F6D3-D653-4EBC-84EA-616F26727B1F}"/>
              </a:ext>
            </a:extLst>
          </p:cNvPr>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E8804C91-5A62-45D4-8E78-D339079F58C7}"/>
              </a:ext>
            </a:extLst>
          </p:cNvPr>
          <p:cNvSpPr>
            <a:spLocks noChangeAspect="1"/>
          </p:cNvSpPr>
          <p:nvPr userDrawn="1"/>
        </p:nvSpPr>
        <p:spPr>
          <a:xfrm>
            <a:off x="2356714" y="2176927"/>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37" name="Freeform: Shape 36">
            <a:extLst>
              <a:ext uri="{FF2B5EF4-FFF2-40B4-BE49-F238E27FC236}">
                <a16:creationId xmlns:a16="http://schemas.microsoft.com/office/drawing/2014/main" id="{57BED22A-EAD3-4A7D-8DF2-A71E2A1C7E4A}"/>
              </a:ext>
            </a:extLst>
          </p:cNvPr>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E6F9B1B6-16AC-4198-91CD-956BF735E11A}"/>
              </a:ext>
            </a:extLst>
          </p:cNvPr>
          <p:cNvSpPr>
            <a:spLocks noGrp="1"/>
          </p:cNvSpPr>
          <p:nvPr>
            <p:ph type="ftr" sz="quarter" idx="49"/>
          </p:nvPr>
        </p:nvSpPr>
        <p:spPr/>
        <p:txBody>
          <a:bodyPr/>
          <a:lstStyle/>
          <a:p>
            <a:endParaRPr lang="en-US" noProof="0" dirty="0"/>
          </a:p>
        </p:txBody>
      </p:sp>
      <p:sp>
        <p:nvSpPr>
          <p:cNvPr id="6" name="Slide Number Placeholder 5">
            <a:extLst>
              <a:ext uri="{FF2B5EF4-FFF2-40B4-BE49-F238E27FC236}">
                <a16:creationId xmlns:a16="http://schemas.microsoft.com/office/drawing/2014/main" id="{DFB6E3B4-3AEB-4DB1-B296-6271573D2FDF}"/>
              </a:ext>
            </a:extLst>
          </p:cNvPr>
          <p:cNvSpPr>
            <a:spLocks noGrp="1"/>
          </p:cNvSpPr>
          <p:nvPr>
            <p:ph type="sldNum" sz="quarter" idx="50"/>
          </p:nvPr>
        </p:nvSpPr>
        <p:spPr>
          <a:solidFill>
            <a:schemeClr val="tx1"/>
          </a:solidFill>
        </p:spPr>
        <p:txBody>
          <a:bodyPr/>
          <a:lstStyle>
            <a:lvl1pPr algn="ctr">
              <a:defRPr/>
            </a:lvl1pPr>
          </a:lstStyle>
          <a:p>
            <a:fld id="{B67B645E-C5E5-4727-B977-D372A0AA71D9}" type="slidenum">
              <a:rPr lang="en-US" noProof="0" smtClean="0"/>
              <a:pPr/>
              <a:t>‹#›</a:t>
            </a:fld>
            <a:endParaRPr lang="en-US" noProof="0" dirty="0"/>
          </a:p>
        </p:txBody>
      </p:sp>
      <p:pic>
        <p:nvPicPr>
          <p:cNvPr id="44" name="Picture 43">
            <a:extLst>
              <a:ext uri="{FF2B5EF4-FFF2-40B4-BE49-F238E27FC236}">
                <a16:creationId xmlns:a16="http://schemas.microsoft.com/office/drawing/2014/main" id="{42D97A27-82CC-4C99-A055-C3572732087B}"/>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537292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gital Product">
    <p:bg>
      <p:bgPr>
        <a:gradFill>
          <a:gsLst>
            <a:gs pos="0">
              <a:schemeClr val="accent3">
                <a:lumMod val="50000"/>
              </a:schemeClr>
            </a:gs>
            <a:gs pos="100000">
              <a:schemeClr val="accent3">
                <a:lumMod val="75000"/>
              </a:schemeClr>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FD7BC34-5181-4965-B18D-8ADC0B46C39A}"/>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1" name="Freeform: Shape 20">
            <a:extLst>
              <a:ext uri="{FF2B5EF4-FFF2-40B4-BE49-F238E27FC236}">
                <a16:creationId xmlns:a16="http://schemas.microsoft.com/office/drawing/2014/main" id="{50979953-9B60-4FF2-9166-2CBE3FECFF8A}"/>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3" name="Footer Placeholder 2">
            <a:extLst>
              <a:ext uri="{FF2B5EF4-FFF2-40B4-BE49-F238E27FC236}">
                <a16:creationId xmlns:a16="http://schemas.microsoft.com/office/drawing/2014/main" id="{CB18B5B4-8849-45B8-B629-6EE5A6792169}"/>
              </a:ext>
            </a:extLst>
          </p:cNvPr>
          <p:cNvSpPr>
            <a:spLocks noGrp="1"/>
          </p:cNvSpPr>
          <p:nvPr>
            <p:ph type="ftr" sz="quarter" idx="14"/>
          </p:nvPr>
        </p:nvSpPr>
        <p:spPr/>
        <p:txBody>
          <a:bodyPr/>
          <a:lstStyle/>
          <a:p>
            <a:endParaRPr lang="en-US" noProof="0" dirty="0"/>
          </a:p>
        </p:txBody>
      </p:sp>
      <p:sp>
        <p:nvSpPr>
          <p:cNvPr id="4" name="Slide Number Placeholder 3">
            <a:extLst>
              <a:ext uri="{FF2B5EF4-FFF2-40B4-BE49-F238E27FC236}">
                <a16:creationId xmlns:a16="http://schemas.microsoft.com/office/drawing/2014/main" id="{D7781777-9B67-4E3C-847D-B426B68CB6E5}"/>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17" name="Title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noProof="0"/>
              <a:t>Slide Title</a:t>
            </a:r>
          </a:p>
        </p:txBody>
      </p:sp>
      <p:sp>
        <p:nvSpPr>
          <p:cNvPr id="18" name="Subtitle 2">
            <a:extLst>
              <a:ext uri="{FF2B5EF4-FFF2-40B4-BE49-F238E27FC236}">
                <a16:creationId xmlns:a16="http://schemas.microsoft.com/office/drawing/2014/main"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22" name="Picture 21">
            <a:extLst>
              <a:ext uri="{FF2B5EF4-FFF2-40B4-BE49-F238E27FC236}">
                <a16:creationId xmlns:a16="http://schemas.microsoft.com/office/drawing/2014/main" id="{D98D57CD-4838-4ABE-97CB-358D8A39305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387598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With Image">
    <p:bg>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50000"/>
                </a:schemeClr>
              </a:gs>
              <a:gs pos="100000">
                <a:schemeClr val="accent3"/>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p>
            <a:pPr algn="ctr"/>
            <a:fld id="{B67B645E-C5E5-4727-B977-D372A0AA71D9}" type="slidenum">
              <a:rPr lang="en-US" noProof="0" smtClean="0"/>
              <a:pPr algn="ctr"/>
              <a:t>‹#›</a:t>
            </a:fld>
            <a:endParaRPr lang="en-US" noProof="0" dirty="0"/>
          </a:p>
        </p:txBody>
      </p:sp>
      <p:sp>
        <p:nvSpPr>
          <p:cNvPr id="12" name="Freeform: Shape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3">
                  <a:alpha val="71000"/>
                </a:schemeClr>
              </a:gs>
            </a:gsLst>
            <a:path path="circle">
              <a:fillToRect l="100000" b="100000"/>
            </a:path>
          </a:gradFill>
          <a:ln w="9525" cap="flat">
            <a:noFill/>
            <a:prstDash val="solid"/>
            <a:miter/>
          </a:ln>
        </p:spPr>
        <p:txBody>
          <a:bodyPr rtlCol="0" anchor="ctr"/>
          <a:lstStyle/>
          <a:p>
            <a:endParaRPr lang="en-US" noProof="0" dirty="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1">
              <a:lumMod val="75000"/>
              <a:lumOff val="25000"/>
            </a:schemeClr>
          </a:solidFill>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Tree>
    <p:extLst>
      <p:ext uri="{BB962C8B-B14F-4D97-AF65-F5344CB8AC3E}">
        <p14:creationId xmlns:p14="http://schemas.microsoft.com/office/powerpoint/2010/main" val="1457505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Section Header With Image">
    <p:bg>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bg1">
              <a:lumMod val="95000"/>
            </a:schemeClr>
          </a:solidFill>
        </p:spPr>
        <p:txBody>
          <a:bodyPr/>
          <a:lstStyle>
            <a:lvl1pPr>
              <a:defRPr>
                <a:solidFill>
                  <a:schemeClr val="tx1"/>
                </a:solidFill>
              </a:defRPr>
            </a:lvl1pPr>
          </a:lstStyle>
          <a:p>
            <a:pPr algn="ctr"/>
            <a:fld id="{B67B645E-C5E5-4727-B977-D372A0AA71D9}" type="slidenum">
              <a:rPr lang="en-US" noProof="0" smtClean="0"/>
              <a:pPr algn="ctr"/>
              <a:t>‹#›</a:t>
            </a:fld>
            <a:endParaRPr lang="en-US" noProof="0" dirty="0"/>
          </a:p>
        </p:txBody>
      </p:sp>
      <p:pic>
        <p:nvPicPr>
          <p:cNvPr id="15" name="Picture 14">
            <a:extLst>
              <a:ext uri="{FF2B5EF4-FFF2-40B4-BE49-F238E27FC236}">
                <a16:creationId xmlns:a16="http://schemas.microsoft.com/office/drawing/2014/main" id="{01DD7AB4-FC84-443E-AF8E-E275716A961E}"/>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822013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CE00ECA-E657-40D0-AE56-3EC645DA4D07}"/>
              </a:ext>
            </a:extLst>
          </p:cNvPr>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24" name="Freeform: Shape 23">
            <a:extLst>
              <a:ext uri="{FF2B5EF4-FFF2-40B4-BE49-F238E27FC236}">
                <a16:creationId xmlns:a16="http://schemas.microsoft.com/office/drawing/2014/main" id="{A5314C01-4824-49ED-B262-EE250BE8A44C}"/>
              </a:ext>
            </a:extLst>
          </p:cNvPr>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25" name="Freeform: Shape 24">
            <a:extLst>
              <a:ext uri="{FF2B5EF4-FFF2-40B4-BE49-F238E27FC236}">
                <a16:creationId xmlns:a16="http://schemas.microsoft.com/office/drawing/2014/main" id="{0A68FBC7-3201-4DFF-B7E8-E2047CA06AA2}"/>
              </a:ext>
            </a:extLst>
          </p:cNvPr>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B6D07DD-F1C7-4A36-AF98-6B5500A11EC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5C17B0-42A8-446A-BBCA-2ED0DE1F70E1}"/>
              </a:ext>
            </a:extLst>
          </p:cNvPr>
          <p:cNvSpPr>
            <a:spLocks noGrp="1"/>
          </p:cNvSpPr>
          <p:nvPr>
            <p:ph type="ftr" sz="quarter" idx="50"/>
          </p:nvPr>
        </p:nvSpPr>
        <p:spPr/>
        <p:txBody>
          <a:bodyPr/>
          <a:lstStyle/>
          <a:p>
            <a:endParaRPr lang="en-US" noProof="0" dirty="0"/>
          </a:p>
        </p:txBody>
      </p:sp>
      <p:sp>
        <p:nvSpPr>
          <p:cNvPr id="13" name="Slide Number Placeholder 12">
            <a:extLst>
              <a:ext uri="{FF2B5EF4-FFF2-40B4-BE49-F238E27FC236}">
                <a16:creationId xmlns:a16="http://schemas.microsoft.com/office/drawing/2014/main" id="{170FBC51-A53D-41AF-9EF3-17C1C64384C3}"/>
              </a:ext>
            </a:extLst>
          </p:cNvPr>
          <p:cNvSpPr>
            <a:spLocks noGrp="1"/>
          </p:cNvSpPr>
          <p:nvPr>
            <p:ph type="sldNum" sz="quarter" idx="51"/>
          </p:nvPr>
        </p:nvSpPr>
        <p:spPr/>
        <p:txBody>
          <a:bodyPr/>
          <a:lstStyle>
            <a:lvl1pPr algn="ctr">
              <a:defRPr/>
            </a:lvl1pPr>
          </a:lstStyle>
          <a:p>
            <a:fld id="{B67B645E-C5E5-4727-B977-D372A0AA71D9}" type="slidenum">
              <a:rPr lang="en-US" noProof="0" smtClean="0"/>
              <a:pPr/>
              <a:t>‹#›</a:t>
            </a:fld>
            <a:endParaRPr lang="en-US" noProof="0" dirty="0"/>
          </a:p>
        </p:txBody>
      </p:sp>
      <p:sp>
        <p:nvSpPr>
          <p:cNvPr id="26" name="Text Placeholder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4184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2954597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D511B9E7-33BC-464B-B75C-73154C197648}"/>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2C8C3B3-A8FF-408F-9A44-0B71B3E7DB51}"/>
              </a:ext>
            </a:extLst>
          </p:cNvPr>
          <p:cNvSpPr>
            <a:spLocks noGrp="1"/>
          </p:cNvSpPr>
          <p:nvPr>
            <p:ph type="ftr" sz="quarter" idx="18"/>
          </p:nvPr>
        </p:nvSpPr>
        <p:spPr/>
        <p:txBody>
          <a:bodyPr/>
          <a:lstStyle/>
          <a:p>
            <a:endParaRPr lang="en-US" noProof="0" dirty="0"/>
          </a:p>
        </p:txBody>
      </p:sp>
      <p:sp>
        <p:nvSpPr>
          <p:cNvPr id="13" name="Text Placeholder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Slide Number Placeholder 9">
            <a:extLst>
              <a:ext uri="{FF2B5EF4-FFF2-40B4-BE49-F238E27FC236}">
                <a16:creationId xmlns:a16="http://schemas.microsoft.com/office/drawing/2014/main" id="{9BCDD160-4456-4859-BEAC-1D44AF4DAF99}"/>
              </a:ext>
            </a:extLst>
          </p:cNvPr>
          <p:cNvSpPr>
            <a:spLocks noGrp="1"/>
          </p:cNvSpPr>
          <p:nvPr>
            <p:ph type="sldNum" sz="quarter" idx="21"/>
          </p:nvPr>
        </p:nvSpPr>
        <p:spPr/>
        <p:txBody>
          <a:body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754748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53200" y="1584325"/>
            <a:ext cx="5508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noProof="0"/>
              <a:t>Edit Master text styles</a:t>
            </a:r>
          </a:p>
        </p:txBody>
      </p:sp>
      <p:sp>
        <p:nvSpPr>
          <p:cNvPr id="2" name="Title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21E492D2-A4F7-402D-8D63-336C43272949}"/>
              </a:ext>
            </a:extLst>
          </p:cNvPr>
          <p:cNvSpPr>
            <a:spLocks noGrp="1"/>
          </p:cNvSpPr>
          <p:nvPr>
            <p:ph type="ftr" sz="quarter" idx="14"/>
          </p:nvPr>
        </p:nvSpPr>
        <p:spPr/>
        <p:txBody>
          <a:bodyPr/>
          <a:lstStyle/>
          <a:p>
            <a:endParaRPr lang="en-US" noProof="0" dirty="0"/>
          </a:p>
        </p:txBody>
      </p:sp>
      <p:sp>
        <p:nvSpPr>
          <p:cNvPr id="10" name="Slide Number Placeholder 9">
            <a:extLst>
              <a:ext uri="{FF2B5EF4-FFF2-40B4-BE49-F238E27FC236}">
                <a16:creationId xmlns:a16="http://schemas.microsoft.com/office/drawing/2014/main" id="{59C6AEB5-34C4-41E3-AF24-81740A75559C}"/>
              </a:ext>
            </a:extLst>
          </p:cNvPr>
          <p:cNvSpPr>
            <a:spLocks noGrp="1"/>
          </p:cNvSpPr>
          <p:nvPr>
            <p:ph type="sldNum" sz="quarter" idx="15"/>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2644492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2_Section Header With Image">
    <p:bg bwMode="grayWhite">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lvl1pPr>
              <a:defRPr>
                <a:solidFill>
                  <a:schemeClr val="bg1"/>
                </a:solidFill>
              </a:defRPr>
            </a:lvl1pPr>
          </a:lstStyle>
          <a:p>
            <a:fld id="{B67B645E-C5E5-4727-B977-D372A0AA71D9}" type="slidenum">
              <a:rPr lang="en-US" noProof="0" smtClean="0"/>
              <a:pPr/>
              <a:t>‹#›</a:t>
            </a:fld>
            <a:endParaRPr lang="en-US" noProof="0" dirty="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842709" y="3884812"/>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842709" y="4290982"/>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842709" y="4677345"/>
            <a:ext cx="4303959" cy="252000"/>
          </a:xfrm>
        </p:spPr>
        <p:txBody>
          <a:bodyPr/>
          <a:lstStyle>
            <a:lvl1pPr marL="0" indent="0" algn="r">
              <a:buNone/>
              <a:defRPr sz="1600">
                <a:solidFill>
                  <a:schemeClr val="bg1"/>
                </a:solidFill>
              </a:defRPr>
            </a:lvl1pPr>
          </a:lstStyle>
          <a:p>
            <a:pPr lvl="0"/>
            <a:r>
              <a:rPr lang="en-US" noProof="0"/>
              <a:t>Email</a:t>
            </a:r>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842852" y="5063709"/>
            <a:ext cx="4305582" cy="252413"/>
          </a:xfrm>
        </p:spPr>
        <p:txBody>
          <a:bodyPr/>
          <a:lstStyle>
            <a:lvl1pPr marL="0" indent="0" algn="r">
              <a:buNone/>
              <a:defRPr sz="1600">
                <a:solidFill>
                  <a:schemeClr val="bg1"/>
                </a:solidFill>
              </a:defRPr>
            </a:lvl1pPr>
          </a:lstStyle>
          <a:p>
            <a:pPr lvl="0"/>
            <a:r>
              <a:rPr lang="en-US" noProof="0"/>
              <a:t>Website</a:t>
            </a:r>
          </a:p>
        </p:txBody>
      </p:sp>
      <p:pic>
        <p:nvPicPr>
          <p:cNvPr id="17" name="Picture 16">
            <a:extLst>
              <a:ext uri="{FF2B5EF4-FFF2-40B4-BE49-F238E27FC236}">
                <a16:creationId xmlns:a16="http://schemas.microsoft.com/office/drawing/2014/main" id="{88F3F62D-E8E0-4A68-AFD4-0DE72BBF876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41524499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gradFill>
          <a:gsLst>
            <a:gs pos="0">
              <a:schemeClr val="accent3">
                <a:lumMod val="50000"/>
              </a:schemeClr>
            </a:gs>
            <a:gs pos="76000">
              <a:schemeClr val="accent3">
                <a:lumMod val="75000"/>
              </a:schemeClr>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3378326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53200" y="1152525"/>
            <a:ext cx="55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US" noProof="0" dirty="0"/>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US" noProof="0" dirty="0"/>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a:extLst>
              <a:ext uri="{FF2B5EF4-FFF2-40B4-BE49-F238E27FC236}">
                <a16:creationId xmlns:a16="http://schemas.microsoft.com/office/drawing/2014/main"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noProof="0"/>
              <a:t>Click to edit Master title style</a:t>
            </a:r>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US" noProof="0" dirty="0"/>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a:extLst>
              <a:ext uri="{FF2B5EF4-FFF2-40B4-BE49-F238E27FC236}">
                <a16:creationId xmlns:a16="http://schemas.microsoft.com/office/drawing/2014/main"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noProof="0"/>
              <a:t>Click to edit Master title style</a:t>
            </a:r>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hasCustomPrompt="1"/>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US" noProof="0" dirty="0"/>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B67B645E-C5E5-4727-B977-D372A0AA71D9}" type="slidenum">
              <a:rPr lang="en-US" noProof="0" smtClean="0"/>
              <a:pPr/>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7971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4/18/2024</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156169507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4/18/2024</a:t>
            </a:fld>
            <a:endParaRPr lang="en-US"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387970286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4/18/2024</a:t>
            </a:fld>
            <a:endParaRPr lang="en-US"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223592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4/18/2024</a:t>
            </a:fld>
            <a:endParaRPr lang="en-US"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398706521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4/18/2024</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pPr algn="ctr"/>
            <a:fld id="{B67B645E-C5E5-4727-B977-D372A0AA71D9}" type="slidenum">
              <a:rPr lang="en-US" noProof="0" smtClean="0"/>
              <a:pPr algn="ctr"/>
              <a:t>‹#›</a:t>
            </a:fld>
            <a:endParaRPr lang="en-US" noProof="0" dirty="0"/>
          </a:p>
        </p:txBody>
      </p:sp>
      <p:sp>
        <p:nvSpPr>
          <p:cNvPr id="2" name="Freeform: Shape 1">
            <a:extLst>
              <a:ext uri="{FF2B5EF4-FFF2-40B4-BE49-F238E27FC236}">
                <a16:creationId xmlns:a16="http://schemas.microsoft.com/office/drawing/2014/main" id="{D128E075-77F6-349F-163C-8C65C71DDDD2}"/>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9" name="Freeform: Shape 8">
            <a:extLst>
              <a:ext uri="{FF2B5EF4-FFF2-40B4-BE49-F238E27FC236}">
                <a16:creationId xmlns:a16="http://schemas.microsoft.com/office/drawing/2014/main" id="{A1728E9C-E806-5ECD-8A83-4B18FFD0CB9E}"/>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Tree>
    <p:extLst>
      <p:ext uri="{BB962C8B-B14F-4D97-AF65-F5344CB8AC3E}">
        <p14:creationId xmlns:p14="http://schemas.microsoft.com/office/powerpoint/2010/main" val="379076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4/18/2024</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B67B645E-C5E5-4727-B977-D372A0AA71D9}" type="slidenum">
              <a:rPr lang="en-US" noProof="0" smtClean="0"/>
              <a:pPr/>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837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4/18/2024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noProof="0"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7B645E-C5E5-4727-B977-D372A0AA71D9}" type="slidenum">
              <a:rPr lang="en-US" noProof="0" smtClean="0"/>
              <a:pPr/>
              <a:t>‹#›</a:t>
            </a:fld>
            <a:endParaRPr lang="en-US" noProof="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49DB9FE-F323-F955-CFFC-F02288E0E3D4}"/>
              </a:ext>
            </a:extLst>
          </p:cNvPr>
          <p:cNvPicPr>
            <a:picLocks noChangeAspect="1"/>
          </p:cNvPicPr>
          <p:nvPr userDrawn="1"/>
        </p:nvPicPr>
        <p:blipFill>
          <a:blip r:embed="rId31"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911077211"/>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 id="2147484120" r:id="rId14"/>
    <p:sldLayoutId id="2147484121" r:id="rId15"/>
    <p:sldLayoutId id="2147484123" r:id="rId16"/>
    <p:sldLayoutId id="2147484124" r:id="rId17"/>
    <p:sldLayoutId id="2147484125" r:id="rId18"/>
    <p:sldLayoutId id="2147484126" r:id="rId19"/>
    <p:sldLayoutId id="2147484127" r:id="rId20"/>
    <p:sldLayoutId id="2147484129" r:id="rId21"/>
    <p:sldLayoutId id="2147484135" r:id="rId22"/>
    <p:sldLayoutId id="2147483675" r:id="rId23"/>
    <p:sldLayoutId id="2147483650" r:id="rId24"/>
    <p:sldLayoutId id="2147483652" r:id="rId25"/>
    <p:sldLayoutId id="2147483654" r:id="rId26"/>
    <p:sldLayoutId id="2147483655" r:id="rId27"/>
    <p:sldLayoutId id="2147483677" r:id="rId28"/>
    <p:sldLayoutId id="2147483678" r:id="rId29"/>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21.xml"/><Relationship Id="rId5" Type="http://schemas.openxmlformats.org/officeDocument/2006/relationships/image" Target="../media/image24.png"/><Relationship Id="rId4" Type="http://schemas.openxmlformats.org/officeDocument/2006/relationships/hyperlink" Target="https://www.pexels.com/es-es/foto/texto-cartas-fondo-verde-conclusion-7186207/"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6.jpg"/><Relationship Id="rId5" Type="http://schemas.openxmlformats.org/officeDocument/2006/relationships/hyperlink" Target="https://www.publicdomainpictures.net/view-image.php?image=165680&amp;picture=floare" TargetMode="Externa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6.jpg"/><Relationship Id="rId4" Type="http://schemas.openxmlformats.org/officeDocument/2006/relationships/hyperlink" Target="https://www.publicdomainpictures.net/en/view-image.php?image=320063&amp;picture=production-technology" TargetMode="Externa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a:xfrm>
            <a:off x="7935589" y="621305"/>
            <a:ext cx="3473009" cy="5571066"/>
          </a:xfrm>
        </p:spPr>
        <p:txBody>
          <a:bodyPr vert="horz" lIns="91440" tIns="45720" rIns="91440" bIns="45720" rtlCol="0" anchor="ctr">
            <a:normAutofit/>
          </a:bodyPr>
          <a:lstStyle/>
          <a:p>
            <a:pPr algn="l">
              <a:lnSpc>
                <a:spcPct val="80000"/>
              </a:lnSpc>
            </a:pPr>
            <a:r>
              <a:rPr lang="en-US" sz="5000"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Ontario Rental Market Data Analysis</a:t>
            </a:r>
            <a:br>
              <a:rPr lang="en-US" sz="5000"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5000" b="1"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a:t>
            </a:r>
            <a:br>
              <a:rPr lang="en-US" sz="5000" b="1"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lang="en-US" sz="2800"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Using Machine Learning</a:t>
            </a:r>
            <a:br>
              <a:rPr lang="en-US" sz="2800" kern="1200" cap="all" spc="100" baseline="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r>
              <a:rPr kumimoji="0" lang="en-US" sz="2800" i="0" u="none" strike="noStrike" kern="1200" cap="all" spc="100" normalizeH="0" baseline="0" noProof="0">
                <a:ln>
                  <a:noFill/>
                </a:ln>
                <a:solidFill>
                  <a:schemeClr val="tx1">
                    <a:lumMod val="95000"/>
                    <a:lumOff val="5000"/>
                  </a:schemeClr>
                </a:solidFill>
                <a:effectLst/>
                <a:uLnTx/>
                <a:uFillTx/>
                <a:latin typeface="Calibri" panose="020F0502020204030204" pitchFamily="34" charset="0"/>
                <a:ea typeface="Calibri" panose="020F0502020204030204" pitchFamily="34" charset="0"/>
                <a:cs typeface="Calibri" panose="020F0502020204030204" pitchFamily="34" charset="0"/>
              </a:rPr>
              <a:t>MODELLING and deployment</a:t>
            </a:r>
            <a:endParaRPr lang="en-US" sz="2800" kern="1200" cap="all" spc="100" baseline="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6" name="Straight Connector 15">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2258620-D380-473B-A288-E14928A16BDB}"/>
              </a:ext>
            </a:extLst>
          </p:cNvPr>
          <p:cNvSpPr>
            <a:spLocks/>
          </p:cNvSpPr>
          <p:nvPr/>
        </p:nvSpPr>
        <p:spPr>
          <a:xfrm>
            <a:off x="5067320" y="4612445"/>
            <a:ext cx="2471718" cy="632486"/>
          </a:xfrm>
          <a:prstGeom prst="rect">
            <a:avLst/>
          </a:prstGeom>
        </p:spPr>
        <p:txBody>
          <a:bodyPr/>
          <a:lstStyle/>
          <a:p>
            <a:pPr defTabSz="268936">
              <a:spcAft>
                <a:spcPts val="630"/>
              </a:spcAft>
            </a:pPr>
            <a:r>
              <a:rPr lang="en-US" sz="1058" kern="1200" noProof="1">
                <a:solidFill>
                  <a:schemeClr val="tx1"/>
                </a:solidFill>
                <a:latin typeface="+mn-lt"/>
                <a:ea typeface="+mn-ea"/>
                <a:cs typeface="+mn-cs"/>
              </a:rPr>
              <a:t>.</a:t>
            </a:r>
          </a:p>
          <a:p>
            <a:pPr>
              <a:spcAft>
                <a:spcPts val="600"/>
              </a:spcAft>
            </a:pPr>
            <a:endParaRPr lang="en-US"/>
          </a:p>
        </p:txBody>
      </p:sp>
      <p:pic>
        <p:nvPicPr>
          <p:cNvPr id="6" name="Picture Placeholder 5" descr="A person standing in front of a building">
            <a:extLst>
              <a:ext uri="{FF2B5EF4-FFF2-40B4-BE49-F238E27FC236}">
                <a16:creationId xmlns:a16="http://schemas.microsoft.com/office/drawing/2014/main" id="{178A0520-36DB-4CF2-AE3A-5DFDAF9E6BBE}"/>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202458" y="1563857"/>
            <a:ext cx="3468311" cy="3560013"/>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p:spPr>
      </p:pic>
      <p:sp>
        <p:nvSpPr>
          <p:cNvPr id="7" name="Oval 6">
            <a:extLst>
              <a:ext uri="{FF2B5EF4-FFF2-40B4-BE49-F238E27FC236}">
                <a16:creationId xmlns:a16="http://schemas.microsoft.com/office/drawing/2014/main" id="{DAE98AA7-EEC8-4349-B75F-8C7B0A80C3F3}"/>
              </a:ext>
              <a:ext uri="{C183D7F6-B498-43B3-948B-1728B52AA6E4}">
                <adec:decorative xmlns:adec="http://schemas.microsoft.com/office/drawing/2017/decorative" val="1"/>
              </a:ext>
            </a:extLst>
          </p:cNvPr>
          <p:cNvSpPr/>
          <p:nvPr/>
        </p:nvSpPr>
        <p:spPr>
          <a:xfrm>
            <a:off x="942975" y="2673979"/>
            <a:ext cx="1465718" cy="1465718"/>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68936">
              <a:spcAft>
                <a:spcPts val="630"/>
              </a:spcAft>
            </a:pPr>
            <a:r>
              <a:rPr lang="en-US" sz="1647" kern="1200" dirty="0">
                <a:solidFill>
                  <a:schemeClr val="tx1"/>
                </a:solidFill>
                <a:latin typeface="+mn-lt"/>
                <a:ea typeface="+mn-ea"/>
                <a:cs typeface="+mn-cs"/>
              </a:rPr>
              <a:t>Edmonton</a:t>
            </a:r>
            <a:endParaRPr lang="en-US" sz="2800" dirty="0">
              <a:solidFill>
                <a:schemeClr val="tx1"/>
              </a:solidFill>
            </a:endParaRPr>
          </a:p>
        </p:txBody>
      </p:sp>
      <p:pic>
        <p:nvPicPr>
          <p:cNvPr id="45" name="Picture 44" descr="A close up of a sign&#10;&#10;Description automatically generated">
            <a:extLst>
              <a:ext uri="{FF2B5EF4-FFF2-40B4-BE49-F238E27FC236}">
                <a16:creationId xmlns:a16="http://schemas.microsoft.com/office/drawing/2014/main" id="{6EAA54A4-028C-EEBE-73C3-CE0F23E03F83}"/>
              </a:ext>
            </a:extLst>
          </p:cNvPr>
          <p:cNvPicPr>
            <a:picLocks noChangeAspect="1"/>
          </p:cNvPicPr>
          <p:nvPr/>
        </p:nvPicPr>
        <p:blipFill>
          <a:blip r:embed="rId4"/>
          <a:stretch>
            <a:fillRect/>
          </a:stretch>
        </p:blipFill>
        <p:spPr>
          <a:xfrm>
            <a:off x="10028649" y="205093"/>
            <a:ext cx="1771650" cy="514350"/>
          </a:xfrm>
          <a:prstGeom prst="rect">
            <a:avLst/>
          </a:prstGeom>
        </p:spPr>
      </p:pic>
    </p:spTree>
    <p:extLst>
      <p:ext uri="{BB962C8B-B14F-4D97-AF65-F5344CB8AC3E}">
        <p14:creationId xmlns:p14="http://schemas.microsoft.com/office/powerpoint/2010/main" val="80926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BD665AD-01A1-4FFC-8305-0A6070EA57A8}"/>
              </a:ext>
            </a:extLst>
          </p:cNvPr>
          <p:cNvSpPr>
            <a:spLocks noGrp="1"/>
          </p:cNvSpPr>
          <p:nvPr>
            <p:ph type="title"/>
          </p:nvPr>
        </p:nvSpPr>
        <p:spPr/>
        <p:txBody>
          <a:bodyPr/>
          <a:lstStyle/>
          <a:p>
            <a:r>
              <a:rPr lang="en-US" dirty="0"/>
              <a:t>Classification REPORT:</a:t>
            </a:r>
          </a:p>
        </p:txBody>
      </p:sp>
      <p:sp>
        <p:nvSpPr>
          <p:cNvPr id="26" name="Slide Number Placeholder 25">
            <a:extLst>
              <a:ext uri="{FF2B5EF4-FFF2-40B4-BE49-F238E27FC236}">
                <a16:creationId xmlns:a16="http://schemas.microsoft.com/office/drawing/2014/main" id="{96E20BBA-1DCF-4A24-9711-721D9BA30208}"/>
              </a:ext>
            </a:extLst>
          </p:cNvPr>
          <p:cNvSpPr>
            <a:spLocks noGrp="1"/>
          </p:cNvSpPr>
          <p:nvPr>
            <p:ph type="sldNum" sz="quarter" idx="21"/>
          </p:nvPr>
        </p:nvSpPr>
        <p:spPr/>
        <p:txBody>
          <a:bodyPr/>
          <a:lstStyle/>
          <a:p>
            <a:pPr algn="ctr"/>
            <a:fld id="{B67B645E-C5E5-4727-B977-D372A0AA71D9}" type="slidenum">
              <a:rPr lang="en-US" smtClean="0"/>
              <a:pPr algn="ctr"/>
              <a:t>10</a:t>
            </a:fld>
            <a:endParaRPr lang="en-US" dirty="0"/>
          </a:p>
        </p:txBody>
      </p:sp>
      <p:sp>
        <p:nvSpPr>
          <p:cNvPr id="12" name="Freeform: Shape 11">
            <a:extLst>
              <a:ext uri="{FF2B5EF4-FFF2-40B4-BE49-F238E27FC236}">
                <a16:creationId xmlns:a16="http://schemas.microsoft.com/office/drawing/2014/main" id="{F17CA28B-0AA7-44A3-A590-F3BC78D90D85}"/>
              </a:ext>
              <a:ext uri="{C183D7F6-B498-43B3-948B-1728B52AA6E4}">
                <adec:decorative xmlns:adec="http://schemas.microsoft.com/office/drawing/2017/decorative" val="1"/>
              </a:ext>
            </a:extLst>
          </p:cNvPr>
          <p:cNvSpPr>
            <a:spLocks noChangeAspect="1"/>
          </p:cNvSpPr>
          <p:nvPr/>
        </p:nvSpPr>
        <p:spPr>
          <a:xfrm>
            <a:off x="436314" y="2033289"/>
            <a:ext cx="959312" cy="946657"/>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2E4FAF5A-0F31-4306-84A7-9FB1C04104AA}"/>
              </a:ext>
              <a:ext uri="{C183D7F6-B498-43B3-948B-1728B52AA6E4}">
                <adec:decorative xmlns:adec="http://schemas.microsoft.com/office/drawing/2017/decorative" val="1"/>
              </a:ext>
            </a:extLst>
          </p:cNvPr>
          <p:cNvSpPr>
            <a:spLocks noChangeAspect="1"/>
          </p:cNvSpPr>
          <p:nvPr/>
        </p:nvSpPr>
        <p:spPr>
          <a:xfrm>
            <a:off x="5727821" y="2033289"/>
            <a:ext cx="931694" cy="946657"/>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dirty="0"/>
          </a:p>
        </p:txBody>
      </p:sp>
      <p:sp>
        <p:nvSpPr>
          <p:cNvPr id="11" name="TextBox 10">
            <a:extLst>
              <a:ext uri="{FF2B5EF4-FFF2-40B4-BE49-F238E27FC236}">
                <a16:creationId xmlns:a16="http://schemas.microsoft.com/office/drawing/2014/main" id="{B6E89BFB-019A-79A0-2C5F-053B87EDF6AB}"/>
              </a:ext>
            </a:extLst>
          </p:cNvPr>
          <p:cNvSpPr txBox="1"/>
          <p:nvPr/>
        </p:nvSpPr>
        <p:spPr>
          <a:xfrm>
            <a:off x="8547652" y="2274942"/>
            <a:ext cx="3644348" cy="2862322"/>
          </a:xfrm>
          <a:prstGeom prst="rect">
            <a:avLst/>
          </a:prstGeom>
          <a:noFill/>
        </p:spPr>
        <p:txBody>
          <a:bodyPr wrap="square">
            <a:spAutoFit/>
          </a:bodyPr>
          <a:lstStyle/>
          <a:p>
            <a:r>
              <a:rPr lang="en-US" sz="2000" dirty="0"/>
              <a:t>The Decision Tree model achieved perfect accuracy and a perfect mean cross-validation score, making it the best model for this classification task. It doesn't just perform well on the training data but also generalizes effectively to unseen data, making it reliable for future predictions. </a:t>
            </a:r>
            <a:endParaRPr lang="en-CA" sz="2000" dirty="0"/>
          </a:p>
        </p:txBody>
      </p:sp>
      <p:pic>
        <p:nvPicPr>
          <p:cNvPr id="16" name="Picture 15" descr="A screenshot of a black and white screen&#10;&#10;Description automatically generated">
            <a:extLst>
              <a:ext uri="{FF2B5EF4-FFF2-40B4-BE49-F238E27FC236}">
                <a16:creationId xmlns:a16="http://schemas.microsoft.com/office/drawing/2014/main" id="{DE051C33-1513-2F5E-55B2-F895633E6ABF}"/>
              </a:ext>
            </a:extLst>
          </p:cNvPr>
          <p:cNvPicPr>
            <a:picLocks noChangeAspect="1"/>
          </p:cNvPicPr>
          <p:nvPr/>
        </p:nvPicPr>
        <p:blipFill>
          <a:blip r:embed="rId3"/>
          <a:stretch>
            <a:fillRect/>
          </a:stretch>
        </p:blipFill>
        <p:spPr>
          <a:xfrm>
            <a:off x="436314" y="1939125"/>
            <a:ext cx="7990473" cy="3388250"/>
          </a:xfrm>
          <a:prstGeom prst="rect">
            <a:avLst/>
          </a:prstGeom>
        </p:spPr>
      </p:pic>
      <p:pic>
        <p:nvPicPr>
          <p:cNvPr id="19" name="Picture 18">
            <a:extLst>
              <a:ext uri="{FF2B5EF4-FFF2-40B4-BE49-F238E27FC236}">
                <a16:creationId xmlns:a16="http://schemas.microsoft.com/office/drawing/2014/main" id="{E85B0EE3-85D1-53D5-584E-3BD078091431}"/>
              </a:ext>
            </a:extLst>
          </p:cNvPr>
          <p:cNvPicPr>
            <a:picLocks noChangeAspect="1"/>
          </p:cNvPicPr>
          <p:nvPr/>
        </p:nvPicPr>
        <p:blipFill>
          <a:blip r:embed="rId4"/>
          <a:stretch>
            <a:fillRect/>
          </a:stretch>
        </p:blipFill>
        <p:spPr>
          <a:xfrm>
            <a:off x="10283875" y="234107"/>
            <a:ext cx="1767993" cy="512108"/>
          </a:xfrm>
          <a:prstGeom prst="rect">
            <a:avLst/>
          </a:prstGeom>
        </p:spPr>
      </p:pic>
      <p:pic>
        <p:nvPicPr>
          <p:cNvPr id="20" name="Picture 19">
            <a:extLst>
              <a:ext uri="{FF2B5EF4-FFF2-40B4-BE49-F238E27FC236}">
                <a16:creationId xmlns:a16="http://schemas.microsoft.com/office/drawing/2014/main" id="{6B7FE8F4-C54C-FEF1-84B8-996D8B3CA4CA}"/>
              </a:ext>
            </a:extLst>
          </p:cNvPr>
          <p:cNvPicPr>
            <a:picLocks noChangeAspect="1"/>
          </p:cNvPicPr>
          <p:nvPr/>
        </p:nvPicPr>
        <p:blipFill>
          <a:blip r:embed="rId4"/>
          <a:stretch>
            <a:fillRect/>
          </a:stretch>
        </p:blipFill>
        <p:spPr>
          <a:xfrm>
            <a:off x="10280164" y="6232916"/>
            <a:ext cx="1767993" cy="512108"/>
          </a:xfrm>
          <a:prstGeom prst="rect">
            <a:avLst/>
          </a:prstGeom>
        </p:spPr>
      </p:pic>
    </p:spTree>
    <p:extLst>
      <p:ext uri="{BB962C8B-B14F-4D97-AF65-F5344CB8AC3E}">
        <p14:creationId xmlns:p14="http://schemas.microsoft.com/office/powerpoint/2010/main" val="229941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964BC-35A3-4E70-94B0-3FF95E1314FA}"/>
              </a:ext>
            </a:extLst>
          </p:cNvPr>
          <p:cNvSpPr>
            <a:spLocks noGrp="1"/>
          </p:cNvSpPr>
          <p:nvPr>
            <p:ph sz="half" idx="2"/>
          </p:nvPr>
        </p:nvSpPr>
        <p:spPr>
          <a:xfrm>
            <a:off x="803061" y="2182004"/>
            <a:ext cx="6525391" cy="3118865"/>
          </a:xfrm>
        </p:spPr>
        <p:txBody>
          <a:bodyPr>
            <a:noAutofit/>
          </a:bodyPr>
          <a:lstStyle/>
          <a:p>
            <a:r>
              <a:rPr lang="en-US" sz="2800" noProof="1">
                <a:solidFill>
                  <a:schemeClr val="tx1"/>
                </a:solidFill>
              </a:rPr>
              <a:t>Random Forest stood out as the top model for both predicting rental prices and classifying rental properties, even after parameter tuning, underscore its effectiveness in predicting rental prices and classifying properties. Its performance highlights its suitability for practical applications in the Ontario rental market.</a:t>
            </a:r>
          </a:p>
        </p:txBody>
      </p:sp>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a:xfrm>
            <a:off x="803061" y="1146314"/>
            <a:ext cx="10143235" cy="432000"/>
          </a:xfrm>
        </p:spPr>
        <p:txBody>
          <a:bodyPr>
            <a:normAutofit fontScale="90000"/>
          </a:bodyPr>
          <a:lstStyle/>
          <a:p>
            <a:r>
              <a:rPr lang="en-US" dirty="0"/>
              <a:t>CONCLUSION:</a:t>
            </a:r>
          </a:p>
        </p:txBody>
      </p:sp>
      <p:pic>
        <p:nvPicPr>
          <p:cNvPr id="13" name="Picture 12" descr="A close-up of a word&#10;&#10;Description automatically generated">
            <a:extLst>
              <a:ext uri="{FF2B5EF4-FFF2-40B4-BE49-F238E27FC236}">
                <a16:creationId xmlns:a16="http://schemas.microsoft.com/office/drawing/2014/main" id="{A2880E29-F180-C5C3-BA84-422BFEB7B84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83836" y="3898793"/>
            <a:ext cx="4203992" cy="2804152"/>
          </a:xfrm>
          <a:prstGeom prst="rect">
            <a:avLst/>
          </a:prstGeom>
        </p:spPr>
      </p:pic>
      <p:pic>
        <p:nvPicPr>
          <p:cNvPr id="14" name="Picture 13">
            <a:extLst>
              <a:ext uri="{FF2B5EF4-FFF2-40B4-BE49-F238E27FC236}">
                <a16:creationId xmlns:a16="http://schemas.microsoft.com/office/drawing/2014/main" id="{78B3AA2B-5267-E6CC-53B6-E7D792F9546D}"/>
              </a:ext>
            </a:extLst>
          </p:cNvPr>
          <p:cNvPicPr>
            <a:picLocks noChangeAspect="1"/>
          </p:cNvPicPr>
          <p:nvPr/>
        </p:nvPicPr>
        <p:blipFill>
          <a:blip r:embed="rId5"/>
          <a:stretch>
            <a:fillRect/>
          </a:stretch>
        </p:blipFill>
        <p:spPr>
          <a:xfrm>
            <a:off x="10168128" y="286570"/>
            <a:ext cx="1767993" cy="512108"/>
          </a:xfrm>
          <a:prstGeom prst="rect">
            <a:avLst/>
          </a:prstGeom>
        </p:spPr>
      </p:pic>
    </p:spTree>
    <p:extLst>
      <p:ext uri="{BB962C8B-B14F-4D97-AF65-F5344CB8AC3E}">
        <p14:creationId xmlns:p14="http://schemas.microsoft.com/office/powerpoint/2010/main" val="363586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DABB1-5E6B-4365-AD9E-DDCE7E972742}"/>
              </a:ext>
            </a:extLst>
          </p:cNvPr>
          <p:cNvSpPr>
            <a:spLocks noGrp="1"/>
          </p:cNvSpPr>
          <p:nvPr>
            <p:ph type="title"/>
          </p:nvPr>
        </p:nvSpPr>
        <p:spPr bwMode="ltGray"/>
        <p:txBody>
          <a:bodyPr/>
          <a:lstStyle/>
          <a:p>
            <a:r>
              <a:rPr lang="en-US" dirty="0"/>
              <a:t>Thank You</a:t>
            </a:r>
          </a:p>
        </p:txBody>
      </p:sp>
      <p:sp>
        <p:nvSpPr>
          <p:cNvPr id="19" name="Slide Number Placeholder 18">
            <a:extLst>
              <a:ext uri="{FF2B5EF4-FFF2-40B4-BE49-F238E27FC236}">
                <a16:creationId xmlns:a16="http://schemas.microsoft.com/office/drawing/2014/main" id="{719DF40F-7D18-4AEB-B04C-9870555D297B}"/>
              </a:ext>
            </a:extLst>
          </p:cNvPr>
          <p:cNvSpPr>
            <a:spLocks noGrp="1"/>
          </p:cNvSpPr>
          <p:nvPr>
            <p:ph type="sldNum" sz="quarter" idx="11"/>
          </p:nvPr>
        </p:nvSpPr>
        <p:spPr/>
        <p:txBody>
          <a:bodyPr/>
          <a:lstStyle/>
          <a:p>
            <a:fld id="{B67B645E-C5E5-4727-B977-D372A0AA71D9}" type="slidenum">
              <a:rPr lang="en-US" smtClean="0"/>
              <a:pPr/>
              <a:t>12</a:t>
            </a:fld>
            <a:endParaRPr lang="en-US" dirty="0"/>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bwMode="gray"/>
        <p:txBody>
          <a:bodyPr>
            <a:normAutofit fontScale="92500" lnSpcReduction="20000"/>
          </a:bodyPr>
          <a:lstStyle/>
          <a:p>
            <a:r>
              <a:rPr lang="en-US" noProof="1"/>
              <a:t>Kawaldeep Kaur</a:t>
            </a:r>
          </a:p>
        </p:txBody>
      </p:sp>
      <p:sp>
        <p:nvSpPr>
          <p:cNvPr id="6" name="Text Placeholder 5">
            <a:extLst>
              <a:ext uri="{FF2B5EF4-FFF2-40B4-BE49-F238E27FC236}">
                <a16:creationId xmlns:a16="http://schemas.microsoft.com/office/drawing/2014/main" id="{282CA365-4170-41B8-B4B3-7A2FA6DBD751}"/>
              </a:ext>
            </a:extLst>
          </p:cNvPr>
          <p:cNvSpPr>
            <a:spLocks noGrp="1"/>
          </p:cNvSpPr>
          <p:nvPr>
            <p:ph type="body" sz="quarter" idx="15"/>
          </p:nvPr>
        </p:nvSpPr>
        <p:spPr bwMode="gray"/>
        <p:txBody>
          <a:bodyPr>
            <a:normAutofit fontScale="85000" lnSpcReduction="20000"/>
          </a:bodyPr>
          <a:lstStyle/>
          <a:p>
            <a:r>
              <a:rPr lang="en-US" dirty="0"/>
              <a:t>Khushi Khushi</a:t>
            </a:r>
          </a:p>
        </p:txBody>
      </p:sp>
      <p:sp>
        <p:nvSpPr>
          <p:cNvPr id="7" name="Text Placeholder 6">
            <a:extLst>
              <a:ext uri="{FF2B5EF4-FFF2-40B4-BE49-F238E27FC236}">
                <a16:creationId xmlns:a16="http://schemas.microsoft.com/office/drawing/2014/main" id="{75739431-ADAD-416E-818C-4B616D2870E5}"/>
              </a:ext>
            </a:extLst>
          </p:cNvPr>
          <p:cNvSpPr>
            <a:spLocks noGrp="1"/>
          </p:cNvSpPr>
          <p:nvPr>
            <p:ph type="body" sz="quarter" idx="16"/>
          </p:nvPr>
        </p:nvSpPr>
        <p:spPr bwMode="gray"/>
        <p:txBody>
          <a:bodyPr>
            <a:normAutofit fontScale="85000" lnSpcReduction="20000"/>
          </a:bodyPr>
          <a:lstStyle/>
          <a:p>
            <a:r>
              <a:rPr lang="en-US" dirty="0"/>
              <a:t>Anureet Kaur</a:t>
            </a:r>
          </a:p>
        </p:txBody>
      </p:sp>
      <p:pic>
        <p:nvPicPr>
          <p:cNvPr id="2" name="Picture 1">
            <a:extLst>
              <a:ext uri="{FF2B5EF4-FFF2-40B4-BE49-F238E27FC236}">
                <a16:creationId xmlns:a16="http://schemas.microsoft.com/office/drawing/2014/main" id="{D5CDC16E-2D93-F6CC-059B-C0CA7061BB45}"/>
              </a:ext>
            </a:extLst>
          </p:cNvPr>
          <p:cNvPicPr>
            <a:picLocks noChangeAspect="1"/>
          </p:cNvPicPr>
          <p:nvPr/>
        </p:nvPicPr>
        <p:blipFill>
          <a:blip r:embed="rId3"/>
          <a:stretch>
            <a:fillRect/>
          </a:stretch>
        </p:blipFill>
        <p:spPr>
          <a:xfrm>
            <a:off x="10262671" y="112976"/>
            <a:ext cx="1767993" cy="512108"/>
          </a:xfrm>
          <a:prstGeom prst="rect">
            <a:avLst/>
          </a:prstGeom>
        </p:spPr>
      </p:pic>
      <p:pic>
        <p:nvPicPr>
          <p:cNvPr id="5" name="Picture 4">
            <a:extLst>
              <a:ext uri="{FF2B5EF4-FFF2-40B4-BE49-F238E27FC236}">
                <a16:creationId xmlns:a16="http://schemas.microsoft.com/office/drawing/2014/main" id="{7EEC9762-3CEA-9380-A549-96C8FB133F0D}"/>
              </a:ext>
            </a:extLst>
          </p:cNvPr>
          <p:cNvPicPr>
            <a:picLocks noChangeAspect="1"/>
          </p:cNvPicPr>
          <p:nvPr/>
        </p:nvPicPr>
        <p:blipFill>
          <a:blip r:embed="rId3"/>
          <a:stretch>
            <a:fillRect/>
          </a:stretch>
        </p:blipFill>
        <p:spPr>
          <a:xfrm>
            <a:off x="10262671" y="6232916"/>
            <a:ext cx="1767993" cy="512108"/>
          </a:xfrm>
          <a:prstGeom prst="rect">
            <a:avLst/>
          </a:prstGeom>
        </p:spPr>
      </p:pic>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28BA90A1-6BEC-48B7-BBE0-886326225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7950F2D-29CC-4F1C-8AFA-D6AE15BFA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8E41F722-BA6E-4DCA-864E-876ECDFB5336}"/>
              </a:ext>
            </a:extLst>
          </p:cNvPr>
          <p:cNvSpPr>
            <a:spLocks/>
          </p:cNvSpPr>
          <p:nvPr/>
        </p:nvSpPr>
        <p:spPr bwMode="gray">
          <a:xfrm>
            <a:off x="8861832" y="2592294"/>
            <a:ext cx="4087450" cy="1415429"/>
          </a:xfrm>
          <a:prstGeom prst="rect">
            <a:avLst/>
          </a:prstGeom>
        </p:spPr>
        <p:txBody>
          <a:bodyPr>
            <a:normAutofit/>
          </a:bodyPr>
          <a:lstStyle/>
          <a:p>
            <a:endParaRPr lang="en-US" noProof="1"/>
          </a:p>
        </p:txBody>
      </p:sp>
      <p:sp>
        <p:nvSpPr>
          <p:cNvPr id="54" name="Rectangle 53">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9723"/>
            <a:ext cx="10905066" cy="40894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56" name="Rectangle 55">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013" y="1225268"/>
            <a:ext cx="9753975" cy="4983009"/>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0319" y="1369154"/>
            <a:ext cx="9211360" cy="34542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2" name="Rectangle 31">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76475" y="1855310"/>
            <a:ext cx="8239049" cy="4209079"/>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03161DAB-3A3E-48FC-9143-482C63BB1C02}"/>
              </a:ext>
            </a:extLst>
          </p:cNvPr>
          <p:cNvSpPr>
            <a:spLocks/>
          </p:cNvSpPr>
          <p:nvPr/>
        </p:nvSpPr>
        <p:spPr>
          <a:xfrm>
            <a:off x="2257470" y="2298912"/>
            <a:ext cx="5900782" cy="2877089"/>
          </a:xfrm>
          <a:prstGeom prst="rect">
            <a:avLst/>
          </a:prstGeom>
        </p:spPr>
        <p:txBody>
          <a:bodyPr>
            <a:normAutofit/>
          </a:bodyPr>
          <a:lstStyle/>
          <a:p>
            <a:pPr defTabSz="196947">
              <a:spcAft>
                <a:spcPts val="385"/>
              </a:spcAft>
            </a:pPr>
            <a:endParaRPr lang="en-US" sz="1602" kern="1200" noProof="1">
              <a:solidFill>
                <a:schemeClr val="tx1"/>
              </a:solidFill>
              <a:latin typeface="+mn-lt"/>
              <a:ea typeface="+mn-ea"/>
              <a:cs typeface="+mn-cs"/>
            </a:endParaRPr>
          </a:p>
          <a:p>
            <a:pPr defTabSz="196947">
              <a:spcAft>
                <a:spcPts val="385"/>
              </a:spcAft>
            </a:pPr>
            <a:r>
              <a:rPr lang="en-US" sz="2848" kern="1200" noProof="1">
                <a:solidFill>
                  <a:schemeClr val="tx1"/>
                </a:solidFill>
                <a:latin typeface="+mn-lt"/>
                <a:ea typeface="+mn-ea"/>
                <a:cs typeface="+mn-cs"/>
              </a:rPr>
              <a:t>Problem Statement  </a:t>
            </a:r>
          </a:p>
          <a:p>
            <a:pPr defTabSz="196947">
              <a:spcAft>
                <a:spcPts val="385"/>
              </a:spcAft>
            </a:pPr>
            <a:endParaRPr lang="en-US" sz="1602" kern="1200" noProof="1">
              <a:solidFill>
                <a:schemeClr val="tx1"/>
              </a:solidFill>
              <a:latin typeface="+mn-lt"/>
              <a:ea typeface="+mn-ea"/>
              <a:cs typeface="+mn-cs"/>
            </a:endParaRPr>
          </a:p>
          <a:p>
            <a:pPr defTabSz="196947">
              <a:spcAft>
                <a:spcPts val="385"/>
              </a:spcAft>
            </a:pPr>
            <a:r>
              <a:rPr lang="en-US" sz="1602" kern="1200" noProof="1">
                <a:solidFill>
                  <a:schemeClr val="tx1"/>
                </a:solidFill>
                <a:latin typeface="+mn-lt"/>
                <a:ea typeface="+mn-ea"/>
                <a:cs typeface="+mn-cs"/>
              </a:rPr>
              <a:t>"Developing an accurate housing price prediction model tailored for Canadian small communities through regression and classification techniques. The project focuses on implementing cross-validation and hyperparameter tuning to optimize model performance. The resulting application provides real-time price estimates and actionable insights, empowering community members to make informed decisions and address local housing needs effectively."</a:t>
            </a:r>
            <a:endParaRPr lang="en-US" noProof="1"/>
          </a:p>
        </p:txBody>
      </p:sp>
      <p:sp>
        <p:nvSpPr>
          <p:cNvPr id="25" name="Slide Number Placeholder 24">
            <a:extLst>
              <a:ext uri="{FF2B5EF4-FFF2-40B4-BE49-F238E27FC236}">
                <a16:creationId xmlns:a16="http://schemas.microsoft.com/office/drawing/2014/main" id="{247BA36B-90FB-47C0-BAF0-6F1E2FA5C763}"/>
              </a:ext>
            </a:extLst>
          </p:cNvPr>
          <p:cNvSpPr>
            <a:spLocks/>
          </p:cNvSpPr>
          <p:nvPr/>
        </p:nvSpPr>
        <p:spPr>
          <a:xfrm>
            <a:off x="7634189" y="5014561"/>
            <a:ext cx="302137" cy="161440"/>
          </a:xfrm>
          <a:prstGeom prst="rect">
            <a:avLst/>
          </a:prstGeom>
        </p:spPr>
        <p:txBody>
          <a:bodyPr/>
          <a:lstStyle/>
          <a:p>
            <a:pPr defTabSz="196947">
              <a:spcAft>
                <a:spcPts val="385"/>
              </a:spcAft>
            </a:pPr>
            <a:fld id="{B67B645E-C5E5-4727-B977-D372A0AA71D9}" type="slidenum">
              <a:rPr lang="en-US" sz="775" kern="1200" smtClean="0">
                <a:solidFill>
                  <a:schemeClr val="tx1"/>
                </a:solidFill>
                <a:latin typeface="+mn-lt"/>
                <a:ea typeface="+mn-ea"/>
                <a:cs typeface="+mn-cs"/>
              </a:rPr>
              <a:pPr defTabSz="196947">
                <a:spcAft>
                  <a:spcPts val="385"/>
                </a:spcAft>
              </a:pPr>
              <a:t>2</a:t>
            </a:fld>
            <a:endParaRPr lang="en-US"/>
          </a:p>
        </p:txBody>
      </p:sp>
      <p:pic>
        <p:nvPicPr>
          <p:cNvPr id="12" name="Picture Placeholder 11" descr="Laptop">
            <a:extLst>
              <a:ext uri="{FF2B5EF4-FFF2-40B4-BE49-F238E27FC236}">
                <a16:creationId xmlns:a16="http://schemas.microsoft.com/office/drawing/2014/main" id="{3E7237D6-2D71-4A63-9CB5-8ADCB63FC72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2" r="22"/>
          <a:stretch/>
        </p:blipFill>
        <p:spPr>
          <a:xfrm>
            <a:off x="8368391" y="1972062"/>
            <a:ext cx="1536541" cy="1571946"/>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p:spPr>
      </p:pic>
      <p:pic>
        <p:nvPicPr>
          <p:cNvPr id="5" name="Picture 4" descr="A close up of a sign&#10;&#10;Description automatically generated">
            <a:extLst>
              <a:ext uri="{FF2B5EF4-FFF2-40B4-BE49-F238E27FC236}">
                <a16:creationId xmlns:a16="http://schemas.microsoft.com/office/drawing/2014/main" id="{30C972D5-345B-6B48-C7A0-A3083110F887}"/>
              </a:ext>
            </a:extLst>
          </p:cNvPr>
          <p:cNvPicPr>
            <a:picLocks noChangeAspect="1"/>
          </p:cNvPicPr>
          <p:nvPr/>
        </p:nvPicPr>
        <p:blipFill>
          <a:blip r:embed="rId4"/>
          <a:stretch>
            <a:fillRect/>
          </a:stretch>
        </p:blipFill>
        <p:spPr>
          <a:xfrm>
            <a:off x="10215524" y="50542"/>
            <a:ext cx="1771650" cy="514350"/>
          </a:xfrm>
          <a:prstGeom prst="rect">
            <a:avLst/>
          </a:prstGeom>
        </p:spPr>
      </p:pic>
    </p:spTree>
    <p:extLst>
      <p:ext uri="{BB962C8B-B14F-4D97-AF65-F5344CB8AC3E}">
        <p14:creationId xmlns:p14="http://schemas.microsoft.com/office/powerpoint/2010/main" val="212272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0" name="Straight Connector 59">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61" name="Rectangle 60">
            <a:extLst>
              <a:ext uri="{FF2B5EF4-FFF2-40B4-BE49-F238E27FC236}">
                <a16:creationId xmlns:a16="http://schemas.microsoft.com/office/drawing/2014/main" id="{883F9AA6-0DA9-4F38-AA8A-C355838EB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a:xfrm>
            <a:off x="761999" y="479933"/>
            <a:ext cx="9720072" cy="1499616"/>
          </a:xfrm>
        </p:spPr>
        <p:txBody>
          <a:bodyPr vert="horz" lIns="91440" tIns="45720" rIns="91440" bIns="45720" rtlCol="0" anchor="ctr">
            <a:normAutofit/>
          </a:bodyPr>
          <a:lstStyle/>
          <a:p>
            <a:r>
              <a:rPr lang="en-US" kern="1200" cap="all" spc="100" baseline="0">
                <a:solidFill>
                  <a:schemeClr val="tx1">
                    <a:lumMod val="95000"/>
                    <a:lumOff val="5000"/>
                  </a:schemeClr>
                </a:solidFill>
                <a:latin typeface="+mj-lt"/>
                <a:ea typeface="+mj-ea"/>
                <a:cs typeface="+mj-cs"/>
              </a:rPr>
              <a:t>Steps Involved:</a:t>
            </a:r>
            <a:endParaRPr lang="en-US" kern="1200" cap="all" spc="100" baseline="0" dirty="0">
              <a:solidFill>
                <a:schemeClr val="tx1">
                  <a:lumMod val="95000"/>
                  <a:lumOff val="5000"/>
                </a:schemeClr>
              </a:solidFill>
              <a:latin typeface="+mj-lt"/>
              <a:ea typeface="+mj-ea"/>
              <a:cs typeface="+mj-cs"/>
            </a:endParaRPr>
          </a:p>
        </p:txBody>
      </p:sp>
      <p:cxnSp>
        <p:nvCxnSpPr>
          <p:cNvPr id="62" name="Straight Connector 61">
            <a:extLst>
              <a:ext uri="{FF2B5EF4-FFF2-40B4-BE49-F238E27FC236}">
                <a16:creationId xmlns:a16="http://schemas.microsoft.com/office/drawing/2014/main" id="{5C45FA27-EB18-4E04-8C96-68F7A0BC1D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62137"/>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Slide Number Placeholder 31">
            <a:extLst>
              <a:ext uri="{FF2B5EF4-FFF2-40B4-BE49-F238E27FC236}">
                <a16:creationId xmlns:a16="http://schemas.microsoft.com/office/drawing/2014/main" id="{E612258B-809C-4937-88CC-45880B3C8264}"/>
              </a:ext>
            </a:extLst>
          </p:cNvPr>
          <p:cNvSpPr>
            <a:spLocks/>
          </p:cNvSpPr>
          <p:nvPr/>
        </p:nvSpPr>
        <p:spPr>
          <a:xfrm>
            <a:off x="9867806" y="4362061"/>
            <a:ext cx="874753" cy="246452"/>
          </a:xfrm>
          <a:prstGeom prst="rect">
            <a:avLst/>
          </a:prstGeom>
        </p:spPr>
        <p:txBody>
          <a:bodyPr/>
          <a:lstStyle/>
          <a:p>
            <a:pPr defTabSz="406908">
              <a:spcAft>
                <a:spcPts val="600"/>
              </a:spcAft>
            </a:pPr>
            <a:fld id="{B67B645E-C5E5-4727-B977-D372A0AA71D9}" type="slidenum">
              <a:rPr lang="en-US" sz="1602" kern="1200" smtClean="0">
                <a:solidFill>
                  <a:schemeClr val="tx1"/>
                </a:solidFill>
                <a:latin typeface="+mn-lt"/>
                <a:ea typeface="+mn-ea"/>
                <a:cs typeface="+mn-cs"/>
              </a:rPr>
              <a:pPr defTabSz="406908">
                <a:spcAft>
                  <a:spcPts val="600"/>
                </a:spcAft>
              </a:pPr>
              <a:t>3</a:t>
            </a:fld>
            <a:endParaRPr lang="en-US"/>
          </a:p>
        </p:txBody>
      </p:sp>
      <p:pic>
        <p:nvPicPr>
          <p:cNvPr id="42" name="Picture 41" descr="A diagram of data preparation and modeling&#10;&#10;Description automatically generated">
            <a:extLst>
              <a:ext uri="{FF2B5EF4-FFF2-40B4-BE49-F238E27FC236}">
                <a16:creationId xmlns:a16="http://schemas.microsoft.com/office/drawing/2014/main" id="{87631881-70F6-A2EF-21D9-7E24670A0E89}"/>
              </a:ext>
            </a:extLst>
          </p:cNvPr>
          <p:cNvPicPr>
            <a:picLocks noChangeAspect="1"/>
          </p:cNvPicPr>
          <p:nvPr/>
        </p:nvPicPr>
        <p:blipFill>
          <a:blip r:embed="rId3"/>
          <a:stretch>
            <a:fillRect/>
          </a:stretch>
        </p:blipFill>
        <p:spPr>
          <a:xfrm>
            <a:off x="420540" y="2219038"/>
            <a:ext cx="11350919" cy="3319796"/>
          </a:xfrm>
          <a:prstGeom prst="rect">
            <a:avLst/>
          </a:prstGeom>
        </p:spPr>
      </p:pic>
      <p:pic>
        <p:nvPicPr>
          <p:cNvPr id="46" name="Picture 45" descr="A yellow rose with green leaves&#10;&#10;Description automatically generated">
            <a:extLst>
              <a:ext uri="{FF2B5EF4-FFF2-40B4-BE49-F238E27FC236}">
                <a16:creationId xmlns:a16="http://schemas.microsoft.com/office/drawing/2014/main" id="{60B43542-E915-AC07-8A91-65CC45AB6CC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flipH="1">
            <a:off x="11180887" y="2495938"/>
            <a:ext cx="386657" cy="257771"/>
          </a:xfrm>
          <a:prstGeom prst="rect">
            <a:avLst/>
          </a:prstGeom>
        </p:spPr>
      </p:pic>
      <p:pic>
        <p:nvPicPr>
          <p:cNvPr id="50" name="Picture 49" descr="A close up of a sign&#10;&#10;Description automatically generated">
            <a:extLst>
              <a:ext uri="{FF2B5EF4-FFF2-40B4-BE49-F238E27FC236}">
                <a16:creationId xmlns:a16="http://schemas.microsoft.com/office/drawing/2014/main" id="{F90F3774-8093-421A-E691-4B4404672E06}"/>
              </a:ext>
            </a:extLst>
          </p:cNvPr>
          <p:cNvPicPr>
            <a:picLocks noChangeAspect="1"/>
          </p:cNvPicPr>
          <p:nvPr/>
        </p:nvPicPr>
        <p:blipFill>
          <a:blip r:embed="rId6"/>
          <a:stretch>
            <a:fillRect/>
          </a:stretch>
        </p:blipFill>
        <p:spPr>
          <a:xfrm>
            <a:off x="10295062" y="103014"/>
            <a:ext cx="1771650" cy="514350"/>
          </a:xfrm>
          <a:prstGeom prst="rect">
            <a:avLst/>
          </a:prstGeom>
        </p:spPr>
      </p:pic>
    </p:spTree>
    <p:extLst>
      <p:ext uri="{BB962C8B-B14F-4D97-AF65-F5344CB8AC3E}">
        <p14:creationId xmlns:p14="http://schemas.microsoft.com/office/powerpoint/2010/main" val="27126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3" name="Straight Connector 92">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95" name="Rectangle 94">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gray">
          <a:xfrm>
            <a:off x="441643" y="150274"/>
            <a:ext cx="3473009" cy="1365807"/>
          </a:xfrm>
        </p:spPr>
        <p:txBody>
          <a:bodyPr vert="horz" lIns="91440" tIns="45720" rIns="91440" bIns="45720" rtlCol="0" anchor="ctr">
            <a:normAutofit/>
          </a:bodyPr>
          <a:lstStyle/>
          <a:p>
            <a:pPr algn="l"/>
            <a:r>
              <a:rPr lang="en-US" sz="5000" dirty="0">
                <a:solidFill>
                  <a:schemeClr val="tx1">
                    <a:lumMod val="95000"/>
                    <a:lumOff val="5000"/>
                  </a:schemeClr>
                </a:solidFill>
              </a:rPr>
              <a:t>DATA preparation</a:t>
            </a:r>
            <a:endParaRPr lang="en-US" sz="5000" kern="1200" cap="all" spc="100" baseline="0" dirty="0">
              <a:solidFill>
                <a:schemeClr val="tx1">
                  <a:lumMod val="95000"/>
                  <a:lumOff val="5000"/>
                </a:schemeClr>
              </a:solidFill>
              <a:latin typeface="+mj-lt"/>
              <a:ea typeface="+mj-ea"/>
              <a:cs typeface="+mj-cs"/>
            </a:endParaRPr>
          </a:p>
        </p:txBody>
      </p:sp>
      <p:cxnSp>
        <p:nvCxnSpPr>
          <p:cNvPr id="97" name="Straight Connector 96">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FBE93992-F65E-48D7-971D-FA51E969BEFE}"/>
              </a:ext>
            </a:extLst>
          </p:cNvPr>
          <p:cNvSpPr>
            <a:spLocks/>
          </p:cNvSpPr>
          <p:nvPr/>
        </p:nvSpPr>
        <p:spPr>
          <a:xfrm>
            <a:off x="589118" y="1666354"/>
            <a:ext cx="4043027" cy="4782572"/>
          </a:xfrm>
          <a:prstGeom prst="rect">
            <a:avLst/>
          </a:prstGeom>
        </p:spPr>
        <p:txBody>
          <a:bodyPr>
            <a:noAutofit/>
          </a:bodyPr>
          <a:lstStyle/>
          <a:p>
            <a:pPr defTabSz="260604">
              <a:lnSpc>
                <a:spcPct val="90000"/>
              </a:lnSpc>
              <a:spcAft>
                <a:spcPts val="600"/>
              </a:spcAft>
            </a:pPr>
            <a:r>
              <a:rPr lang="en-US" sz="2000" kern="1200" noProof="1">
                <a:solidFill>
                  <a:schemeClr val="tx1"/>
                </a:solidFill>
                <a:latin typeface="Arial Narrow" panose="020B0606020202030204" pitchFamily="34" charset="0"/>
              </a:rPr>
              <a:t>In the process of preparing the dataset for accurate modeling in our project, we began by loading two crucial datasets: "kijiji.csv," which contains housing listings, and "CSDpop.csv," which provides population data. Subsequently, we filtered out unnecessary columns from the housing listings dataset and performed essential data type conversions to ensure compatibility with our analysis tools. This initial step sets the foundation for a streamlined and efficient data preparation process, laying the groundwork for subsequent modeling efforts. </a:t>
            </a:r>
          </a:p>
        </p:txBody>
      </p:sp>
      <p:sp>
        <p:nvSpPr>
          <p:cNvPr id="9" name="Text Placeholder 8">
            <a:extLst>
              <a:ext uri="{FF2B5EF4-FFF2-40B4-BE49-F238E27FC236}">
                <a16:creationId xmlns:a16="http://schemas.microsoft.com/office/drawing/2014/main" id="{66810F29-B4A6-4A97-903D-F931D52ACA7F}"/>
              </a:ext>
            </a:extLst>
          </p:cNvPr>
          <p:cNvSpPr>
            <a:spLocks/>
          </p:cNvSpPr>
          <p:nvPr/>
        </p:nvSpPr>
        <p:spPr>
          <a:xfrm>
            <a:off x="2178148" y="3371824"/>
            <a:ext cx="939049" cy="417355"/>
          </a:xfrm>
          <a:prstGeom prst="rect">
            <a:avLst/>
          </a:prstGeom>
        </p:spPr>
        <p:txBody>
          <a:bodyPr>
            <a:normAutofit/>
          </a:bodyPr>
          <a:lstStyle/>
          <a:p>
            <a:pPr defTabSz="260604">
              <a:lnSpc>
                <a:spcPct val="90000"/>
              </a:lnSpc>
              <a:spcAft>
                <a:spcPts val="600"/>
              </a:spcAft>
            </a:pPr>
            <a:endParaRPr lang="en-US" sz="1100" kern="1200" noProof="1">
              <a:solidFill>
                <a:schemeClr val="tx1"/>
              </a:solidFill>
              <a:latin typeface="+mn-lt"/>
              <a:ea typeface="+mn-ea"/>
              <a:cs typeface="+mn-cs"/>
            </a:endParaRPr>
          </a:p>
          <a:p>
            <a:pPr>
              <a:lnSpc>
                <a:spcPct val="90000"/>
              </a:lnSpc>
              <a:spcAft>
                <a:spcPts val="600"/>
              </a:spcAft>
            </a:pPr>
            <a:endParaRPr lang="en-US" sz="1100" dirty="0"/>
          </a:p>
        </p:txBody>
      </p:sp>
      <p:sp>
        <p:nvSpPr>
          <p:cNvPr id="88" name="Slide Number Placeholder 87">
            <a:extLst>
              <a:ext uri="{FF2B5EF4-FFF2-40B4-BE49-F238E27FC236}">
                <a16:creationId xmlns:a16="http://schemas.microsoft.com/office/drawing/2014/main" id="{FAFF03E5-FC39-4375-8BD9-53A0FD781CB7}"/>
              </a:ext>
            </a:extLst>
          </p:cNvPr>
          <p:cNvSpPr>
            <a:spLocks/>
          </p:cNvSpPr>
          <p:nvPr/>
        </p:nvSpPr>
        <p:spPr>
          <a:xfrm>
            <a:off x="6974643" y="4365392"/>
            <a:ext cx="564395" cy="159012"/>
          </a:xfrm>
          <a:prstGeom prst="rect">
            <a:avLst/>
          </a:prstGeom>
        </p:spPr>
        <p:txBody>
          <a:bodyPr/>
          <a:lstStyle/>
          <a:p>
            <a:pPr algn="ctr" defTabSz="260604">
              <a:spcAft>
                <a:spcPts val="600"/>
              </a:spcAft>
            </a:pPr>
            <a:fld id="{B67B645E-C5E5-4727-B977-D372A0AA71D9}" type="slidenum">
              <a:rPr lang="en-US" sz="1026" kern="1200" smtClean="0">
                <a:solidFill>
                  <a:schemeClr val="tx1"/>
                </a:solidFill>
                <a:latin typeface="+mn-lt"/>
                <a:ea typeface="+mn-ea"/>
                <a:cs typeface="+mn-cs"/>
              </a:rPr>
              <a:pPr algn="ctr" defTabSz="260604">
                <a:spcAft>
                  <a:spcPts val="600"/>
                </a:spcAft>
              </a:pPr>
              <a:t>4</a:t>
            </a:fld>
            <a:endParaRPr lang="en-US"/>
          </a:p>
        </p:txBody>
      </p:sp>
      <p:pic>
        <p:nvPicPr>
          <p:cNvPr id="13" name="Picture 12" descr="A close up of a sign&#10;&#10;Description automatically generated">
            <a:extLst>
              <a:ext uri="{FF2B5EF4-FFF2-40B4-BE49-F238E27FC236}">
                <a16:creationId xmlns:a16="http://schemas.microsoft.com/office/drawing/2014/main" id="{B390539F-36B1-25D7-8B2A-EB097BD32016}"/>
              </a:ext>
            </a:extLst>
          </p:cNvPr>
          <p:cNvPicPr>
            <a:picLocks noChangeAspect="1"/>
          </p:cNvPicPr>
          <p:nvPr/>
        </p:nvPicPr>
        <p:blipFill>
          <a:blip r:embed="rId3"/>
          <a:stretch>
            <a:fillRect/>
          </a:stretch>
        </p:blipFill>
        <p:spPr>
          <a:xfrm>
            <a:off x="10276161" y="218418"/>
            <a:ext cx="1771650" cy="514350"/>
          </a:xfrm>
          <a:prstGeom prst="rect">
            <a:avLst/>
          </a:prstGeom>
        </p:spPr>
      </p:pic>
      <p:pic>
        <p:nvPicPr>
          <p:cNvPr id="15" name="Picture 14" descr="A computer screen with white text&#10;&#10;Description automatically generated">
            <a:extLst>
              <a:ext uri="{FF2B5EF4-FFF2-40B4-BE49-F238E27FC236}">
                <a16:creationId xmlns:a16="http://schemas.microsoft.com/office/drawing/2014/main" id="{183D0484-FC64-46C8-D09E-99D69EA27897}"/>
              </a:ext>
            </a:extLst>
          </p:cNvPr>
          <p:cNvPicPr>
            <a:picLocks noChangeAspect="1"/>
          </p:cNvPicPr>
          <p:nvPr/>
        </p:nvPicPr>
        <p:blipFill>
          <a:blip r:embed="rId4"/>
          <a:stretch>
            <a:fillRect/>
          </a:stretch>
        </p:blipFill>
        <p:spPr>
          <a:xfrm>
            <a:off x="4632145" y="2514600"/>
            <a:ext cx="7477994" cy="2298720"/>
          </a:xfrm>
          <a:prstGeom prst="rect">
            <a:avLst/>
          </a:prstGeom>
        </p:spPr>
      </p:pic>
    </p:spTree>
    <p:extLst>
      <p:ext uri="{BB962C8B-B14F-4D97-AF65-F5344CB8AC3E}">
        <p14:creationId xmlns:p14="http://schemas.microsoft.com/office/powerpoint/2010/main" val="3378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3" name="Straight Connector 92">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95" name="Rectangle 94">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gray">
          <a:xfrm>
            <a:off x="589119" y="234495"/>
            <a:ext cx="3473009" cy="1197365"/>
          </a:xfrm>
        </p:spPr>
        <p:txBody>
          <a:bodyPr vert="horz" lIns="91440" tIns="45720" rIns="91440" bIns="45720" rtlCol="0" anchor="ctr">
            <a:normAutofit fontScale="90000"/>
          </a:bodyPr>
          <a:lstStyle/>
          <a:p>
            <a:pPr algn="l"/>
            <a:r>
              <a:rPr lang="en-US" sz="5000" dirty="0">
                <a:solidFill>
                  <a:schemeClr val="tx1">
                    <a:lumMod val="95000"/>
                    <a:lumOff val="5000"/>
                  </a:schemeClr>
                </a:solidFill>
              </a:rPr>
              <a:t>DATA preparation</a:t>
            </a:r>
            <a:endParaRPr lang="en-US" sz="5000" kern="1200" cap="all" spc="100" baseline="0" dirty="0">
              <a:solidFill>
                <a:schemeClr val="tx1">
                  <a:lumMod val="95000"/>
                  <a:lumOff val="5000"/>
                </a:schemeClr>
              </a:solidFill>
              <a:latin typeface="+mj-lt"/>
              <a:ea typeface="+mj-ea"/>
              <a:cs typeface="+mj-cs"/>
            </a:endParaRPr>
          </a:p>
        </p:txBody>
      </p:sp>
      <p:cxnSp>
        <p:nvCxnSpPr>
          <p:cNvPr id="97" name="Straight Connector 96">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FBE93992-F65E-48D7-971D-FA51E969BEFE}"/>
              </a:ext>
            </a:extLst>
          </p:cNvPr>
          <p:cNvSpPr>
            <a:spLocks/>
          </p:cNvSpPr>
          <p:nvPr/>
        </p:nvSpPr>
        <p:spPr>
          <a:xfrm>
            <a:off x="589119" y="1666354"/>
            <a:ext cx="3369259" cy="4553972"/>
          </a:xfrm>
          <a:prstGeom prst="rect">
            <a:avLst/>
          </a:prstGeom>
        </p:spPr>
        <p:txBody>
          <a:bodyPr>
            <a:noAutofit/>
          </a:bodyPr>
          <a:lstStyle/>
          <a:p>
            <a:pPr marL="342900" indent="-342900" defTabSz="260604">
              <a:lnSpc>
                <a:spcPct val="90000"/>
              </a:lnSpc>
              <a:spcAft>
                <a:spcPts val="600"/>
              </a:spcAft>
              <a:buFont typeface="Wingdings" panose="05000000000000000000" pitchFamily="2" charset="2"/>
              <a:buChar char="q"/>
            </a:pPr>
            <a:r>
              <a:rPr lang="en-US" sz="2000" kern="1200" noProof="1">
                <a:solidFill>
                  <a:schemeClr val="tx1"/>
                </a:solidFill>
                <a:latin typeface="Arial Narrow" panose="020B0606020202030204" pitchFamily="34" charset="0"/>
              </a:rPr>
              <a:t>Handled missing values by replacing outliers and filling NaN values.</a:t>
            </a:r>
          </a:p>
          <a:p>
            <a:pPr marL="342900" indent="-342900" defTabSz="260604">
              <a:lnSpc>
                <a:spcPct val="90000"/>
              </a:lnSpc>
              <a:spcAft>
                <a:spcPts val="600"/>
              </a:spcAft>
              <a:buFont typeface="Wingdings" panose="05000000000000000000" pitchFamily="2" charset="2"/>
              <a:buChar char="q"/>
            </a:pPr>
            <a:r>
              <a:rPr lang="en-US" sz="2000" kern="1200" noProof="1">
                <a:solidFill>
                  <a:schemeClr val="tx1"/>
                </a:solidFill>
                <a:latin typeface="Arial Narrow" panose="020B0606020202030204" pitchFamily="34" charset="0"/>
              </a:rPr>
              <a:t>Formatted price data by removing special characters and converting to numeric format. </a:t>
            </a:r>
          </a:p>
          <a:p>
            <a:pPr marL="342900" indent="-342900" defTabSz="260604">
              <a:lnSpc>
                <a:spcPct val="90000"/>
              </a:lnSpc>
              <a:spcAft>
                <a:spcPts val="600"/>
              </a:spcAft>
              <a:buFont typeface="Wingdings" panose="05000000000000000000" pitchFamily="2" charset="2"/>
              <a:buChar char="q"/>
            </a:pPr>
            <a:r>
              <a:rPr lang="en-US" sz="2000" kern="1200" noProof="1">
                <a:solidFill>
                  <a:schemeClr val="tx1"/>
                </a:solidFill>
                <a:latin typeface="Arial Narrow" panose="020B0606020202030204" pitchFamily="34" charset="0"/>
              </a:rPr>
              <a:t>Merged datasets based on a common identifier and encoded categorical variables using a one-hot encoding technique.</a:t>
            </a:r>
          </a:p>
          <a:p>
            <a:pPr marL="342900" indent="-342900" defTabSz="260604">
              <a:lnSpc>
                <a:spcPct val="90000"/>
              </a:lnSpc>
              <a:spcAft>
                <a:spcPts val="600"/>
              </a:spcAft>
              <a:buFont typeface="Wingdings" panose="05000000000000000000" pitchFamily="2" charset="2"/>
              <a:buChar char="q"/>
            </a:pPr>
            <a:r>
              <a:rPr lang="en-US" sz="2000" kern="1200" noProof="1">
                <a:solidFill>
                  <a:schemeClr val="tx1"/>
                </a:solidFill>
                <a:latin typeface="Arial Narrow" panose="020B0606020202030204" pitchFamily="34" charset="0"/>
              </a:rPr>
              <a:t>Ensured the dataset was cleaned, formatted, and ready for machine learning model training.</a:t>
            </a:r>
          </a:p>
        </p:txBody>
      </p:sp>
      <p:sp>
        <p:nvSpPr>
          <p:cNvPr id="9" name="Text Placeholder 8">
            <a:extLst>
              <a:ext uri="{FF2B5EF4-FFF2-40B4-BE49-F238E27FC236}">
                <a16:creationId xmlns:a16="http://schemas.microsoft.com/office/drawing/2014/main" id="{66810F29-B4A6-4A97-903D-F931D52ACA7F}"/>
              </a:ext>
            </a:extLst>
          </p:cNvPr>
          <p:cNvSpPr>
            <a:spLocks/>
          </p:cNvSpPr>
          <p:nvPr/>
        </p:nvSpPr>
        <p:spPr>
          <a:xfrm>
            <a:off x="2178148" y="3371824"/>
            <a:ext cx="939049" cy="417355"/>
          </a:xfrm>
          <a:prstGeom prst="rect">
            <a:avLst/>
          </a:prstGeom>
        </p:spPr>
        <p:txBody>
          <a:bodyPr>
            <a:normAutofit/>
          </a:bodyPr>
          <a:lstStyle/>
          <a:p>
            <a:pPr defTabSz="260604">
              <a:lnSpc>
                <a:spcPct val="90000"/>
              </a:lnSpc>
              <a:spcAft>
                <a:spcPts val="600"/>
              </a:spcAft>
            </a:pPr>
            <a:endParaRPr lang="en-US" sz="1100" kern="1200" noProof="1">
              <a:solidFill>
                <a:schemeClr val="tx1"/>
              </a:solidFill>
              <a:latin typeface="+mn-lt"/>
              <a:ea typeface="+mn-ea"/>
              <a:cs typeface="+mn-cs"/>
            </a:endParaRPr>
          </a:p>
          <a:p>
            <a:pPr>
              <a:lnSpc>
                <a:spcPct val="90000"/>
              </a:lnSpc>
              <a:spcAft>
                <a:spcPts val="600"/>
              </a:spcAft>
            </a:pPr>
            <a:endParaRPr lang="en-US" sz="1100" dirty="0"/>
          </a:p>
        </p:txBody>
      </p:sp>
      <p:sp>
        <p:nvSpPr>
          <p:cNvPr id="88" name="Slide Number Placeholder 87">
            <a:extLst>
              <a:ext uri="{FF2B5EF4-FFF2-40B4-BE49-F238E27FC236}">
                <a16:creationId xmlns:a16="http://schemas.microsoft.com/office/drawing/2014/main" id="{FAFF03E5-FC39-4375-8BD9-53A0FD781CB7}"/>
              </a:ext>
            </a:extLst>
          </p:cNvPr>
          <p:cNvSpPr>
            <a:spLocks/>
          </p:cNvSpPr>
          <p:nvPr/>
        </p:nvSpPr>
        <p:spPr>
          <a:xfrm>
            <a:off x="6974643" y="4365392"/>
            <a:ext cx="564395" cy="159012"/>
          </a:xfrm>
          <a:prstGeom prst="rect">
            <a:avLst/>
          </a:prstGeom>
        </p:spPr>
        <p:txBody>
          <a:bodyPr/>
          <a:lstStyle/>
          <a:p>
            <a:pPr algn="ctr" defTabSz="260604">
              <a:spcAft>
                <a:spcPts val="600"/>
              </a:spcAft>
            </a:pPr>
            <a:fld id="{B67B645E-C5E5-4727-B977-D372A0AA71D9}" type="slidenum">
              <a:rPr lang="en-US" sz="1026" kern="1200" smtClean="0">
                <a:solidFill>
                  <a:schemeClr val="tx1"/>
                </a:solidFill>
                <a:latin typeface="+mn-lt"/>
                <a:ea typeface="+mn-ea"/>
                <a:cs typeface="+mn-cs"/>
              </a:rPr>
              <a:pPr algn="ctr" defTabSz="260604">
                <a:spcAft>
                  <a:spcPts val="600"/>
                </a:spcAft>
              </a:pPr>
              <a:t>5</a:t>
            </a:fld>
            <a:endParaRPr lang="en-US"/>
          </a:p>
        </p:txBody>
      </p:sp>
      <p:pic>
        <p:nvPicPr>
          <p:cNvPr id="13" name="Picture 12" descr="A close up of a sign&#10;&#10;Description automatically generated">
            <a:extLst>
              <a:ext uri="{FF2B5EF4-FFF2-40B4-BE49-F238E27FC236}">
                <a16:creationId xmlns:a16="http://schemas.microsoft.com/office/drawing/2014/main" id="{B390539F-36B1-25D7-8B2A-EB097BD32016}"/>
              </a:ext>
            </a:extLst>
          </p:cNvPr>
          <p:cNvPicPr>
            <a:picLocks noChangeAspect="1"/>
          </p:cNvPicPr>
          <p:nvPr/>
        </p:nvPicPr>
        <p:blipFill>
          <a:blip r:embed="rId3"/>
          <a:stretch>
            <a:fillRect/>
          </a:stretch>
        </p:blipFill>
        <p:spPr>
          <a:xfrm>
            <a:off x="10276161" y="218418"/>
            <a:ext cx="1771650" cy="514350"/>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6AB6CCA9-CDB2-CB35-A65B-252D47A20118}"/>
              </a:ext>
            </a:extLst>
          </p:cNvPr>
          <p:cNvPicPr>
            <a:picLocks noChangeAspect="1"/>
          </p:cNvPicPr>
          <p:nvPr/>
        </p:nvPicPr>
        <p:blipFill>
          <a:blip r:embed="rId4"/>
          <a:stretch>
            <a:fillRect/>
          </a:stretch>
        </p:blipFill>
        <p:spPr>
          <a:xfrm>
            <a:off x="4003346" y="2514600"/>
            <a:ext cx="8112267" cy="2405317"/>
          </a:xfrm>
          <a:prstGeom prst="rect">
            <a:avLst/>
          </a:prstGeom>
        </p:spPr>
      </p:pic>
      <p:sp>
        <p:nvSpPr>
          <p:cNvPr id="12" name="TextBox 11">
            <a:extLst>
              <a:ext uri="{FF2B5EF4-FFF2-40B4-BE49-F238E27FC236}">
                <a16:creationId xmlns:a16="http://schemas.microsoft.com/office/drawing/2014/main" id="{CE1D9BBD-6616-81FB-BB74-A0F83ECA0BD3}"/>
              </a:ext>
            </a:extLst>
          </p:cNvPr>
          <p:cNvSpPr txBox="1"/>
          <p:nvPr/>
        </p:nvSpPr>
        <p:spPr>
          <a:xfrm>
            <a:off x="9423734" y="927058"/>
            <a:ext cx="6093994" cy="369332"/>
          </a:xfrm>
          <a:prstGeom prst="rect">
            <a:avLst/>
          </a:prstGeom>
          <a:noFill/>
        </p:spPr>
        <p:txBody>
          <a:bodyPr wrap="square">
            <a:spAutoFit/>
          </a:bodyPr>
          <a:lstStyle/>
          <a:p>
            <a:r>
              <a:rPr lang="en-CA" dirty="0"/>
              <a:t> 20,585 samples (rows)</a:t>
            </a:r>
          </a:p>
        </p:txBody>
      </p:sp>
      <p:sp>
        <p:nvSpPr>
          <p:cNvPr id="19" name="TextBox 18">
            <a:extLst>
              <a:ext uri="{FF2B5EF4-FFF2-40B4-BE49-F238E27FC236}">
                <a16:creationId xmlns:a16="http://schemas.microsoft.com/office/drawing/2014/main" id="{06076D3E-9D33-B861-9602-69062A766E5C}"/>
              </a:ext>
            </a:extLst>
          </p:cNvPr>
          <p:cNvSpPr txBox="1"/>
          <p:nvPr/>
        </p:nvSpPr>
        <p:spPr>
          <a:xfrm>
            <a:off x="9793238" y="1247194"/>
            <a:ext cx="2254560" cy="369332"/>
          </a:xfrm>
          <a:prstGeom prst="rect">
            <a:avLst/>
          </a:prstGeom>
          <a:noFill/>
        </p:spPr>
        <p:txBody>
          <a:bodyPr wrap="square">
            <a:spAutoFit/>
          </a:bodyPr>
          <a:lstStyle/>
          <a:p>
            <a:r>
              <a:rPr lang="en-CA" dirty="0"/>
              <a:t> 37 features (columns), </a:t>
            </a:r>
          </a:p>
        </p:txBody>
      </p:sp>
    </p:spTree>
    <p:extLst>
      <p:ext uri="{BB962C8B-B14F-4D97-AF65-F5344CB8AC3E}">
        <p14:creationId xmlns:p14="http://schemas.microsoft.com/office/powerpoint/2010/main" val="197267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 person writing on a board&#10;&#10;Description automatically generated">
            <a:extLst>
              <a:ext uri="{FF2B5EF4-FFF2-40B4-BE49-F238E27FC236}">
                <a16:creationId xmlns:a16="http://schemas.microsoft.com/office/drawing/2014/main" id="{0EE94BE9-17F3-5323-3614-D92A27019988}"/>
              </a:ext>
            </a:extLst>
          </p:cNvPr>
          <p:cNvPicPr>
            <a:picLocks noGrp="1" noChangeAspect="1"/>
          </p:cNvPicPr>
          <p:nvPr>
            <p:ph type="pic" sz="quarter" idx="13"/>
          </p:nvPr>
        </p:nvPicPr>
        <p:blipFill rotWithShape="1">
          <a:blip r:embed="rId3">
            <a:duotone>
              <a:schemeClr val="bg2">
                <a:shade val="45000"/>
                <a:satMod val="135000"/>
              </a:schemeClr>
              <a:prstClr val="white"/>
            </a:duotone>
            <a:alphaModFix amt="35000"/>
            <a:extLst>
              <a:ext uri="{837473B0-CC2E-450A-ABE3-18F120FF3D39}">
                <a1611:picAttrSrcUrl xmlns:a1611="http://schemas.microsoft.com/office/drawing/2016/11/main" r:id="rId4"/>
              </a:ext>
            </a:extLst>
          </a:blip>
          <a:srcRect t="6364" r="-1" b="14110"/>
          <a:stretch/>
        </p:blipFill>
        <p:spPr>
          <a:xfrm>
            <a:off x="20" y="-1"/>
            <a:ext cx="12188932" cy="6858000"/>
          </a:xfrm>
          <a:prstGeom prst="rect">
            <a:avLst/>
          </a:prstGeom>
        </p:spPr>
      </p:pic>
      <p:sp>
        <p:nvSpPr>
          <p:cNvPr id="3" name="Title 2">
            <a:extLst>
              <a:ext uri="{FF2B5EF4-FFF2-40B4-BE49-F238E27FC236}">
                <a16:creationId xmlns:a16="http://schemas.microsoft.com/office/drawing/2014/main" id="{362AC071-0624-430C-AEB0-AD3EBFC1CD1D}"/>
              </a:ext>
            </a:extLst>
          </p:cNvPr>
          <p:cNvSpPr>
            <a:spLocks noGrp="1"/>
          </p:cNvSpPr>
          <p:nvPr>
            <p:ph type="ctrTitle"/>
          </p:nvPr>
        </p:nvSpPr>
        <p:spPr>
          <a:xfrm>
            <a:off x="643467" y="643467"/>
            <a:ext cx="3684437" cy="5571066"/>
          </a:xfrm>
        </p:spPr>
        <p:txBody>
          <a:bodyPr vert="horz" lIns="91440" tIns="45720" rIns="91440" bIns="45720" rtlCol="0" anchor="ctr">
            <a:normAutofit/>
          </a:bodyPr>
          <a:lstStyle/>
          <a:p>
            <a:r>
              <a:rPr lang="en-US" sz="5000">
                <a:solidFill>
                  <a:schemeClr val="tx1">
                    <a:lumMod val="95000"/>
                    <a:lumOff val="5000"/>
                  </a:schemeClr>
                </a:solidFill>
              </a:rPr>
              <a:t>ML MODELING</a:t>
            </a:r>
          </a:p>
        </p:txBody>
      </p:sp>
      <p:cxnSp>
        <p:nvCxnSpPr>
          <p:cNvPr id="17" name="Straight Connector 16">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5F606456-BEB8-424C-8C7C-E9B311D7C337}"/>
              </a:ext>
            </a:extLst>
          </p:cNvPr>
          <p:cNvSpPr>
            <a:spLocks noGrp="1"/>
          </p:cNvSpPr>
          <p:nvPr>
            <p:ph type="subTitle" idx="1"/>
          </p:nvPr>
        </p:nvSpPr>
        <p:spPr>
          <a:xfrm>
            <a:off x="4971371" y="643467"/>
            <a:ext cx="6574112" cy="5571066"/>
          </a:xfrm>
        </p:spPr>
        <p:txBody>
          <a:bodyPr vert="horz" lIns="45720" tIns="45720" rIns="45720" bIns="45720" rtlCol="0" anchor="ctr">
            <a:normAutofit/>
          </a:bodyPr>
          <a:lstStyle/>
          <a:p>
            <a:pPr algn="l"/>
            <a:r>
              <a:rPr lang="en-US" b="1" u="sng" noProof="1">
                <a:solidFill>
                  <a:schemeClr val="tx1"/>
                </a:solidFill>
              </a:rPr>
              <a:t>List of Models Used:</a:t>
            </a:r>
          </a:p>
          <a:p>
            <a:pPr algn="l"/>
            <a:endParaRPr lang="en-US" noProof="1">
              <a:solidFill>
                <a:schemeClr val="tx1"/>
              </a:solidFill>
            </a:endParaRPr>
          </a:p>
          <a:p>
            <a:pPr marL="342900" indent="-342900" algn="l">
              <a:buFont typeface="Wingdings" panose="05000000000000000000" pitchFamily="2" charset="2"/>
              <a:buChar char="Ø"/>
            </a:pPr>
            <a:r>
              <a:rPr lang="en-US" noProof="1">
                <a:solidFill>
                  <a:schemeClr val="tx1"/>
                </a:solidFill>
              </a:rPr>
              <a:t>RandomForestRegressor</a:t>
            </a:r>
          </a:p>
          <a:p>
            <a:pPr marL="342900" indent="-342900" algn="l">
              <a:buFont typeface="Wingdings" panose="05000000000000000000" pitchFamily="2" charset="2"/>
              <a:buChar char="Ø"/>
            </a:pPr>
            <a:r>
              <a:rPr lang="en-US" noProof="1">
                <a:solidFill>
                  <a:schemeClr val="tx1"/>
                </a:solidFill>
              </a:rPr>
              <a:t>GradientBoostingRegressor</a:t>
            </a:r>
          </a:p>
          <a:p>
            <a:pPr marL="342900" indent="-342900" algn="l">
              <a:buFont typeface="Wingdings" panose="05000000000000000000" pitchFamily="2" charset="2"/>
              <a:buChar char="Ø"/>
            </a:pPr>
            <a:r>
              <a:rPr lang="en-US" noProof="1">
                <a:solidFill>
                  <a:schemeClr val="tx1"/>
                </a:solidFill>
              </a:rPr>
              <a:t>Linear Regression</a:t>
            </a:r>
          </a:p>
          <a:p>
            <a:pPr marL="342900" indent="-342900" algn="l">
              <a:buFont typeface="Wingdings" panose="05000000000000000000" pitchFamily="2" charset="2"/>
              <a:buChar char="Ø"/>
            </a:pPr>
            <a:r>
              <a:rPr lang="en-US" noProof="1">
                <a:solidFill>
                  <a:schemeClr val="tx1"/>
                </a:solidFill>
              </a:rPr>
              <a:t>DecisionTreeRegressor</a:t>
            </a:r>
          </a:p>
          <a:p>
            <a:pPr marL="342900" indent="-342900" algn="l">
              <a:buFont typeface="Wingdings" panose="05000000000000000000" pitchFamily="2" charset="2"/>
              <a:buChar char="Ø"/>
            </a:pPr>
            <a:r>
              <a:rPr lang="en-US" noProof="1">
                <a:solidFill>
                  <a:schemeClr val="tx1"/>
                </a:solidFill>
              </a:rPr>
              <a:t>KNeighborsRegressor.</a:t>
            </a:r>
          </a:p>
        </p:txBody>
      </p:sp>
      <p:sp>
        <p:nvSpPr>
          <p:cNvPr id="2" name="Slide Number Placeholder 1">
            <a:extLst>
              <a:ext uri="{FF2B5EF4-FFF2-40B4-BE49-F238E27FC236}">
                <a16:creationId xmlns:a16="http://schemas.microsoft.com/office/drawing/2014/main" id="{14946B59-7B49-4180-9B48-FAC9C2BDF7A4}"/>
              </a:ext>
            </a:extLst>
          </p:cNvPr>
          <p:cNvSpPr>
            <a:spLocks noGrp="1"/>
          </p:cNvSpPr>
          <p:nvPr>
            <p:ph type="sldNum" sz="quarter" idx="15"/>
          </p:nvPr>
        </p:nvSpPr>
        <p:spPr>
          <a:xfrm>
            <a:off x="10837333" y="6470704"/>
            <a:ext cx="973667" cy="274320"/>
          </a:xfrm>
        </p:spPr>
        <p:txBody>
          <a:bodyPr vert="horz" lIns="91440" tIns="45720" rIns="91440" bIns="45720" rtlCol="0" anchor="ctr">
            <a:normAutofit/>
          </a:bodyPr>
          <a:lstStyle/>
          <a:p>
            <a:pPr algn="l" defTabSz="914400">
              <a:spcAft>
                <a:spcPts val="600"/>
              </a:spcAft>
            </a:pPr>
            <a:fld id="{B67B645E-C5E5-4727-B977-D372A0AA71D9}" type="slidenum">
              <a:rPr lang="en-US" smtClean="0"/>
              <a:pPr algn="l" defTabSz="914400">
                <a:spcAft>
                  <a:spcPts val="600"/>
                </a:spcAft>
              </a:pPr>
              <a:t>6</a:t>
            </a:fld>
            <a:endParaRPr lang="en-US"/>
          </a:p>
        </p:txBody>
      </p:sp>
      <p:pic>
        <p:nvPicPr>
          <p:cNvPr id="9" name="Picture 8" descr="A close up of a sign&#10;&#10;Description automatically generated">
            <a:extLst>
              <a:ext uri="{FF2B5EF4-FFF2-40B4-BE49-F238E27FC236}">
                <a16:creationId xmlns:a16="http://schemas.microsoft.com/office/drawing/2014/main" id="{E57CDED9-6075-5E73-F102-B4A75D7E45BB}"/>
              </a:ext>
            </a:extLst>
          </p:cNvPr>
          <p:cNvPicPr>
            <a:picLocks noChangeAspect="1"/>
          </p:cNvPicPr>
          <p:nvPr/>
        </p:nvPicPr>
        <p:blipFill>
          <a:blip r:embed="rId5"/>
          <a:stretch>
            <a:fillRect/>
          </a:stretch>
        </p:blipFill>
        <p:spPr>
          <a:xfrm>
            <a:off x="10276161" y="218418"/>
            <a:ext cx="1771650" cy="514350"/>
          </a:xfrm>
          <a:prstGeom prst="rect">
            <a:avLst/>
          </a:prstGeom>
        </p:spPr>
      </p:pic>
    </p:spTree>
    <p:extLst>
      <p:ext uri="{BB962C8B-B14F-4D97-AF65-F5344CB8AC3E}">
        <p14:creationId xmlns:p14="http://schemas.microsoft.com/office/powerpoint/2010/main" val="134464720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AA4E-665D-43A4-B900-A849C2DFB92C}"/>
              </a:ext>
            </a:extLst>
          </p:cNvPr>
          <p:cNvSpPr>
            <a:spLocks noGrp="1"/>
          </p:cNvSpPr>
          <p:nvPr>
            <p:ph type="title"/>
          </p:nvPr>
        </p:nvSpPr>
        <p:spPr>
          <a:xfrm>
            <a:off x="504000" y="264694"/>
            <a:ext cx="4290933" cy="2135813"/>
          </a:xfrm>
        </p:spPr>
        <p:txBody>
          <a:bodyPr>
            <a:normAutofit/>
          </a:bodyPr>
          <a:lstStyle/>
          <a:p>
            <a:r>
              <a:rPr lang="en-US" noProof="1"/>
              <a:t>Model Performance Overview</a:t>
            </a:r>
            <a:br>
              <a:rPr lang="en-US" noProof="1"/>
            </a:br>
            <a:endParaRPr lang="en-US" dirty="0"/>
          </a:p>
        </p:txBody>
      </p:sp>
      <p:sp>
        <p:nvSpPr>
          <p:cNvPr id="4" name="Slide Number Placeholder 3">
            <a:extLst>
              <a:ext uri="{FF2B5EF4-FFF2-40B4-BE49-F238E27FC236}">
                <a16:creationId xmlns:a16="http://schemas.microsoft.com/office/drawing/2014/main" id="{701A5D44-66B7-440E-B8AF-C1EE434FE296}"/>
              </a:ext>
            </a:extLst>
          </p:cNvPr>
          <p:cNvSpPr>
            <a:spLocks noGrp="1"/>
          </p:cNvSpPr>
          <p:nvPr>
            <p:ph type="sldNum" sz="quarter" idx="11"/>
          </p:nvPr>
        </p:nvSpPr>
        <p:spPr/>
        <p:txBody>
          <a:bodyPr/>
          <a:lstStyle/>
          <a:p>
            <a:pPr algn="ctr"/>
            <a:fld id="{B67B645E-C5E5-4727-B977-D372A0AA71D9}" type="slidenum">
              <a:rPr lang="en-US" smtClean="0"/>
              <a:pPr algn="ctr"/>
              <a:t>7</a:t>
            </a:fld>
            <a:endParaRPr lang="en-US" dirty="0"/>
          </a:p>
        </p:txBody>
      </p:sp>
      <p:pic>
        <p:nvPicPr>
          <p:cNvPr id="9" name="Picture Placeholder 8" descr="A person standing on a sidewalk looking at his phone">
            <a:extLst>
              <a:ext uri="{FF2B5EF4-FFF2-40B4-BE49-F238E27FC236}">
                <a16:creationId xmlns:a16="http://schemas.microsoft.com/office/drawing/2014/main" id="{42799937-A44F-4FB1-A231-F54C02388DB3}"/>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t="35" b="35"/>
          <a:stretch>
            <a:fillRect/>
          </a:stretch>
        </p:blipFill>
        <p:spPr/>
      </p:pic>
      <p:sp>
        <p:nvSpPr>
          <p:cNvPr id="6" name="Oval 5">
            <a:extLst>
              <a:ext uri="{FF2B5EF4-FFF2-40B4-BE49-F238E27FC236}">
                <a16:creationId xmlns:a16="http://schemas.microsoft.com/office/drawing/2014/main" id="{05B0670B-BF1F-4BCF-B83C-74D893BF46CC}"/>
              </a:ext>
              <a:ext uri="{C183D7F6-B498-43B3-948B-1728B52AA6E4}">
                <adec:decorative xmlns:adec="http://schemas.microsoft.com/office/drawing/2017/decorative" val="1"/>
              </a:ext>
            </a:extLst>
          </p:cNvPr>
          <p:cNvSpPr/>
          <p:nvPr/>
        </p:nvSpPr>
        <p:spPr>
          <a:xfrm>
            <a:off x="9618755" y="676469"/>
            <a:ext cx="2430801" cy="24308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Text Placeholder 2">
            <a:extLst>
              <a:ext uri="{FF2B5EF4-FFF2-40B4-BE49-F238E27FC236}">
                <a16:creationId xmlns:a16="http://schemas.microsoft.com/office/drawing/2014/main" id="{51620F66-4543-24E3-ED81-A4A67F388ABD}"/>
              </a:ext>
            </a:extLst>
          </p:cNvPr>
          <p:cNvGraphicFramePr/>
          <p:nvPr>
            <p:extLst>
              <p:ext uri="{D42A27DB-BD31-4B8C-83A1-F6EECF244321}">
                <p14:modId xmlns:p14="http://schemas.microsoft.com/office/powerpoint/2010/main" val="2954183507"/>
              </p:ext>
            </p:extLst>
          </p:nvPr>
        </p:nvGraphicFramePr>
        <p:xfrm>
          <a:off x="503999" y="1864895"/>
          <a:ext cx="8098579" cy="42587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053497CD-2CE3-7BED-F743-828D91B26380}"/>
              </a:ext>
            </a:extLst>
          </p:cNvPr>
          <p:cNvPicPr>
            <a:picLocks noChangeAspect="1"/>
          </p:cNvPicPr>
          <p:nvPr/>
        </p:nvPicPr>
        <p:blipFill>
          <a:blip r:embed="rId9"/>
          <a:stretch>
            <a:fillRect/>
          </a:stretch>
        </p:blipFill>
        <p:spPr>
          <a:xfrm>
            <a:off x="10281563" y="264694"/>
            <a:ext cx="1767993" cy="512108"/>
          </a:xfrm>
          <a:prstGeom prst="rect">
            <a:avLst/>
          </a:prstGeom>
        </p:spPr>
      </p:pic>
    </p:spTree>
    <p:extLst>
      <p:ext uri="{BB962C8B-B14F-4D97-AF65-F5344CB8AC3E}">
        <p14:creationId xmlns:p14="http://schemas.microsoft.com/office/powerpoint/2010/main" val="279198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4CAA4E-665D-43A4-B900-A849C2DFB92C}"/>
              </a:ext>
            </a:extLst>
          </p:cNvPr>
          <p:cNvSpPr>
            <a:spLocks noGrp="1"/>
          </p:cNvSpPr>
          <p:nvPr>
            <p:ph type="title"/>
          </p:nvPr>
        </p:nvSpPr>
        <p:spPr bwMode="gray">
          <a:xfrm>
            <a:off x="1024128" y="585216"/>
            <a:ext cx="9720072" cy="1499616"/>
          </a:xfrm>
        </p:spPr>
        <p:txBody>
          <a:bodyPr vert="horz" lIns="91440" tIns="45720" rIns="91440" bIns="45720" rtlCol="0" anchor="ctr">
            <a:normAutofit/>
          </a:bodyPr>
          <a:lstStyle/>
          <a:p>
            <a:pPr>
              <a:lnSpc>
                <a:spcPct val="80000"/>
              </a:lnSpc>
            </a:pPr>
            <a:r>
              <a:rPr lang="en-US" sz="3100" kern="1200" cap="all" spc="100" baseline="0" dirty="0">
                <a:solidFill>
                  <a:schemeClr val="tx1">
                    <a:lumMod val="95000"/>
                    <a:lumOff val="5000"/>
                  </a:schemeClr>
                </a:solidFill>
                <a:highlight>
                  <a:srgbClr val="FFFF00"/>
                </a:highlight>
                <a:latin typeface="+mj-lt"/>
                <a:ea typeface="+mj-ea"/>
                <a:cs typeface="+mj-cs"/>
              </a:rPr>
              <a:t>Among the models evaluated in the analysis, the Random Forest model emerged as the most effective for predicting rental prices in the Ontario market</a:t>
            </a:r>
          </a:p>
        </p:txBody>
      </p:sp>
      <p:sp>
        <p:nvSpPr>
          <p:cNvPr id="9" name="Slide Number Placeholder 8">
            <a:extLst>
              <a:ext uri="{FF2B5EF4-FFF2-40B4-BE49-F238E27FC236}">
                <a16:creationId xmlns:a16="http://schemas.microsoft.com/office/drawing/2014/main" id="{CBEFF07F-FAEE-4EDA-A822-96C6B92C55DE}"/>
              </a:ext>
            </a:extLst>
          </p:cNvPr>
          <p:cNvSpPr>
            <a:spLocks noGrp="1"/>
          </p:cNvSpPr>
          <p:nvPr>
            <p:ph type="sldNum" sz="quarter" idx="11"/>
          </p:nvPr>
        </p:nvSpPr>
        <p:spPr>
          <a:xfrm>
            <a:off x="10837333" y="6470704"/>
            <a:ext cx="973667" cy="274320"/>
          </a:xfrm>
        </p:spPr>
        <p:txBody>
          <a:bodyPr vert="horz" lIns="91440" tIns="45720" rIns="91440" bIns="45720" rtlCol="0" anchor="ctr">
            <a:normAutofit/>
          </a:bodyPr>
          <a:lstStyle/>
          <a:p>
            <a:pPr>
              <a:spcAft>
                <a:spcPts val="600"/>
              </a:spcAft>
            </a:pPr>
            <a:fld id="{B67B645E-C5E5-4727-B977-D372A0AA71D9}" type="slidenum">
              <a:rPr lang="en-US" kern="1200" dirty="0">
                <a:solidFill>
                  <a:schemeClr val="tx1">
                    <a:lumMod val="95000"/>
                    <a:lumOff val="5000"/>
                  </a:schemeClr>
                </a:solidFill>
                <a:latin typeface="+mj-lt"/>
                <a:ea typeface="+mn-ea"/>
                <a:cs typeface="+mn-cs"/>
              </a:rPr>
              <a:pPr>
                <a:spcAft>
                  <a:spcPts val="600"/>
                </a:spcAft>
              </a:pPr>
              <a:t>8</a:t>
            </a:fld>
            <a:endParaRPr lang="en-US" kern="1200" dirty="0">
              <a:solidFill>
                <a:schemeClr val="tx1">
                  <a:lumMod val="95000"/>
                  <a:lumOff val="5000"/>
                </a:schemeClr>
              </a:solidFill>
              <a:latin typeface="+mj-lt"/>
              <a:ea typeface="+mn-ea"/>
              <a:cs typeface="+mn-cs"/>
            </a:endParaRPr>
          </a:p>
        </p:txBody>
      </p:sp>
      <p:graphicFrame>
        <p:nvGraphicFramePr>
          <p:cNvPr id="11" name="Text Placeholder 2">
            <a:extLst>
              <a:ext uri="{FF2B5EF4-FFF2-40B4-BE49-F238E27FC236}">
                <a16:creationId xmlns:a16="http://schemas.microsoft.com/office/drawing/2014/main" id="{E77E55C8-1EA9-30AB-649B-7BAB5444AEBC}"/>
              </a:ext>
            </a:extLst>
          </p:cNvPr>
          <p:cNvGraphicFramePr/>
          <p:nvPr>
            <p:extLst>
              <p:ext uri="{D42A27DB-BD31-4B8C-83A1-F6EECF244321}">
                <p14:modId xmlns:p14="http://schemas.microsoft.com/office/powerpoint/2010/main" val="3331127024"/>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close up of a sign&#10;&#10;Description automatically generated">
            <a:extLst>
              <a:ext uri="{FF2B5EF4-FFF2-40B4-BE49-F238E27FC236}">
                <a16:creationId xmlns:a16="http://schemas.microsoft.com/office/drawing/2014/main" id="{98290F77-0EBD-67E8-13E1-D7A4EBA75E70}"/>
              </a:ext>
            </a:extLst>
          </p:cNvPr>
          <p:cNvPicPr>
            <a:picLocks noChangeAspect="1"/>
          </p:cNvPicPr>
          <p:nvPr/>
        </p:nvPicPr>
        <p:blipFill>
          <a:blip r:embed="rId8"/>
          <a:stretch>
            <a:fillRect/>
          </a:stretch>
        </p:blipFill>
        <p:spPr>
          <a:xfrm>
            <a:off x="10282047" y="126873"/>
            <a:ext cx="1771650" cy="514350"/>
          </a:xfrm>
          <a:prstGeom prst="rect">
            <a:avLst/>
          </a:prstGeom>
        </p:spPr>
      </p:pic>
    </p:spTree>
    <p:extLst>
      <p:ext uri="{BB962C8B-B14F-4D97-AF65-F5344CB8AC3E}">
        <p14:creationId xmlns:p14="http://schemas.microsoft.com/office/powerpoint/2010/main" val="366102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1B054-7855-4114-9BCE-0130BF9C0105}"/>
              </a:ext>
            </a:extLst>
          </p:cNvPr>
          <p:cNvSpPr>
            <a:spLocks noGrp="1"/>
          </p:cNvSpPr>
          <p:nvPr>
            <p:ph type="title"/>
          </p:nvPr>
        </p:nvSpPr>
        <p:spPr>
          <a:xfrm>
            <a:off x="762000" y="417050"/>
            <a:ext cx="5867061" cy="1499616"/>
          </a:xfrm>
        </p:spPr>
        <p:txBody>
          <a:bodyPr vert="horz" lIns="91440" tIns="45720" rIns="91440" bIns="45720" rtlCol="0" anchor="ctr">
            <a:normAutofit/>
          </a:bodyPr>
          <a:lstStyle/>
          <a:p>
            <a:r>
              <a:rPr lang="en-US" dirty="0"/>
              <a:t>Model’s Report:</a:t>
            </a:r>
          </a:p>
        </p:txBody>
      </p:sp>
      <p:sp>
        <p:nvSpPr>
          <p:cNvPr id="27" name="Rectangle 26">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C50427C7-A041-4B55-8D81-9FEBA952ACF5}"/>
              </a:ext>
            </a:extLst>
          </p:cNvPr>
          <p:cNvSpPr>
            <a:spLocks/>
          </p:cNvSpPr>
          <p:nvPr/>
        </p:nvSpPr>
        <p:spPr>
          <a:xfrm>
            <a:off x="6015700" y="5118600"/>
            <a:ext cx="875489" cy="246659"/>
          </a:xfrm>
          <a:prstGeom prst="rect">
            <a:avLst/>
          </a:prstGeom>
        </p:spPr>
        <p:txBody>
          <a:bodyPr/>
          <a:lstStyle/>
          <a:p>
            <a:pPr defTabSz="406908">
              <a:spcAft>
                <a:spcPts val="600"/>
              </a:spcAft>
            </a:pPr>
            <a:fld id="{B67B645E-C5E5-4727-B977-D372A0AA71D9}" type="slidenum">
              <a:rPr lang="en-US" sz="1602" kern="1200">
                <a:solidFill>
                  <a:schemeClr val="tx1"/>
                </a:solidFill>
                <a:latin typeface="+mn-lt"/>
                <a:ea typeface="+mn-ea"/>
                <a:cs typeface="+mn-cs"/>
              </a:rPr>
              <a:pPr defTabSz="406908">
                <a:spcAft>
                  <a:spcPts val="600"/>
                </a:spcAft>
              </a:pPr>
              <a:t>9</a:t>
            </a:fld>
            <a:endParaRPr lang="en-US"/>
          </a:p>
        </p:txBody>
      </p:sp>
      <p:pic>
        <p:nvPicPr>
          <p:cNvPr id="29" name="Picture 28" descr="A black and white table with white text&#10;&#10;Description automatically generated">
            <a:extLst>
              <a:ext uri="{FF2B5EF4-FFF2-40B4-BE49-F238E27FC236}">
                <a16:creationId xmlns:a16="http://schemas.microsoft.com/office/drawing/2014/main" id="{60B932BC-60B2-4F36-AB6E-68766269D069}"/>
              </a:ext>
            </a:extLst>
          </p:cNvPr>
          <p:cNvPicPr>
            <a:picLocks noChangeAspect="1"/>
          </p:cNvPicPr>
          <p:nvPr/>
        </p:nvPicPr>
        <p:blipFill>
          <a:blip r:embed="rId3"/>
          <a:stretch>
            <a:fillRect/>
          </a:stretch>
        </p:blipFill>
        <p:spPr>
          <a:xfrm>
            <a:off x="761999" y="1861082"/>
            <a:ext cx="10105697" cy="4579868"/>
          </a:xfrm>
          <a:prstGeom prst="rect">
            <a:avLst/>
          </a:prstGeom>
        </p:spPr>
      </p:pic>
      <p:pic>
        <p:nvPicPr>
          <p:cNvPr id="30" name="Picture 29" descr="A close up of a sign&#10;&#10;Description automatically generated">
            <a:extLst>
              <a:ext uri="{FF2B5EF4-FFF2-40B4-BE49-F238E27FC236}">
                <a16:creationId xmlns:a16="http://schemas.microsoft.com/office/drawing/2014/main" id="{E5457577-6841-580A-BC03-9FB927EDF041}"/>
              </a:ext>
            </a:extLst>
          </p:cNvPr>
          <p:cNvPicPr>
            <a:picLocks noChangeAspect="1"/>
          </p:cNvPicPr>
          <p:nvPr/>
        </p:nvPicPr>
        <p:blipFill>
          <a:blip r:embed="rId4"/>
          <a:stretch>
            <a:fillRect/>
          </a:stretch>
        </p:blipFill>
        <p:spPr>
          <a:xfrm>
            <a:off x="10264586" y="217250"/>
            <a:ext cx="1771650" cy="514350"/>
          </a:xfrm>
          <a:prstGeom prst="rect">
            <a:avLst/>
          </a:prstGeom>
        </p:spPr>
      </p:pic>
    </p:spTree>
    <p:extLst>
      <p:ext uri="{BB962C8B-B14F-4D97-AF65-F5344CB8AC3E}">
        <p14:creationId xmlns:p14="http://schemas.microsoft.com/office/powerpoint/2010/main" val="2690967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342EA1-02DE-432C-B535-038F595FE8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78E46C-0F2F-4D8F-8685-D890AF38A48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3B9686E-60BB-426D-9902-B37A45317C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243</TotalTime>
  <Words>623</Words>
  <Application>Microsoft Office PowerPoint</Application>
  <PresentationFormat>Widescreen</PresentationFormat>
  <Paragraphs>68</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Narrow</vt:lpstr>
      <vt:lpstr>Calibri</vt:lpstr>
      <vt:lpstr>Tw Cen MT</vt:lpstr>
      <vt:lpstr>Tw Cen MT Condensed</vt:lpstr>
      <vt:lpstr>Wingdings</vt:lpstr>
      <vt:lpstr>Wingdings 3</vt:lpstr>
      <vt:lpstr>Integral</vt:lpstr>
      <vt:lpstr>Ontario Rental Market Data Analysis   Using Machine Learning MODELLING and deployment</vt:lpstr>
      <vt:lpstr>PowerPoint Presentation</vt:lpstr>
      <vt:lpstr>Steps Involved:</vt:lpstr>
      <vt:lpstr>DATA preparation</vt:lpstr>
      <vt:lpstr>DATA preparation</vt:lpstr>
      <vt:lpstr>ML MODELING</vt:lpstr>
      <vt:lpstr>Model Performance Overview </vt:lpstr>
      <vt:lpstr>Among the models evaluated in the analysis, the Random Forest model emerged as the most effective for predicting rental prices in the Ontario market</vt:lpstr>
      <vt:lpstr>Model’s Report:</vt:lpstr>
      <vt:lpstr>Classification REPORT: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Ontario Rental Market Data Analysis   Using Machine Learning MODELLING and deployment</dc:title>
  <dc:creator>Kawaldeep Kaur</dc:creator>
  <cp:lastModifiedBy>Kawaldeep Kaur</cp:lastModifiedBy>
  <cp:revision>1</cp:revision>
  <dcterms:created xsi:type="dcterms:W3CDTF">2024-04-18T15:13:51Z</dcterms:created>
  <dcterms:modified xsi:type="dcterms:W3CDTF">2024-04-18T19:17:21Z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