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9144000" cy="6858000"/>
  <p:embeddedFontLst>
    <p:embeddedFont>
      <p:font typeface="Marcellus"/>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19" roundtripDataSignature="AMtx7mjtem8ffpv1p8l/wqq0hsa8TD8F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Marcellu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4091"/>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910"/>
            <a:ext cx="3962400" cy="34409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79484" y="6513910"/>
            <a:ext cx="3962400" cy="34409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80" name="Google Shape;80;p1: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238740b4b3_0_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31" name="Google Shape;231;g2238740b4b3_0_6: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50" name="Google Shape;250;p9: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67" name="Google Shape;267;p10: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94" name="Google Shape;94;p2: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11" name="Google Shape;111;p3: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28" name="Google Shape;128;p4: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45" name="Google Shape;145;p5: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63" name="Google Shape;163;p6: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38740b4b3_0_2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80" name="Google Shape;180;g2238740b4b3_0_25: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96" name="Google Shape;196;p7: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14" name="Google Shape;214;p8: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9" name="Google Shape;1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0" name="Google Shape;2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2" name="Shape 72"/>
        <p:cNvGrpSpPr/>
        <p:nvPr/>
      </p:nvGrpSpPr>
      <p:grpSpPr>
        <a:xfrm>
          <a:off x="0" y="0"/>
          <a:ext cx="0" cy="0"/>
          <a:chOff x="0" y="0"/>
          <a:chExt cx="0" cy="0"/>
        </a:xfrm>
      </p:grpSpPr>
      <p:sp>
        <p:nvSpPr>
          <p:cNvPr id="73" name="Google Shape;73;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76" name="Google Shape;7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77" name="Google Shape;7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4" name="Google Shape;2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5" name="Google Shape;2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6" name="Google Shape;2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2" name="Google Shape;3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3" name="Google Shape;3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1" name="Google Shape;4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2" name="Google Shape;4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6" name="Google Shape;4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7" name="Google Shape;4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0" name="Google Shape;5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1" name="Google Shape;5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5" name="Google Shape;55;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6" name="Google Shape;5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7" name="Google Shape;5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8" name="Google Shape;5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9"/>
          <p:cNvSpPr/>
          <p:nvPr>
            <p:ph idx="2" type="pic"/>
          </p:nvPr>
        </p:nvSpPr>
        <p:spPr>
          <a:xfrm>
            <a:off x="5183188" y="987425"/>
            <a:ext cx="6172200" cy="4873625"/>
          </a:xfrm>
          <a:prstGeom prst="rect">
            <a:avLst/>
          </a:prstGeom>
          <a:noFill/>
          <a:ln>
            <a:noFill/>
          </a:ln>
        </p:spPr>
      </p:sp>
      <p:sp>
        <p:nvSpPr>
          <p:cNvPr id="62" name="Google Shape;62;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64" name="Google Shape;6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65" name="Google Shape;6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70" name="Google Shape;7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71" name="Google Shape;7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7.jpg"/><Relationship Id="rId7"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14.png"/><Relationship Id="rId5" Type="http://schemas.openxmlformats.org/officeDocument/2006/relationships/image" Target="../media/image4.png"/><Relationship Id="rId6" Type="http://schemas.openxmlformats.org/officeDocument/2006/relationships/image" Target="../media/image7.jpg"/><Relationship Id="rId7" Type="http://schemas.openxmlformats.org/officeDocument/2006/relationships/image" Target="../media/image1.png"/><Relationship Id="rId8"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7.jpg"/><Relationship Id="rId7"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6.png"/><Relationship Id="rId10" Type="http://schemas.openxmlformats.org/officeDocument/2006/relationships/hyperlink" Target="https://www.freeprojectz.com/python-django-project/farm-management-system" TargetMode="External"/><Relationship Id="rId9" Type="http://schemas.openxmlformats.org/officeDocument/2006/relationships/hyperlink" Target="https://youtu.be/WDEyt2VHpj4" TargetMode="External"/><Relationship Id="rId5" Type="http://schemas.openxmlformats.org/officeDocument/2006/relationships/image" Target="../media/image4.png"/><Relationship Id="rId6" Type="http://schemas.openxmlformats.org/officeDocument/2006/relationships/image" Target="../media/image7.jpg"/><Relationship Id="rId7" Type="http://schemas.openxmlformats.org/officeDocument/2006/relationships/image" Target="../media/image1.png"/><Relationship Id="rId8" Type="http://schemas.openxmlformats.org/officeDocument/2006/relationships/hyperlink" Target="https://youtube.com/playlist?list=PLsyeobzWxl7poL9JTVyndKe62ieoN-MZ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7.jpg"/><Relationship Id="rId7"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7.jpg"/><Relationship Id="rId7"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7.jpg"/><Relationship Id="rId7"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7.jpg"/><Relationship Id="rId7" Type="http://schemas.openxmlformats.org/officeDocument/2006/relationships/image" Target="../media/image1.png"/><Relationship Id="rId8"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7.jpg"/><Relationship Id="rId7"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7.jpg"/><Relationship Id="rId7" Type="http://schemas.openxmlformats.org/officeDocument/2006/relationships/image" Target="../media/image1.png"/><Relationship Id="rId8"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13.jpg"/><Relationship Id="rId5" Type="http://schemas.openxmlformats.org/officeDocument/2006/relationships/image" Target="../media/image4.png"/><Relationship Id="rId6" Type="http://schemas.openxmlformats.org/officeDocument/2006/relationships/image" Target="../media/image7.jpg"/><Relationship Id="rId7" Type="http://schemas.openxmlformats.org/officeDocument/2006/relationships/image" Target="../media/image1.png"/><Relationship Id="rId8" Type="http://schemas.openxmlformats.org/officeDocument/2006/relationships/hyperlink" Target="http://drive.google.com/file/d/1qtrAI3mnUP-T6nziemOuXxDVbKetFTQt/vie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7.jpg"/><Relationship Id="rId7"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83" name="Google Shape;83;p1"/>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84" name="Google Shape;84;p1"/>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85" name="Google Shape;85;p1"/>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id="86" name="Google Shape;86;p1"/>
          <p:cNvSpPr txBox="1"/>
          <p:nvPr/>
        </p:nvSpPr>
        <p:spPr>
          <a:xfrm>
            <a:off x="1182000" y="1634625"/>
            <a:ext cx="10904400" cy="424065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52358"/>
                </a:solidFill>
                <a:latin typeface="Times New Roman"/>
                <a:ea typeface="Times New Roman"/>
                <a:cs typeface="Times New Roman"/>
                <a:sym typeface="Times New Roman"/>
              </a:rPr>
              <a:t>Academic Year 2022-23 </a:t>
            </a:r>
            <a:endParaRPr b="1" i="0" sz="2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t/>
            </a:r>
            <a:endParaRPr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000"/>
              <a:buFont typeface="Arial"/>
              <a:buNone/>
            </a:pPr>
            <a:r>
              <a:t/>
            </a:r>
            <a:endParaRPr i="0" sz="1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rPr b="1" i="0" lang="en-IN" sz="2800" u="none" cap="none" strike="noStrike">
                <a:solidFill>
                  <a:srgbClr val="C00000"/>
                </a:solidFill>
                <a:latin typeface="Times New Roman"/>
                <a:ea typeface="Times New Roman"/>
                <a:cs typeface="Times New Roman"/>
                <a:sym typeface="Times New Roman"/>
              </a:rPr>
              <a:t>&lt;&lt;</a:t>
            </a:r>
            <a:r>
              <a:rPr b="1" lang="en-IN" sz="2800">
                <a:solidFill>
                  <a:srgbClr val="C00000"/>
                </a:solidFill>
                <a:latin typeface="Times New Roman"/>
                <a:ea typeface="Times New Roman"/>
                <a:cs typeface="Times New Roman"/>
                <a:sym typeface="Times New Roman"/>
              </a:rPr>
              <a:t>FARM WEB</a:t>
            </a:r>
            <a:r>
              <a:rPr b="1" i="0" lang="en-IN" sz="2800" u="none" cap="none" strike="noStrike">
                <a:solidFill>
                  <a:srgbClr val="C00000"/>
                </a:solidFill>
                <a:latin typeface="Times New Roman"/>
                <a:ea typeface="Times New Roman"/>
                <a:cs typeface="Times New Roman"/>
                <a:sym typeface="Times New Roman"/>
              </a:rPr>
              <a:t>&gt;&gt;</a:t>
            </a:r>
            <a:endParaRPr b="1" sz="2400">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1" sz="2400">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Times New Roman"/>
                <a:ea typeface="Times New Roman"/>
                <a:cs typeface="Times New Roman"/>
                <a:sym typeface="Times New Roman"/>
              </a:rPr>
              <a:t>      </a:t>
            </a:r>
            <a:r>
              <a:rPr b="1" lang="en-IN" sz="1800">
                <a:latin typeface="Times New Roman"/>
                <a:ea typeface="Times New Roman"/>
                <a:cs typeface="Times New Roman"/>
                <a:sym typeface="Times New Roman"/>
              </a:rPr>
              <a:t>KHUSHI PATEL</a:t>
            </a:r>
            <a:endParaRPr b="1" sz="1800">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Times New Roman"/>
                <a:ea typeface="Times New Roman"/>
                <a:cs typeface="Times New Roman"/>
                <a:sym typeface="Times New Roman"/>
              </a:rPr>
              <a:t>        </a:t>
            </a:r>
            <a:r>
              <a:rPr b="1" lang="en-IN" sz="1800">
                <a:latin typeface="Times New Roman"/>
                <a:ea typeface="Times New Roman"/>
                <a:cs typeface="Times New Roman"/>
                <a:sym typeface="Times New Roman"/>
              </a:rPr>
              <a:t>VINAY SANEPARA</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Times New Roman"/>
                <a:ea typeface="Times New Roman"/>
                <a:cs typeface="Times New Roman"/>
                <a:sym typeface="Times New Roman"/>
              </a:rPr>
              <a:t>         </a:t>
            </a:r>
            <a:r>
              <a:rPr b="1" lang="en-IN" sz="1800">
                <a:latin typeface="Times New Roman"/>
                <a:ea typeface="Times New Roman"/>
                <a:cs typeface="Times New Roman"/>
                <a:sym typeface="Times New Roman"/>
              </a:rPr>
              <a:t>PRAJAKTA BUGADE</a:t>
            </a:r>
            <a:endParaRPr b="1" sz="1800">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sz="1800">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rPr b="1" lang="en-IN" sz="2400">
                <a:latin typeface="Times New Roman"/>
                <a:ea typeface="Times New Roman"/>
                <a:cs typeface="Times New Roman"/>
                <a:sym typeface="Times New Roman"/>
              </a:rPr>
              <a:t>       </a:t>
            </a:r>
            <a:r>
              <a:rPr b="1" i="0" lang="en-IN" sz="2400" u="none" cap="none" strike="noStrike">
                <a:solidFill>
                  <a:srgbClr val="000000"/>
                </a:solidFill>
                <a:latin typeface="Times New Roman"/>
                <a:ea typeface="Times New Roman"/>
                <a:cs typeface="Times New Roman"/>
                <a:sym typeface="Times New Roman"/>
              </a:rPr>
              <a:t>(Second</a:t>
            </a:r>
            <a:r>
              <a:rPr b="1" lang="en-IN" sz="2400">
                <a:latin typeface="Times New Roman"/>
                <a:ea typeface="Times New Roman"/>
                <a:cs typeface="Times New Roman"/>
                <a:sym typeface="Times New Roman"/>
              </a:rPr>
              <a:t> </a:t>
            </a:r>
            <a:r>
              <a:rPr b="1" i="0" lang="en-IN" sz="2400" u="none" cap="none" strike="noStrike">
                <a:solidFill>
                  <a:srgbClr val="000000"/>
                </a:solidFill>
                <a:latin typeface="Times New Roman"/>
                <a:ea typeface="Times New Roman"/>
                <a:cs typeface="Times New Roman"/>
                <a:sym typeface="Times New Roman"/>
              </a:rPr>
              <a:t>Year Engineering)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5235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6E3F0C"/>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700"/>
              <a:buFont typeface="Arial"/>
              <a:buNone/>
            </a:pPr>
            <a:r>
              <a:rPr b="1" i="0" lang="en-IN" sz="1700" u="none" cap="none" strike="noStrike">
                <a:solidFill>
                  <a:srgbClr val="C00000"/>
                </a:solidFill>
                <a:latin typeface="Times New Roman"/>
                <a:ea typeface="Times New Roman"/>
                <a:cs typeface="Times New Roman"/>
                <a:sym typeface="Times New Roman"/>
              </a:rPr>
              <a:t>     						</a:t>
            </a:r>
            <a:r>
              <a:rPr b="0" i="0" lang="en-IN" sz="17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p:txBody>
      </p:sp>
      <p:sp>
        <p:nvSpPr>
          <p:cNvPr descr="image.png" id="87" name="Google Shape;87;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image.png" id="88" name="Google Shape;88;p1"/>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 name="Google Shape;89;p1"/>
          <p:cNvSpPr txBox="1"/>
          <p:nvPr/>
        </p:nvSpPr>
        <p:spPr>
          <a:xfrm>
            <a:off x="1299626" y="1481559"/>
            <a:ext cx="10892375"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2400" u="none" cap="none" strike="noStrike">
                <a:solidFill>
                  <a:srgbClr val="7030A0"/>
                </a:solidFill>
                <a:latin typeface="Times New Roman"/>
                <a:ea typeface="Times New Roman"/>
                <a:cs typeface="Times New Roman"/>
                <a:sym typeface="Times New Roman"/>
              </a:rPr>
              <a:t>KJSIT-IET INTECH 2K23 National Level Poster cum Project Competition</a:t>
            </a:r>
            <a:endParaRPr b="1" i="0" sz="2400" u="none" cap="none" strike="noStrike">
              <a:solidFill>
                <a:srgbClr val="7030A0"/>
              </a:solidFill>
              <a:latin typeface="Times New Roman"/>
              <a:ea typeface="Times New Roman"/>
              <a:cs typeface="Times New Roman"/>
              <a:sym typeface="Times New Roman"/>
            </a:endParaRPr>
          </a:p>
        </p:txBody>
      </p:sp>
      <p:pic>
        <p:nvPicPr>
          <p:cNvPr descr="IET Logo" id="90" name="Google Shape;90;p1"/>
          <p:cNvPicPr preferRelativeResize="0"/>
          <p:nvPr/>
        </p:nvPicPr>
        <p:blipFill rotWithShape="1">
          <a:blip r:embed="rId6">
            <a:alphaModFix/>
          </a:blip>
          <a:srcRect b="0" l="0" r="0" t="0"/>
          <a:stretch/>
        </p:blipFill>
        <p:spPr>
          <a:xfrm>
            <a:off x="8723587" y="81537"/>
            <a:ext cx="3468414" cy="1127153"/>
          </a:xfrm>
          <a:prstGeom prst="rect">
            <a:avLst/>
          </a:prstGeom>
          <a:noFill/>
          <a:ln>
            <a:noFill/>
          </a:ln>
        </p:spPr>
      </p:pic>
      <p:pic>
        <p:nvPicPr>
          <p:cNvPr descr="C:\Users\Aarti Sahitya\Desktop\collegelogo1.PNG" id="91" name="Google Shape;91;p1"/>
          <p:cNvPicPr preferRelativeResize="0"/>
          <p:nvPr/>
        </p:nvPicPr>
        <p:blipFill rotWithShape="1">
          <a:blip r:embed="rId7">
            <a:alphaModFix/>
          </a:blip>
          <a:srcRect b="0" l="0" r="0" t="0"/>
          <a:stretch/>
        </p:blipFill>
        <p:spPr>
          <a:xfrm>
            <a:off x="1299625" y="48720"/>
            <a:ext cx="7655189" cy="130711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g2238740b4b3_0_6"/>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234" name="Google Shape;234;g2238740b4b3_0_6"/>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235" name="Google Shape;235;g2238740b4b3_0_6"/>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236" name="Google Shape;236;g2238740b4b3_0_6"/>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descr="image.png" id="237" name="Google Shape;237;g2238740b4b3_0_6"/>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image.png" id="238" name="Google Shape;238;g2238740b4b3_0_6"/>
          <p:cNvSpPr/>
          <p:nvPr/>
        </p:nvSpPr>
        <p:spPr>
          <a:xfrm>
            <a:off x="307975" y="7937"/>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IET Logo" id="239" name="Google Shape;239;g2238740b4b3_0_6"/>
          <p:cNvPicPr preferRelativeResize="0"/>
          <p:nvPr/>
        </p:nvPicPr>
        <p:blipFill rotWithShape="1">
          <a:blip r:embed="rId6">
            <a:alphaModFix/>
          </a:blip>
          <a:srcRect b="0" l="0" r="0" t="0"/>
          <a:stretch/>
        </p:blipFill>
        <p:spPr>
          <a:xfrm>
            <a:off x="8723587" y="81537"/>
            <a:ext cx="3468414" cy="1127153"/>
          </a:xfrm>
          <a:prstGeom prst="rect">
            <a:avLst/>
          </a:prstGeom>
          <a:noFill/>
          <a:ln>
            <a:noFill/>
          </a:ln>
        </p:spPr>
      </p:pic>
      <p:pic>
        <p:nvPicPr>
          <p:cNvPr descr="C:\Users\Aarti Sahitya\Desktop\collegelogo1.PNG" id="240" name="Google Shape;240;g2238740b4b3_0_6"/>
          <p:cNvPicPr preferRelativeResize="0"/>
          <p:nvPr/>
        </p:nvPicPr>
        <p:blipFill rotWithShape="1">
          <a:blip r:embed="rId7">
            <a:alphaModFix/>
          </a:blip>
          <a:srcRect b="0" l="0" r="0" t="0"/>
          <a:stretch/>
        </p:blipFill>
        <p:spPr>
          <a:xfrm>
            <a:off x="1299625" y="48720"/>
            <a:ext cx="7655189" cy="1307114"/>
          </a:xfrm>
          <a:prstGeom prst="rect">
            <a:avLst/>
          </a:prstGeom>
          <a:noFill/>
          <a:ln>
            <a:noFill/>
          </a:ln>
        </p:spPr>
      </p:pic>
      <p:sp>
        <p:nvSpPr>
          <p:cNvPr id="241" name="Google Shape;241;g2238740b4b3_0_6"/>
          <p:cNvSpPr/>
          <p:nvPr/>
        </p:nvSpPr>
        <p:spPr>
          <a:xfrm>
            <a:off x="567575" y="6474373"/>
            <a:ext cx="11624400" cy="383700"/>
          </a:xfrm>
          <a:prstGeom prst="rect">
            <a:avLst/>
          </a:prstGeom>
          <a:solidFill>
            <a:srgbClr val="FF0000"/>
          </a:solidFill>
          <a:ln cap="flat" cmpd="sng" w="25400">
            <a:solidFill>
              <a:srgbClr val="1570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2" name="Google Shape;242;g2238740b4b3_0_6"/>
          <p:cNvSpPr txBox="1"/>
          <p:nvPr/>
        </p:nvSpPr>
        <p:spPr>
          <a:xfrm>
            <a:off x="612775" y="6474373"/>
            <a:ext cx="113481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2000" u="none" cap="none" strike="noStrike">
                <a:solidFill>
                  <a:schemeClr val="lt1"/>
                </a:solidFill>
                <a:latin typeface="Times New Roman"/>
                <a:ea typeface="Times New Roman"/>
                <a:cs typeface="Times New Roman"/>
                <a:sym typeface="Times New Roman"/>
              </a:rPr>
              <a:t>KJSIT-IET INTECH 2K23 National Level Poster cum Project Competition </a:t>
            </a:r>
            <a:endParaRPr b="1" i="0" sz="2000" u="none" cap="none" strike="noStrike">
              <a:solidFill>
                <a:schemeClr val="lt1"/>
              </a:solidFill>
              <a:latin typeface="Times New Roman"/>
              <a:ea typeface="Times New Roman"/>
              <a:cs typeface="Times New Roman"/>
              <a:sym typeface="Times New Roman"/>
            </a:endParaRPr>
          </a:p>
        </p:txBody>
      </p:sp>
      <p:sp>
        <p:nvSpPr>
          <p:cNvPr id="243" name="Google Shape;243;g2238740b4b3_0_6"/>
          <p:cNvSpPr txBox="1"/>
          <p:nvPr/>
        </p:nvSpPr>
        <p:spPr>
          <a:xfrm>
            <a:off x="1404392" y="1208693"/>
            <a:ext cx="7980900" cy="642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lang="en-IN" sz="2400">
                <a:solidFill>
                  <a:srgbClr val="C00000"/>
                </a:solidFill>
                <a:latin typeface="Times New Roman"/>
                <a:ea typeface="Times New Roman"/>
                <a:cs typeface="Times New Roman"/>
                <a:sym typeface="Times New Roman"/>
              </a:rPr>
              <a:t>RESULTS</a:t>
            </a:r>
            <a:endParaRPr b="1" i="0" sz="24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400" u="none" cap="none" strike="noStrike">
              <a:solidFill>
                <a:srgbClr val="C00000"/>
              </a:solidFill>
              <a:latin typeface="Times New Roman"/>
              <a:ea typeface="Times New Roman"/>
              <a:cs typeface="Times New Roman"/>
              <a:sym typeface="Times New Roman"/>
            </a:endParaRPr>
          </a:p>
        </p:txBody>
      </p:sp>
      <p:sp>
        <p:nvSpPr>
          <p:cNvPr id="244" name="Google Shape;244;g2238740b4b3_0_6"/>
          <p:cNvSpPr txBox="1"/>
          <p:nvPr/>
        </p:nvSpPr>
        <p:spPr>
          <a:xfrm>
            <a:off x="1666050" y="2079250"/>
            <a:ext cx="118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45" name="Google Shape;245;g2238740b4b3_0_6"/>
          <p:cNvSpPr txBox="1"/>
          <p:nvPr/>
        </p:nvSpPr>
        <p:spPr>
          <a:xfrm>
            <a:off x="1491275" y="1797125"/>
            <a:ext cx="9108300" cy="554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2400">
              <a:solidFill>
                <a:schemeClr val="dk1"/>
              </a:solidFill>
              <a:highlight>
                <a:schemeClr val="lt1"/>
              </a:highlight>
              <a:latin typeface="Times New Roman"/>
              <a:ea typeface="Times New Roman"/>
              <a:cs typeface="Times New Roman"/>
              <a:sym typeface="Times New Roman"/>
            </a:endParaRPr>
          </a:p>
        </p:txBody>
      </p:sp>
      <p:pic>
        <p:nvPicPr>
          <p:cNvPr id="246" name="Google Shape;246;g2238740b4b3_0_6"/>
          <p:cNvPicPr preferRelativeResize="0"/>
          <p:nvPr/>
        </p:nvPicPr>
        <p:blipFill>
          <a:blip r:embed="rId8">
            <a:alphaModFix/>
          </a:blip>
          <a:stretch>
            <a:fillRect/>
          </a:stretch>
        </p:blipFill>
        <p:spPr>
          <a:xfrm>
            <a:off x="1404400" y="2008400"/>
            <a:ext cx="5049549" cy="3333750"/>
          </a:xfrm>
          <a:prstGeom prst="rect">
            <a:avLst/>
          </a:prstGeom>
          <a:noFill/>
          <a:ln>
            <a:noFill/>
          </a:ln>
        </p:spPr>
      </p:pic>
      <p:pic>
        <p:nvPicPr>
          <p:cNvPr id="247" name="Google Shape;247;g2238740b4b3_0_6"/>
          <p:cNvPicPr preferRelativeResize="0"/>
          <p:nvPr/>
        </p:nvPicPr>
        <p:blipFill>
          <a:blip r:embed="rId9">
            <a:alphaModFix/>
          </a:blip>
          <a:stretch>
            <a:fillRect/>
          </a:stretch>
        </p:blipFill>
        <p:spPr>
          <a:xfrm>
            <a:off x="6760010" y="1991475"/>
            <a:ext cx="5466690" cy="3367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9"/>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253" name="Google Shape;253;p9"/>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254" name="Google Shape;254;p9"/>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255" name="Google Shape;255;p9"/>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id="256" name="Google Shape;256;p9"/>
          <p:cNvSpPr txBox="1"/>
          <p:nvPr/>
        </p:nvSpPr>
        <p:spPr>
          <a:xfrm>
            <a:off x="1182000" y="1634625"/>
            <a:ext cx="11010000" cy="424065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rPr b="0" i="0" lang="en-IN" sz="2000" u="none" cap="none" strike="noStrike">
                <a:solidFill>
                  <a:srgbClr val="052358"/>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5235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6E3F0C"/>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700"/>
              <a:buFont typeface="Arial"/>
              <a:buNone/>
            </a:pPr>
            <a:r>
              <a:rPr b="1" i="0" lang="en-IN" sz="1700" u="none" cap="none" strike="noStrike">
                <a:solidFill>
                  <a:srgbClr val="C00000"/>
                </a:solidFill>
                <a:latin typeface="Times New Roman"/>
                <a:ea typeface="Times New Roman"/>
                <a:cs typeface="Times New Roman"/>
                <a:sym typeface="Times New Roman"/>
              </a:rPr>
              <a:t>     						</a:t>
            </a:r>
            <a:r>
              <a:rPr b="0" i="0" lang="en-IN" sz="17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p:txBody>
      </p:sp>
      <p:sp>
        <p:nvSpPr>
          <p:cNvPr descr="image.png" id="257" name="Google Shape;257;p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image.png" id="258" name="Google Shape;258;p9"/>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IET Logo" id="259" name="Google Shape;259;p9"/>
          <p:cNvPicPr preferRelativeResize="0"/>
          <p:nvPr/>
        </p:nvPicPr>
        <p:blipFill rotWithShape="1">
          <a:blip r:embed="rId6">
            <a:alphaModFix/>
          </a:blip>
          <a:srcRect b="0" l="0" r="0" t="0"/>
          <a:stretch/>
        </p:blipFill>
        <p:spPr>
          <a:xfrm>
            <a:off x="8723587" y="81537"/>
            <a:ext cx="3468414" cy="1127153"/>
          </a:xfrm>
          <a:prstGeom prst="rect">
            <a:avLst/>
          </a:prstGeom>
          <a:noFill/>
          <a:ln>
            <a:noFill/>
          </a:ln>
        </p:spPr>
      </p:pic>
      <p:pic>
        <p:nvPicPr>
          <p:cNvPr descr="C:\Users\Aarti Sahitya\Desktop\collegelogo1.PNG" id="260" name="Google Shape;260;p9"/>
          <p:cNvPicPr preferRelativeResize="0"/>
          <p:nvPr/>
        </p:nvPicPr>
        <p:blipFill rotWithShape="1">
          <a:blip r:embed="rId7">
            <a:alphaModFix/>
          </a:blip>
          <a:srcRect b="0" l="0" r="0" t="0"/>
          <a:stretch/>
        </p:blipFill>
        <p:spPr>
          <a:xfrm>
            <a:off x="1299625" y="48720"/>
            <a:ext cx="7655189" cy="1307114"/>
          </a:xfrm>
          <a:prstGeom prst="rect">
            <a:avLst/>
          </a:prstGeom>
          <a:noFill/>
          <a:ln>
            <a:noFill/>
          </a:ln>
        </p:spPr>
      </p:pic>
      <p:sp>
        <p:nvSpPr>
          <p:cNvPr id="261" name="Google Shape;261;p9"/>
          <p:cNvSpPr/>
          <p:nvPr/>
        </p:nvSpPr>
        <p:spPr>
          <a:xfrm>
            <a:off x="567575" y="6474373"/>
            <a:ext cx="11624425" cy="383628"/>
          </a:xfrm>
          <a:prstGeom prst="rect">
            <a:avLst/>
          </a:prstGeom>
          <a:solidFill>
            <a:srgbClr val="FF0000"/>
          </a:solidFill>
          <a:ln cap="flat" cmpd="sng" w="25400">
            <a:solidFill>
              <a:srgbClr val="1570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2" name="Google Shape;262;p9"/>
          <p:cNvSpPr txBox="1"/>
          <p:nvPr/>
        </p:nvSpPr>
        <p:spPr>
          <a:xfrm>
            <a:off x="612775" y="6474373"/>
            <a:ext cx="113479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2000" u="none" cap="none" strike="noStrike">
                <a:solidFill>
                  <a:schemeClr val="lt1"/>
                </a:solidFill>
                <a:latin typeface="Times New Roman"/>
                <a:ea typeface="Times New Roman"/>
                <a:cs typeface="Times New Roman"/>
                <a:sym typeface="Times New Roman"/>
              </a:rPr>
              <a:t>KJSIT-IET INTECH 2K23 National Level Poster cum Project Competition </a:t>
            </a:r>
            <a:endParaRPr b="1" i="0" sz="2000" u="none" cap="none" strike="noStrike">
              <a:solidFill>
                <a:schemeClr val="lt1"/>
              </a:solidFill>
              <a:latin typeface="Times New Roman"/>
              <a:ea typeface="Times New Roman"/>
              <a:cs typeface="Times New Roman"/>
              <a:sym typeface="Times New Roman"/>
            </a:endParaRPr>
          </a:p>
        </p:txBody>
      </p:sp>
      <p:sp>
        <p:nvSpPr>
          <p:cNvPr id="263" name="Google Shape;263;p9"/>
          <p:cNvSpPr txBox="1"/>
          <p:nvPr/>
        </p:nvSpPr>
        <p:spPr>
          <a:xfrm>
            <a:off x="1394292" y="1292318"/>
            <a:ext cx="7980900" cy="642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i="0" lang="en-IN" sz="2400" u="none" cap="none" strike="noStrike">
                <a:solidFill>
                  <a:srgbClr val="C00000"/>
                </a:solidFill>
                <a:latin typeface="Times New Roman"/>
                <a:ea typeface="Times New Roman"/>
                <a:cs typeface="Times New Roman"/>
                <a:sym typeface="Times New Roman"/>
              </a:rPr>
              <a:t>C</a:t>
            </a:r>
            <a:r>
              <a:rPr b="1" lang="en-IN" sz="2400">
                <a:solidFill>
                  <a:srgbClr val="C00000"/>
                </a:solidFill>
                <a:latin typeface="Times New Roman"/>
                <a:ea typeface="Times New Roman"/>
                <a:cs typeface="Times New Roman"/>
                <a:sym typeface="Times New Roman"/>
              </a:rPr>
              <a:t>ONCLUSION</a:t>
            </a:r>
            <a:r>
              <a:rPr b="1" i="0" lang="en-IN" sz="2400" u="none" cap="none" strike="noStrike">
                <a:solidFill>
                  <a:srgbClr val="C00000"/>
                </a:solidFill>
                <a:latin typeface="Times New Roman"/>
                <a:ea typeface="Times New Roman"/>
                <a:cs typeface="Times New Roman"/>
                <a:sym typeface="Times New Roman"/>
              </a:rPr>
              <a:t> </a:t>
            </a:r>
            <a:endParaRPr b="1" i="0" sz="24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400" u="none" cap="none" strike="noStrike">
              <a:solidFill>
                <a:srgbClr val="C00000"/>
              </a:solidFill>
              <a:latin typeface="Times New Roman"/>
              <a:ea typeface="Times New Roman"/>
              <a:cs typeface="Times New Roman"/>
              <a:sym typeface="Times New Roman"/>
            </a:endParaRPr>
          </a:p>
        </p:txBody>
      </p:sp>
      <p:sp>
        <p:nvSpPr>
          <p:cNvPr id="264" name="Google Shape;264;p9"/>
          <p:cNvSpPr txBox="1"/>
          <p:nvPr/>
        </p:nvSpPr>
        <p:spPr>
          <a:xfrm>
            <a:off x="1394300" y="1806975"/>
            <a:ext cx="10196400" cy="4255500"/>
          </a:xfrm>
          <a:prstGeom prst="rect">
            <a:avLst/>
          </a:prstGeom>
          <a:noFill/>
          <a:ln>
            <a:noFill/>
          </a:ln>
        </p:spPr>
        <p:txBody>
          <a:bodyPr anchorCtr="0" anchor="t" bIns="91425" lIns="91425" spcFirstLastPara="1" rIns="91425" wrap="square" tIns="91425">
            <a:spAutoFit/>
          </a:bodyPr>
          <a:lstStyle/>
          <a:p>
            <a:pPr indent="0" lvl="0" marL="0" rtl="0" algn="just">
              <a:lnSpc>
                <a:spcPct val="80000"/>
              </a:lnSpc>
              <a:spcBef>
                <a:spcPts val="100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Our application helps to provide the hardworking farmers of our country the business and clients that</a:t>
            </a:r>
            <a:endParaRPr sz="1800">
              <a:solidFill>
                <a:schemeClr val="dk1"/>
              </a:solidFill>
              <a:latin typeface="Times New Roman"/>
              <a:ea typeface="Times New Roman"/>
              <a:cs typeface="Times New Roman"/>
              <a:sym typeface="Times New Roman"/>
            </a:endParaRPr>
          </a:p>
          <a:p>
            <a:pPr indent="0" lvl="0" marL="0" rtl="0" algn="just">
              <a:lnSpc>
                <a:spcPct val="80000"/>
              </a:lnSpc>
              <a:spcBef>
                <a:spcPts val="1000"/>
              </a:spcBef>
              <a:spcAft>
                <a:spcPts val="0"/>
              </a:spcAft>
              <a:buNone/>
            </a:pPr>
            <a:r>
              <a:rPr lang="en-IN" sz="1800">
                <a:solidFill>
                  <a:schemeClr val="dk1"/>
                </a:solidFill>
                <a:latin typeface="Times New Roman"/>
                <a:ea typeface="Times New Roman"/>
                <a:cs typeface="Times New Roman"/>
                <a:sym typeface="Times New Roman"/>
              </a:rPr>
              <a:t>they need and most of all, deserve.It helps the wholesalers and retailers in buying products directly from a</a:t>
            </a:r>
            <a:endParaRPr sz="1800">
              <a:solidFill>
                <a:schemeClr val="dk1"/>
              </a:solidFill>
              <a:latin typeface="Times New Roman"/>
              <a:ea typeface="Times New Roman"/>
              <a:cs typeface="Times New Roman"/>
              <a:sym typeface="Times New Roman"/>
            </a:endParaRPr>
          </a:p>
          <a:p>
            <a:pPr indent="0" lvl="0" marL="0" rtl="0" algn="just">
              <a:lnSpc>
                <a:spcPct val="80000"/>
              </a:lnSpc>
              <a:spcBef>
                <a:spcPts val="100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large</a:t>
            </a:r>
            <a:r>
              <a:rPr lang="en-IN" sz="1800">
                <a:solidFill>
                  <a:schemeClr val="dk1"/>
                </a:solidFill>
                <a:latin typeface="Times New Roman"/>
                <a:ea typeface="Times New Roman"/>
                <a:cs typeface="Times New Roman"/>
                <a:sym typeface="Times New Roman"/>
              </a:rPr>
              <a:t> number of farmers. Thereby, it enables the wholesalers and retailers in expanding their business. It</a:t>
            </a:r>
            <a:endParaRPr sz="1800">
              <a:solidFill>
                <a:schemeClr val="dk1"/>
              </a:solidFill>
              <a:latin typeface="Times New Roman"/>
              <a:ea typeface="Times New Roman"/>
              <a:cs typeface="Times New Roman"/>
              <a:sym typeface="Times New Roman"/>
            </a:endParaRPr>
          </a:p>
          <a:p>
            <a:pPr indent="0" lvl="0" marL="0" rtl="0" algn="just">
              <a:lnSpc>
                <a:spcPct val="80000"/>
              </a:lnSpc>
              <a:spcBef>
                <a:spcPts val="100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features online shopping for fertilizers, pesticides, machinery &amp; tools, etc. It enables farmers to hire</a:t>
            </a:r>
            <a:endParaRPr sz="1800">
              <a:solidFill>
                <a:schemeClr val="dk1"/>
              </a:solidFill>
              <a:latin typeface="Times New Roman"/>
              <a:ea typeface="Times New Roman"/>
              <a:cs typeface="Times New Roman"/>
              <a:sym typeface="Times New Roman"/>
            </a:endParaRPr>
          </a:p>
          <a:p>
            <a:pPr indent="0" lvl="0" marL="0" rtl="0" algn="just">
              <a:lnSpc>
                <a:spcPct val="80000"/>
              </a:lnSpc>
              <a:spcBef>
                <a:spcPts val="100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labourers, which in turn, will help the farm labourers to find small jobs by having a work profile on the</a:t>
            </a:r>
            <a:endParaRPr sz="1800">
              <a:solidFill>
                <a:schemeClr val="dk1"/>
              </a:solidFill>
              <a:latin typeface="Times New Roman"/>
              <a:ea typeface="Times New Roman"/>
              <a:cs typeface="Times New Roman"/>
              <a:sym typeface="Times New Roman"/>
            </a:endParaRPr>
          </a:p>
          <a:p>
            <a:pPr indent="0" lvl="0" marL="0" rtl="0" algn="just">
              <a:lnSpc>
                <a:spcPct val="80000"/>
              </a:lnSpc>
              <a:spcBef>
                <a:spcPts val="100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website. In modern world, where everyone has a smartphone to use, a web-based application will</a:t>
            </a:r>
            <a:endParaRPr sz="1800">
              <a:solidFill>
                <a:schemeClr val="dk1"/>
              </a:solidFill>
              <a:latin typeface="Times New Roman"/>
              <a:ea typeface="Times New Roman"/>
              <a:cs typeface="Times New Roman"/>
              <a:sym typeface="Times New Roman"/>
            </a:endParaRPr>
          </a:p>
          <a:p>
            <a:pPr indent="0" lvl="0" marL="0" rtl="0" algn="just">
              <a:lnSpc>
                <a:spcPct val="80000"/>
              </a:lnSpc>
              <a:spcBef>
                <a:spcPts val="1000"/>
              </a:spcBef>
              <a:spcAft>
                <a:spcPts val="0"/>
              </a:spcAft>
              <a:buNone/>
            </a:pPr>
            <a:r>
              <a:rPr lang="en-IN" sz="1800">
                <a:solidFill>
                  <a:schemeClr val="dk1"/>
                </a:solidFill>
                <a:latin typeface="Times New Roman"/>
                <a:ea typeface="Times New Roman"/>
                <a:cs typeface="Times New Roman"/>
                <a:sym typeface="Times New Roman"/>
              </a:rPr>
              <a:t>surely aid the farmers.This Project will thus pave the way for an efficient means to carry out the buying and</a:t>
            </a:r>
            <a:endParaRPr sz="1800">
              <a:solidFill>
                <a:schemeClr val="dk1"/>
              </a:solidFill>
              <a:latin typeface="Times New Roman"/>
              <a:ea typeface="Times New Roman"/>
              <a:cs typeface="Times New Roman"/>
              <a:sym typeface="Times New Roman"/>
            </a:endParaRPr>
          </a:p>
          <a:p>
            <a:pPr indent="0" lvl="0" marL="0" rtl="0" algn="just">
              <a:lnSpc>
                <a:spcPct val="80000"/>
              </a:lnSpc>
              <a:spcBef>
                <a:spcPts val="1000"/>
              </a:spcBef>
              <a:spcAft>
                <a:spcPts val="0"/>
              </a:spcAft>
              <a:buNone/>
            </a:pPr>
            <a:r>
              <a:rPr lang="en-IN" sz="1800">
                <a:solidFill>
                  <a:schemeClr val="dk1"/>
                </a:solidFill>
                <a:latin typeface="Times New Roman"/>
                <a:ea typeface="Times New Roman"/>
                <a:cs typeface="Times New Roman"/>
                <a:sym typeface="Times New Roman"/>
              </a:rPr>
              <a:t>selling of the products. Also, the system is completely online (webapp/app) thereby reducing the price aspect</a:t>
            </a:r>
            <a:endParaRPr sz="1800">
              <a:solidFill>
                <a:schemeClr val="dk1"/>
              </a:solidFill>
              <a:latin typeface="Times New Roman"/>
              <a:ea typeface="Times New Roman"/>
              <a:cs typeface="Times New Roman"/>
              <a:sym typeface="Times New Roman"/>
            </a:endParaRPr>
          </a:p>
          <a:p>
            <a:pPr indent="0" lvl="0" marL="0" rtl="0" algn="just">
              <a:lnSpc>
                <a:spcPct val="80000"/>
              </a:lnSpc>
              <a:spcBef>
                <a:spcPts val="1000"/>
              </a:spcBef>
              <a:spcAft>
                <a:spcPts val="0"/>
              </a:spcAft>
              <a:buNone/>
            </a:pPr>
            <a:r>
              <a:rPr lang="en-IN" sz="1800">
                <a:solidFill>
                  <a:schemeClr val="dk1"/>
                </a:solidFill>
                <a:latin typeface="Times New Roman"/>
                <a:ea typeface="Times New Roman"/>
                <a:cs typeface="Times New Roman"/>
                <a:sym typeface="Times New Roman"/>
              </a:rPr>
              <a:t>of the system tremendously.This system is proposed to replace the existing system where the farmer has to</a:t>
            </a:r>
            <a:endParaRPr sz="1800">
              <a:solidFill>
                <a:schemeClr val="dk1"/>
              </a:solidFill>
              <a:latin typeface="Times New Roman"/>
              <a:ea typeface="Times New Roman"/>
              <a:cs typeface="Times New Roman"/>
              <a:sym typeface="Times New Roman"/>
            </a:endParaRPr>
          </a:p>
          <a:p>
            <a:pPr indent="0" lvl="0" marL="0" rtl="0" algn="just">
              <a:lnSpc>
                <a:spcPct val="80000"/>
              </a:lnSpc>
              <a:spcBef>
                <a:spcPts val="1000"/>
              </a:spcBef>
              <a:spcAft>
                <a:spcPts val="0"/>
              </a:spcAft>
              <a:buNone/>
            </a:pPr>
            <a:r>
              <a:rPr lang="en-IN" sz="1800">
                <a:solidFill>
                  <a:schemeClr val="dk1"/>
                </a:solidFill>
                <a:latin typeface="Times New Roman"/>
                <a:ea typeface="Times New Roman"/>
                <a:cs typeface="Times New Roman"/>
                <a:sym typeface="Times New Roman"/>
              </a:rPr>
              <a:t>suffer between the manufacturers and the traders.</a:t>
            </a:r>
            <a:endParaRPr sz="1800">
              <a:solidFill>
                <a:schemeClr val="dk1"/>
              </a:solidFill>
              <a:latin typeface="Times New Roman"/>
              <a:ea typeface="Times New Roman"/>
              <a:cs typeface="Times New Roman"/>
              <a:sym typeface="Times New Roman"/>
            </a:endParaRPr>
          </a:p>
          <a:p>
            <a:pPr indent="0" lvl="0" marL="0" rtl="0" algn="just">
              <a:lnSpc>
                <a:spcPct val="80000"/>
              </a:lnSpc>
              <a:spcBef>
                <a:spcPts val="100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80000"/>
              </a:lnSpc>
              <a:spcBef>
                <a:spcPts val="100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10"/>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270" name="Google Shape;270;p10"/>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271" name="Google Shape;271;p10"/>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272" name="Google Shape;272;p10"/>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id="273" name="Google Shape;273;p10"/>
          <p:cNvSpPr txBox="1"/>
          <p:nvPr/>
        </p:nvSpPr>
        <p:spPr>
          <a:xfrm>
            <a:off x="1182000" y="1634625"/>
            <a:ext cx="11010000" cy="424065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rPr b="0" i="0" lang="en-IN" sz="2000" u="none" cap="none" strike="noStrike">
                <a:solidFill>
                  <a:srgbClr val="052358"/>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5235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6E3F0C"/>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700"/>
              <a:buFont typeface="Arial"/>
              <a:buNone/>
            </a:pPr>
            <a:r>
              <a:rPr b="1" i="0" lang="en-IN" sz="1700" u="none" cap="none" strike="noStrike">
                <a:solidFill>
                  <a:srgbClr val="C00000"/>
                </a:solidFill>
                <a:latin typeface="Times New Roman"/>
                <a:ea typeface="Times New Roman"/>
                <a:cs typeface="Times New Roman"/>
                <a:sym typeface="Times New Roman"/>
              </a:rPr>
              <a:t>     						</a:t>
            </a:r>
            <a:r>
              <a:rPr b="0" i="0" lang="en-IN" sz="17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p:txBody>
      </p:sp>
      <p:sp>
        <p:nvSpPr>
          <p:cNvPr descr="image.png" id="274" name="Google Shape;274;p1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image.png" id="275" name="Google Shape;275;p10"/>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IET Logo" id="276" name="Google Shape;276;p10"/>
          <p:cNvPicPr preferRelativeResize="0"/>
          <p:nvPr/>
        </p:nvPicPr>
        <p:blipFill rotWithShape="1">
          <a:blip r:embed="rId6">
            <a:alphaModFix/>
          </a:blip>
          <a:srcRect b="0" l="0" r="0" t="0"/>
          <a:stretch/>
        </p:blipFill>
        <p:spPr>
          <a:xfrm>
            <a:off x="8723587" y="81537"/>
            <a:ext cx="3468414" cy="1127153"/>
          </a:xfrm>
          <a:prstGeom prst="rect">
            <a:avLst/>
          </a:prstGeom>
          <a:noFill/>
          <a:ln>
            <a:noFill/>
          </a:ln>
        </p:spPr>
      </p:pic>
      <p:pic>
        <p:nvPicPr>
          <p:cNvPr descr="C:\Users\Aarti Sahitya\Desktop\collegelogo1.PNG" id="277" name="Google Shape;277;p10"/>
          <p:cNvPicPr preferRelativeResize="0"/>
          <p:nvPr/>
        </p:nvPicPr>
        <p:blipFill rotWithShape="1">
          <a:blip r:embed="rId7">
            <a:alphaModFix/>
          </a:blip>
          <a:srcRect b="0" l="0" r="0" t="0"/>
          <a:stretch/>
        </p:blipFill>
        <p:spPr>
          <a:xfrm>
            <a:off x="1299625" y="48720"/>
            <a:ext cx="7655189" cy="1307114"/>
          </a:xfrm>
          <a:prstGeom prst="rect">
            <a:avLst/>
          </a:prstGeom>
          <a:noFill/>
          <a:ln>
            <a:noFill/>
          </a:ln>
        </p:spPr>
      </p:pic>
      <p:sp>
        <p:nvSpPr>
          <p:cNvPr id="278" name="Google Shape;278;p10"/>
          <p:cNvSpPr/>
          <p:nvPr/>
        </p:nvSpPr>
        <p:spPr>
          <a:xfrm>
            <a:off x="567575" y="6474373"/>
            <a:ext cx="11624425" cy="383628"/>
          </a:xfrm>
          <a:prstGeom prst="rect">
            <a:avLst/>
          </a:prstGeom>
          <a:solidFill>
            <a:srgbClr val="FF0000"/>
          </a:solidFill>
          <a:ln cap="flat" cmpd="sng" w="25400">
            <a:solidFill>
              <a:srgbClr val="1570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9" name="Google Shape;279;p10"/>
          <p:cNvSpPr txBox="1"/>
          <p:nvPr/>
        </p:nvSpPr>
        <p:spPr>
          <a:xfrm>
            <a:off x="612775" y="6474373"/>
            <a:ext cx="113479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2000" u="none" cap="none" strike="noStrike">
                <a:solidFill>
                  <a:schemeClr val="lt1"/>
                </a:solidFill>
                <a:latin typeface="Times New Roman"/>
                <a:ea typeface="Times New Roman"/>
                <a:cs typeface="Times New Roman"/>
                <a:sym typeface="Times New Roman"/>
              </a:rPr>
              <a:t>KJSIT-IET INTECH 2K23 National Level Poster cum Project Competition </a:t>
            </a:r>
            <a:endParaRPr b="1" i="0" sz="2000" u="none" cap="none" strike="noStrike">
              <a:solidFill>
                <a:schemeClr val="lt1"/>
              </a:solidFill>
              <a:latin typeface="Times New Roman"/>
              <a:ea typeface="Times New Roman"/>
              <a:cs typeface="Times New Roman"/>
              <a:sym typeface="Times New Roman"/>
            </a:endParaRPr>
          </a:p>
        </p:txBody>
      </p:sp>
      <p:sp>
        <p:nvSpPr>
          <p:cNvPr id="280" name="Google Shape;280;p10"/>
          <p:cNvSpPr txBox="1"/>
          <p:nvPr/>
        </p:nvSpPr>
        <p:spPr>
          <a:xfrm>
            <a:off x="1519767" y="1726906"/>
            <a:ext cx="7980900" cy="642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lang="en-IN" sz="2400">
                <a:solidFill>
                  <a:srgbClr val="C00000"/>
                </a:solidFill>
                <a:latin typeface="Times New Roman"/>
                <a:ea typeface="Times New Roman"/>
                <a:cs typeface="Times New Roman"/>
                <a:sym typeface="Times New Roman"/>
              </a:rPr>
              <a:t>REFERENCES</a:t>
            </a:r>
            <a:endParaRPr b="1" i="0" sz="24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400" u="none" cap="none" strike="noStrike">
              <a:solidFill>
                <a:srgbClr val="C00000"/>
              </a:solidFill>
              <a:latin typeface="Times New Roman"/>
              <a:ea typeface="Times New Roman"/>
              <a:cs typeface="Times New Roman"/>
              <a:sym typeface="Times New Roman"/>
            </a:endParaRPr>
          </a:p>
        </p:txBody>
      </p:sp>
      <p:sp>
        <p:nvSpPr>
          <p:cNvPr id="281" name="Google Shape;281;p10"/>
          <p:cNvSpPr txBox="1"/>
          <p:nvPr/>
        </p:nvSpPr>
        <p:spPr>
          <a:xfrm>
            <a:off x="1519775" y="2740275"/>
            <a:ext cx="9534000" cy="2955300"/>
          </a:xfrm>
          <a:prstGeom prst="rect">
            <a:avLst/>
          </a:prstGeom>
          <a:noFill/>
          <a:ln>
            <a:noFill/>
          </a:ln>
        </p:spPr>
        <p:txBody>
          <a:bodyPr anchorCtr="0" anchor="t" bIns="91425" lIns="91425" spcFirstLastPara="1" rIns="91425" wrap="square" tIns="91425">
            <a:spAutoFit/>
          </a:bodyPr>
          <a:lstStyle/>
          <a:p>
            <a:pPr indent="-342900" lvl="0" marL="457200" rtl="0" algn="just">
              <a:lnSpc>
                <a:spcPct val="90000"/>
              </a:lnSpc>
              <a:spcBef>
                <a:spcPts val="0"/>
              </a:spcBef>
              <a:spcAft>
                <a:spcPts val="0"/>
              </a:spcAft>
              <a:buClr>
                <a:srgbClr val="262626"/>
              </a:buClr>
              <a:buSzPts val="1800"/>
              <a:buFont typeface="Marcellus"/>
              <a:buChar char="❏"/>
            </a:pPr>
            <a:r>
              <a:rPr lang="en-IN" sz="1800" u="sng">
                <a:solidFill>
                  <a:schemeClr val="hlink"/>
                </a:solidFill>
                <a:latin typeface="Marcellus"/>
                <a:ea typeface="Marcellus"/>
                <a:cs typeface="Marcellus"/>
                <a:sym typeface="Marcellus"/>
                <a:hlinkClick r:id="rId8"/>
              </a:rPr>
              <a:t>https://youtube.com/playlist?list=PLsyeobzWxl7poL9JTVyndKe62ieoN-MZ3</a:t>
            </a:r>
            <a:endParaRPr sz="1800">
              <a:solidFill>
                <a:srgbClr val="262626"/>
              </a:solidFill>
              <a:latin typeface="Marcellus"/>
              <a:ea typeface="Marcellus"/>
              <a:cs typeface="Marcellus"/>
              <a:sym typeface="Marcellus"/>
            </a:endParaRPr>
          </a:p>
          <a:p>
            <a:pPr indent="0" lvl="0" marL="0" rtl="0" algn="just">
              <a:lnSpc>
                <a:spcPct val="90000"/>
              </a:lnSpc>
              <a:spcBef>
                <a:spcPts val="0"/>
              </a:spcBef>
              <a:spcAft>
                <a:spcPts val="0"/>
              </a:spcAft>
              <a:buClr>
                <a:schemeClr val="dk1"/>
              </a:buClr>
              <a:buSzPts val="1100"/>
              <a:buFont typeface="Arial"/>
              <a:buNone/>
            </a:pPr>
            <a:r>
              <a:t/>
            </a:r>
            <a:endParaRPr sz="1800">
              <a:solidFill>
                <a:srgbClr val="262626"/>
              </a:solidFill>
              <a:latin typeface="Marcellus"/>
              <a:ea typeface="Marcellus"/>
              <a:cs typeface="Marcellus"/>
              <a:sym typeface="Marcellus"/>
            </a:endParaRPr>
          </a:p>
          <a:p>
            <a:pPr indent="0" lvl="0" marL="0" rtl="0" algn="just">
              <a:lnSpc>
                <a:spcPct val="90000"/>
              </a:lnSpc>
              <a:spcBef>
                <a:spcPts val="0"/>
              </a:spcBef>
              <a:spcAft>
                <a:spcPts val="0"/>
              </a:spcAft>
              <a:buClr>
                <a:schemeClr val="dk1"/>
              </a:buClr>
              <a:buSzPts val="1100"/>
              <a:buFont typeface="Arial"/>
              <a:buNone/>
            </a:pPr>
            <a:r>
              <a:t/>
            </a:r>
            <a:endParaRPr sz="1800">
              <a:solidFill>
                <a:srgbClr val="262626"/>
              </a:solidFill>
              <a:latin typeface="Marcellus"/>
              <a:ea typeface="Marcellus"/>
              <a:cs typeface="Marcellus"/>
              <a:sym typeface="Marcellus"/>
            </a:endParaRPr>
          </a:p>
          <a:p>
            <a:pPr indent="-342900" lvl="0" marL="457200" rtl="0" algn="just">
              <a:lnSpc>
                <a:spcPct val="90000"/>
              </a:lnSpc>
              <a:spcBef>
                <a:spcPts val="0"/>
              </a:spcBef>
              <a:spcAft>
                <a:spcPts val="0"/>
              </a:spcAft>
              <a:buClr>
                <a:srgbClr val="262626"/>
              </a:buClr>
              <a:buSzPts val="1800"/>
              <a:buFont typeface="Marcellus"/>
              <a:buChar char="❏"/>
            </a:pPr>
            <a:r>
              <a:rPr lang="en-IN" sz="1800" u="sng">
                <a:solidFill>
                  <a:schemeClr val="hlink"/>
                </a:solidFill>
                <a:latin typeface="Marcellus"/>
                <a:ea typeface="Marcellus"/>
                <a:cs typeface="Marcellus"/>
                <a:sym typeface="Marcellus"/>
                <a:hlinkClick r:id="rId9"/>
              </a:rPr>
              <a:t>https://youtu.be/WDEyt2VHpj4</a:t>
            </a:r>
            <a:endParaRPr sz="1800">
              <a:solidFill>
                <a:srgbClr val="262626"/>
              </a:solidFill>
              <a:latin typeface="Marcellus"/>
              <a:ea typeface="Marcellus"/>
              <a:cs typeface="Marcellus"/>
              <a:sym typeface="Marcellus"/>
            </a:endParaRPr>
          </a:p>
          <a:p>
            <a:pPr indent="0" lvl="0" marL="457200" rtl="0" algn="just">
              <a:lnSpc>
                <a:spcPct val="90000"/>
              </a:lnSpc>
              <a:spcBef>
                <a:spcPts val="0"/>
              </a:spcBef>
              <a:spcAft>
                <a:spcPts val="0"/>
              </a:spcAft>
              <a:buNone/>
            </a:pPr>
            <a:r>
              <a:t/>
            </a:r>
            <a:endParaRPr sz="1800">
              <a:solidFill>
                <a:srgbClr val="262626"/>
              </a:solidFill>
              <a:latin typeface="Marcellus"/>
              <a:ea typeface="Marcellus"/>
              <a:cs typeface="Marcellus"/>
              <a:sym typeface="Marcellus"/>
            </a:endParaRPr>
          </a:p>
          <a:p>
            <a:pPr indent="0" lvl="0" marL="457200" rtl="0" algn="just">
              <a:lnSpc>
                <a:spcPct val="90000"/>
              </a:lnSpc>
              <a:spcBef>
                <a:spcPts val="0"/>
              </a:spcBef>
              <a:spcAft>
                <a:spcPts val="0"/>
              </a:spcAft>
              <a:buNone/>
            </a:pPr>
            <a:r>
              <a:t/>
            </a:r>
            <a:endParaRPr sz="1800">
              <a:solidFill>
                <a:srgbClr val="262626"/>
              </a:solidFill>
              <a:latin typeface="Marcellus"/>
              <a:ea typeface="Marcellus"/>
              <a:cs typeface="Marcellus"/>
              <a:sym typeface="Marcellus"/>
            </a:endParaRPr>
          </a:p>
          <a:p>
            <a:pPr indent="-342900" lvl="0" marL="457200" rtl="0" algn="just">
              <a:lnSpc>
                <a:spcPct val="90000"/>
              </a:lnSpc>
              <a:spcBef>
                <a:spcPts val="0"/>
              </a:spcBef>
              <a:spcAft>
                <a:spcPts val="0"/>
              </a:spcAft>
              <a:buClr>
                <a:srgbClr val="262626"/>
              </a:buClr>
              <a:buSzPts val="1800"/>
              <a:buFont typeface="Marcellus"/>
              <a:buChar char="❏"/>
            </a:pPr>
            <a:r>
              <a:rPr lang="en-IN" sz="1800" u="sng">
                <a:solidFill>
                  <a:schemeClr val="hlink"/>
                </a:solidFill>
                <a:latin typeface="Marcellus"/>
                <a:ea typeface="Marcellus"/>
                <a:cs typeface="Marcellus"/>
                <a:sym typeface="Marcellus"/>
                <a:hlinkClick r:id="rId10"/>
              </a:rPr>
              <a:t>https://www.freeprojectz.com/python-django-project/farm-management-system</a:t>
            </a:r>
            <a:endParaRPr sz="1800">
              <a:solidFill>
                <a:srgbClr val="262626"/>
              </a:solidFill>
              <a:latin typeface="Marcellus"/>
              <a:ea typeface="Marcellus"/>
              <a:cs typeface="Marcellus"/>
              <a:sym typeface="Marcellus"/>
            </a:endParaRPr>
          </a:p>
          <a:p>
            <a:pPr indent="0" lvl="0" marL="457200" rtl="0" algn="just">
              <a:lnSpc>
                <a:spcPct val="90000"/>
              </a:lnSpc>
              <a:spcBef>
                <a:spcPts val="0"/>
              </a:spcBef>
              <a:spcAft>
                <a:spcPts val="0"/>
              </a:spcAft>
              <a:buNone/>
            </a:pPr>
            <a:r>
              <a:t/>
            </a:r>
            <a:endParaRPr sz="1800">
              <a:solidFill>
                <a:srgbClr val="262626"/>
              </a:solidFill>
              <a:latin typeface="Marcellus"/>
              <a:ea typeface="Marcellus"/>
              <a:cs typeface="Marcellus"/>
              <a:sym typeface="Marcellus"/>
            </a:endParaRPr>
          </a:p>
          <a:p>
            <a:pPr indent="0" lvl="0" marL="457200" rtl="0" algn="just">
              <a:lnSpc>
                <a:spcPct val="90000"/>
              </a:lnSpc>
              <a:spcBef>
                <a:spcPts val="0"/>
              </a:spcBef>
              <a:spcAft>
                <a:spcPts val="0"/>
              </a:spcAft>
              <a:buClr>
                <a:schemeClr val="dk1"/>
              </a:buClr>
              <a:buSzPts val="1100"/>
              <a:buFont typeface="Arial"/>
              <a:buNone/>
            </a:pPr>
            <a:r>
              <a:t/>
            </a:r>
            <a:endParaRPr sz="1800">
              <a:solidFill>
                <a:srgbClr val="262626"/>
              </a:solidFill>
              <a:latin typeface="Marcellus"/>
              <a:ea typeface="Marcellus"/>
              <a:cs typeface="Marcellus"/>
              <a:sym typeface="Marcellus"/>
            </a:endParaRPr>
          </a:p>
          <a:p>
            <a:pPr indent="0" lvl="0" marL="0" rtl="0" algn="just">
              <a:lnSpc>
                <a:spcPct val="90000"/>
              </a:lnSpc>
              <a:spcBef>
                <a:spcPts val="0"/>
              </a:spcBef>
              <a:spcAft>
                <a:spcPts val="0"/>
              </a:spcAft>
              <a:buClr>
                <a:schemeClr val="dk1"/>
              </a:buClr>
              <a:buSzPts val="1100"/>
              <a:buFont typeface="Arial"/>
              <a:buNone/>
            </a:pPr>
            <a:r>
              <a:t/>
            </a:r>
            <a:endParaRPr sz="1800">
              <a:solidFill>
                <a:srgbClr val="262626"/>
              </a:solidFill>
              <a:latin typeface="Marcellus"/>
              <a:ea typeface="Marcellus"/>
              <a:cs typeface="Marcellus"/>
              <a:sym typeface="Marcellus"/>
            </a:endParaRPr>
          </a:p>
          <a:p>
            <a:pPr indent="0" lvl="0" marL="0" rtl="0" algn="just">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97" name="Google Shape;97;p2"/>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98" name="Google Shape;98;p2"/>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99" name="Google Shape;99;p2"/>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id="100" name="Google Shape;100;p2"/>
          <p:cNvSpPr txBox="1"/>
          <p:nvPr/>
        </p:nvSpPr>
        <p:spPr>
          <a:xfrm>
            <a:off x="1182000" y="1634625"/>
            <a:ext cx="11010000" cy="424065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rPr b="0" i="0" lang="en-IN" sz="2000" u="none" cap="none" strike="noStrike">
                <a:solidFill>
                  <a:srgbClr val="052358"/>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5235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6E3F0C"/>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700"/>
              <a:buFont typeface="Arial"/>
              <a:buNone/>
            </a:pPr>
            <a:r>
              <a:rPr b="1" i="0" lang="en-IN" sz="1700" u="none" cap="none" strike="noStrike">
                <a:solidFill>
                  <a:srgbClr val="C00000"/>
                </a:solidFill>
                <a:latin typeface="Times New Roman"/>
                <a:ea typeface="Times New Roman"/>
                <a:cs typeface="Times New Roman"/>
                <a:sym typeface="Times New Roman"/>
              </a:rPr>
              <a:t>     						</a:t>
            </a:r>
            <a:r>
              <a:rPr b="0" i="0" lang="en-IN" sz="17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p:txBody>
      </p:sp>
      <p:sp>
        <p:nvSpPr>
          <p:cNvPr descr="image.png" id="101" name="Google Shape;101;p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image.png" id="102" name="Google Shape;102;p2"/>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IET Logo" id="103" name="Google Shape;103;p2"/>
          <p:cNvPicPr preferRelativeResize="0"/>
          <p:nvPr/>
        </p:nvPicPr>
        <p:blipFill rotWithShape="1">
          <a:blip r:embed="rId6">
            <a:alphaModFix/>
          </a:blip>
          <a:srcRect b="0" l="0" r="0" t="0"/>
          <a:stretch/>
        </p:blipFill>
        <p:spPr>
          <a:xfrm>
            <a:off x="8723587" y="81537"/>
            <a:ext cx="3468414" cy="1127153"/>
          </a:xfrm>
          <a:prstGeom prst="rect">
            <a:avLst/>
          </a:prstGeom>
          <a:noFill/>
          <a:ln>
            <a:noFill/>
          </a:ln>
        </p:spPr>
      </p:pic>
      <p:pic>
        <p:nvPicPr>
          <p:cNvPr descr="C:\Users\Aarti Sahitya\Desktop\collegelogo1.PNG" id="104" name="Google Shape;104;p2"/>
          <p:cNvPicPr preferRelativeResize="0"/>
          <p:nvPr/>
        </p:nvPicPr>
        <p:blipFill rotWithShape="1">
          <a:blip r:embed="rId7">
            <a:alphaModFix/>
          </a:blip>
          <a:srcRect b="0" l="0" r="0" t="0"/>
          <a:stretch/>
        </p:blipFill>
        <p:spPr>
          <a:xfrm>
            <a:off x="1299625" y="48720"/>
            <a:ext cx="7655189" cy="1307114"/>
          </a:xfrm>
          <a:prstGeom prst="rect">
            <a:avLst/>
          </a:prstGeom>
          <a:noFill/>
          <a:ln>
            <a:noFill/>
          </a:ln>
        </p:spPr>
      </p:pic>
      <p:sp>
        <p:nvSpPr>
          <p:cNvPr id="105" name="Google Shape;105;p2"/>
          <p:cNvSpPr/>
          <p:nvPr/>
        </p:nvSpPr>
        <p:spPr>
          <a:xfrm>
            <a:off x="567575" y="6474373"/>
            <a:ext cx="11624425" cy="383628"/>
          </a:xfrm>
          <a:prstGeom prst="rect">
            <a:avLst/>
          </a:prstGeom>
          <a:solidFill>
            <a:srgbClr val="FF0000"/>
          </a:solidFill>
          <a:ln cap="flat" cmpd="sng" w="25400">
            <a:solidFill>
              <a:srgbClr val="1570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6" name="Google Shape;106;p2"/>
          <p:cNvSpPr txBox="1"/>
          <p:nvPr/>
        </p:nvSpPr>
        <p:spPr>
          <a:xfrm>
            <a:off x="567575" y="6474373"/>
            <a:ext cx="113931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2000" u="none" cap="none" strike="noStrike">
                <a:solidFill>
                  <a:schemeClr val="lt1"/>
                </a:solidFill>
                <a:latin typeface="Times New Roman"/>
                <a:ea typeface="Times New Roman"/>
                <a:cs typeface="Times New Roman"/>
                <a:sym typeface="Times New Roman"/>
              </a:rPr>
              <a:t>KJSIT-IET INTECH 2K23 National Level Poster cum Project Competition </a:t>
            </a:r>
            <a:endParaRPr b="1" i="0" sz="2000" u="none" cap="none" strike="noStrike">
              <a:solidFill>
                <a:schemeClr val="lt1"/>
              </a:solidFill>
              <a:latin typeface="Times New Roman"/>
              <a:ea typeface="Times New Roman"/>
              <a:cs typeface="Times New Roman"/>
              <a:sym typeface="Times New Roman"/>
            </a:endParaRPr>
          </a:p>
        </p:txBody>
      </p:sp>
      <p:sp>
        <p:nvSpPr>
          <p:cNvPr id="107" name="Google Shape;107;p2"/>
          <p:cNvSpPr txBox="1"/>
          <p:nvPr/>
        </p:nvSpPr>
        <p:spPr>
          <a:xfrm>
            <a:off x="1524750" y="1477413"/>
            <a:ext cx="7590900" cy="642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lang="en-IN" sz="2400">
                <a:solidFill>
                  <a:srgbClr val="C00000"/>
                </a:solidFill>
                <a:latin typeface="Times New Roman"/>
                <a:ea typeface="Times New Roman"/>
                <a:cs typeface="Times New Roman"/>
                <a:sym typeface="Times New Roman"/>
              </a:rPr>
              <a:t>OUTLINE OF PRESENTATION</a:t>
            </a:r>
            <a:endParaRPr sz="2400"/>
          </a:p>
          <a:p>
            <a:pPr indent="0" lvl="0" marL="0" marR="0" rtl="0" algn="l">
              <a:lnSpc>
                <a:spcPct val="100000"/>
              </a:lnSpc>
              <a:spcBef>
                <a:spcPts val="0"/>
              </a:spcBef>
              <a:spcAft>
                <a:spcPts val="0"/>
              </a:spcAft>
              <a:buClr>
                <a:srgbClr val="000000"/>
              </a:buClr>
              <a:buSzPts val="3100"/>
              <a:buFont typeface="Arial"/>
              <a:buNone/>
            </a:pPr>
            <a:r>
              <a:t/>
            </a:r>
            <a:endParaRPr b="1" i="0" sz="24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4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400" u="none" cap="none" strike="noStrike">
              <a:solidFill>
                <a:srgbClr val="C00000"/>
              </a:solidFill>
              <a:latin typeface="Times New Roman"/>
              <a:ea typeface="Times New Roman"/>
              <a:cs typeface="Times New Roman"/>
              <a:sym typeface="Times New Roman"/>
            </a:endParaRPr>
          </a:p>
        </p:txBody>
      </p:sp>
      <p:sp>
        <p:nvSpPr>
          <p:cNvPr id="108" name="Google Shape;108;p2"/>
          <p:cNvSpPr txBox="1"/>
          <p:nvPr/>
        </p:nvSpPr>
        <p:spPr>
          <a:xfrm>
            <a:off x="1524750" y="2241300"/>
            <a:ext cx="10143300" cy="3370800"/>
          </a:xfrm>
          <a:prstGeom prst="rect">
            <a:avLst/>
          </a:prstGeom>
          <a:noFill/>
          <a:ln>
            <a:noFill/>
          </a:ln>
        </p:spPr>
        <p:txBody>
          <a:bodyPr anchorCtr="0" anchor="t" bIns="91425" lIns="91425" spcFirstLastPara="1" rIns="91425" wrap="square" tIns="91425">
            <a:spAutoFit/>
          </a:bodyPr>
          <a:lstStyle/>
          <a:p>
            <a:pPr indent="-374650" lvl="0" marL="457200" rtl="0" algn="just">
              <a:lnSpc>
                <a:spcPct val="150000"/>
              </a:lnSpc>
              <a:spcBef>
                <a:spcPts val="0"/>
              </a:spcBef>
              <a:spcAft>
                <a:spcPts val="0"/>
              </a:spcAft>
              <a:buClr>
                <a:schemeClr val="dk1"/>
              </a:buClr>
              <a:buSzPts val="1800"/>
              <a:buFont typeface="Times New Roman"/>
              <a:buChar char="⮚"/>
            </a:pPr>
            <a:r>
              <a:rPr lang="en-IN" sz="1800">
                <a:solidFill>
                  <a:srgbClr val="052358"/>
                </a:solidFill>
                <a:latin typeface="Times New Roman"/>
                <a:ea typeface="Times New Roman"/>
                <a:cs typeface="Times New Roman"/>
                <a:sym typeface="Times New Roman"/>
              </a:rPr>
              <a:t>Introduction</a:t>
            </a:r>
            <a:endParaRPr sz="1800">
              <a:solidFill>
                <a:schemeClr val="dk1"/>
              </a:solidFill>
              <a:latin typeface="Times New Roman"/>
              <a:ea typeface="Times New Roman"/>
              <a:cs typeface="Times New Roman"/>
              <a:sym typeface="Times New Roman"/>
            </a:endParaRPr>
          </a:p>
          <a:p>
            <a:pPr indent="-374650" lvl="0" marL="457200" rtl="0" algn="just">
              <a:lnSpc>
                <a:spcPct val="150000"/>
              </a:lnSpc>
              <a:spcBef>
                <a:spcPts val="0"/>
              </a:spcBef>
              <a:spcAft>
                <a:spcPts val="0"/>
              </a:spcAft>
              <a:buClr>
                <a:schemeClr val="dk1"/>
              </a:buClr>
              <a:buSzPts val="1800"/>
              <a:buFont typeface="Times New Roman"/>
              <a:buChar char="⮚"/>
            </a:pPr>
            <a:r>
              <a:rPr lang="en-IN" sz="1800">
                <a:solidFill>
                  <a:srgbClr val="052358"/>
                </a:solidFill>
                <a:latin typeface="Times New Roman"/>
                <a:ea typeface="Times New Roman"/>
                <a:cs typeface="Times New Roman"/>
                <a:sym typeface="Times New Roman"/>
              </a:rPr>
              <a:t>Summary / Finding of Literature Survey</a:t>
            </a:r>
            <a:endParaRPr sz="1800">
              <a:solidFill>
                <a:schemeClr val="dk1"/>
              </a:solidFill>
              <a:latin typeface="Times New Roman"/>
              <a:ea typeface="Times New Roman"/>
              <a:cs typeface="Times New Roman"/>
              <a:sym typeface="Times New Roman"/>
            </a:endParaRPr>
          </a:p>
          <a:p>
            <a:pPr indent="-374650" lvl="0" marL="457200" rtl="0" algn="just">
              <a:lnSpc>
                <a:spcPct val="150000"/>
              </a:lnSpc>
              <a:spcBef>
                <a:spcPts val="0"/>
              </a:spcBef>
              <a:spcAft>
                <a:spcPts val="0"/>
              </a:spcAft>
              <a:buClr>
                <a:schemeClr val="dk1"/>
              </a:buClr>
              <a:buSzPts val="1800"/>
              <a:buFont typeface="Times New Roman"/>
              <a:buChar char="⮚"/>
            </a:pPr>
            <a:r>
              <a:rPr lang="en-IN" sz="1800">
                <a:solidFill>
                  <a:srgbClr val="052358"/>
                </a:solidFill>
                <a:latin typeface="Times New Roman"/>
                <a:ea typeface="Times New Roman"/>
                <a:cs typeface="Times New Roman"/>
                <a:sym typeface="Times New Roman"/>
              </a:rPr>
              <a:t>System Design &amp; Architecture</a:t>
            </a:r>
            <a:endParaRPr sz="1800">
              <a:solidFill>
                <a:schemeClr val="dk1"/>
              </a:solidFill>
              <a:latin typeface="Times New Roman"/>
              <a:ea typeface="Times New Roman"/>
              <a:cs typeface="Times New Roman"/>
              <a:sym typeface="Times New Roman"/>
            </a:endParaRPr>
          </a:p>
          <a:p>
            <a:pPr indent="-374650" lvl="0" marL="457200" rtl="0" algn="just">
              <a:lnSpc>
                <a:spcPct val="150000"/>
              </a:lnSpc>
              <a:spcBef>
                <a:spcPts val="0"/>
              </a:spcBef>
              <a:spcAft>
                <a:spcPts val="0"/>
              </a:spcAft>
              <a:buClr>
                <a:schemeClr val="dk1"/>
              </a:buClr>
              <a:buSzPts val="1800"/>
              <a:buFont typeface="Times New Roman"/>
              <a:buChar char="⮚"/>
            </a:pPr>
            <a:r>
              <a:rPr lang="en-IN" sz="1800">
                <a:solidFill>
                  <a:srgbClr val="052358"/>
                </a:solidFill>
                <a:latin typeface="Times New Roman"/>
                <a:ea typeface="Times New Roman"/>
                <a:cs typeface="Times New Roman"/>
                <a:sym typeface="Times New Roman"/>
              </a:rPr>
              <a:t>Proposed Methodology( Algorithm / Flowchart etc)</a:t>
            </a:r>
            <a:endParaRPr sz="1800">
              <a:solidFill>
                <a:schemeClr val="dk1"/>
              </a:solidFill>
              <a:latin typeface="Times New Roman"/>
              <a:ea typeface="Times New Roman"/>
              <a:cs typeface="Times New Roman"/>
              <a:sym typeface="Times New Roman"/>
            </a:endParaRPr>
          </a:p>
          <a:p>
            <a:pPr indent="-374650" lvl="0" marL="457200" rtl="0" algn="just">
              <a:lnSpc>
                <a:spcPct val="150000"/>
              </a:lnSpc>
              <a:spcBef>
                <a:spcPts val="0"/>
              </a:spcBef>
              <a:spcAft>
                <a:spcPts val="0"/>
              </a:spcAft>
              <a:buClr>
                <a:schemeClr val="dk1"/>
              </a:buClr>
              <a:buSzPts val="1800"/>
              <a:buFont typeface="Times New Roman"/>
              <a:buChar char="⮚"/>
            </a:pPr>
            <a:r>
              <a:rPr lang="en-IN" sz="1800">
                <a:solidFill>
                  <a:srgbClr val="052358"/>
                </a:solidFill>
                <a:latin typeface="Times New Roman"/>
                <a:ea typeface="Times New Roman"/>
                <a:cs typeface="Times New Roman"/>
                <a:sym typeface="Times New Roman"/>
              </a:rPr>
              <a:t>Video &amp; Audio demonstration of Running Project(5Mins)</a:t>
            </a:r>
            <a:endParaRPr sz="1800">
              <a:solidFill>
                <a:schemeClr val="dk1"/>
              </a:solidFill>
              <a:latin typeface="Times New Roman"/>
              <a:ea typeface="Times New Roman"/>
              <a:cs typeface="Times New Roman"/>
              <a:sym typeface="Times New Roman"/>
            </a:endParaRPr>
          </a:p>
          <a:p>
            <a:pPr indent="-374650" lvl="0" marL="457200" rtl="0" algn="just">
              <a:lnSpc>
                <a:spcPct val="150000"/>
              </a:lnSpc>
              <a:spcBef>
                <a:spcPts val="0"/>
              </a:spcBef>
              <a:spcAft>
                <a:spcPts val="0"/>
              </a:spcAft>
              <a:buClr>
                <a:schemeClr val="dk1"/>
              </a:buClr>
              <a:buSzPts val="1800"/>
              <a:buFont typeface="Times New Roman"/>
              <a:buChar char="⮚"/>
            </a:pPr>
            <a:r>
              <a:rPr lang="en-IN" sz="1800">
                <a:solidFill>
                  <a:srgbClr val="052358"/>
                </a:solidFill>
                <a:latin typeface="Times New Roman"/>
                <a:ea typeface="Times New Roman"/>
                <a:cs typeface="Times New Roman"/>
                <a:sym typeface="Times New Roman"/>
              </a:rPr>
              <a:t>Results</a:t>
            </a:r>
            <a:endParaRPr sz="1800">
              <a:solidFill>
                <a:schemeClr val="dk1"/>
              </a:solidFill>
              <a:latin typeface="Times New Roman"/>
              <a:ea typeface="Times New Roman"/>
              <a:cs typeface="Times New Roman"/>
              <a:sym typeface="Times New Roman"/>
            </a:endParaRPr>
          </a:p>
          <a:p>
            <a:pPr indent="-374650" lvl="0" marL="457200" rtl="0" algn="just">
              <a:lnSpc>
                <a:spcPct val="150000"/>
              </a:lnSpc>
              <a:spcBef>
                <a:spcPts val="0"/>
              </a:spcBef>
              <a:spcAft>
                <a:spcPts val="0"/>
              </a:spcAft>
              <a:buClr>
                <a:schemeClr val="dk1"/>
              </a:buClr>
              <a:buSzPts val="1800"/>
              <a:buFont typeface="Times New Roman"/>
              <a:buChar char="⮚"/>
            </a:pPr>
            <a:r>
              <a:rPr lang="en-IN" sz="1800">
                <a:solidFill>
                  <a:srgbClr val="052358"/>
                </a:solidFill>
                <a:latin typeface="Times New Roman"/>
                <a:ea typeface="Times New Roman"/>
                <a:cs typeface="Times New Roman"/>
                <a:sym typeface="Times New Roman"/>
              </a:rPr>
              <a:t>Conclusion </a:t>
            </a:r>
            <a:endParaRPr sz="1800">
              <a:solidFill>
                <a:schemeClr val="dk1"/>
              </a:solidFill>
              <a:latin typeface="Times New Roman"/>
              <a:ea typeface="Times New Roman"/>
              <a:cs typeface="Times New Roman"/>
              <a:sym typeface="Times New Roman"/>
            </a:endParaRPr>
          </a:p>
          <a:p>
            <a:pPr indent="-374650" lvl="0" marL="457200" rtl="0" algn="just">
              <a:lnSpc>
                <a:spcPct val="150000"/>
              </a:lnSpc>
              <a:spcBef>
                <a:spcPts val="0"/>
              </a:spcBef>
              <a:spcAft>
                <a:spcPts val="0"/>
              </a:spcAft>
              <a:buClr>
                <a:schemeClr val="dk1"/>
              </a:buClr>
              <a:buSzPts val="1800"/>
              <a:buFont typeface="Times New Roman"/>
              <a:buChar char="⮚"/>
            </a:pPr>
            <a:r>
              <a:rPr lang="en-IN" sz="1800">
                <a:solidFill>
                  <a:srgbClr val="052358"/>
                </a:solidFill>
                <a:latin typeface="Times New Roman"/>
                <a:ea typeface="Times New Roman"/>
                <a:cs typeface="Times New Roman"/>
                <a:sym typeface="Times New Roman"/>
              </a:rPr>
              <a:t>References</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3"/>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114" name="Google Shape;114;p3"/>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115" name="Google Shape;115;p3"/>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116" name="Google Shape;116;p3"/>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id="117" name="Google Shape;117;p3"/>
          <p:cNvSpPr txBox="1"/>
          <p:nvPr/>
        </p:nvSpPr>
        <p:spPr>
          <a:xfrm>
            <a:off x="1182000" y="1634625"/>
            <a:ext cx="11010000" cy="424065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rPr b="0" i="0" lang="en-IN" sz="2000" u="none" cap="none" strike="noStrike">
                <a:solidFill>
                  <a:srgbClr val="052358"/>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5235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6E3F0C"/>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700"/>
              <a:buFont typeface="Arial"/>
              <a:buNone/>
            </a:pPr>
            <a:r>
              <a:rPr b="1" i="0" lang="en-IN" sz="1700" u="none" cap="none" strike="noStrike">
                <a:solidFill>
                  <a:srgbClr val="C00000"/>
                </a:solidFill>
                <a:latin typeface="Times New Roman"/>
                <a:ea typeface="Times New Roman"/>
                <a:cs typeface="Times New Roman"/>
                <a:sym typeface="Times New Roman"/>
              </a:rPr>
              <a:t>     						</a:t>
            </a:r>
            <a:r>
              <a:rPr b="0" i="0" lang="en-IN" sz="17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p:txBody>
      </p:sp>
      <p:sp>
        <p:nvSpPr>
          <p:cNvPr descr="image.png" id="118" name="Google Shape;118;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image.png" id="119" name="Google Shape;119;p3"/>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IET Logo" id="120" name="Google Shape;120;p3"/>
          <p:cNvPicPr preferRelativeResize="0"/>
          <p:nvPr/>
        </p:nvPicPr>
        <p:blipFill rotWithShape="1">
          <a:blip r:embed="rId6">
            <a:alphaModFix/>
          </a:blip>
          <a:srcRect b="0" l="0" r="0" t="0"/>
          <a:stretch/>
        </p:blipFill>
        <p:spPr>
          <a:xfrm>
            <a:off x="8723587" y="81537"/>
            <a:ext cx="3468414" cy="1127153"/>
          </a:xfrm>
          <a:prstGeom prst="rect">
            <a:avLst/>
          </a:prstGeom>
          <a:noFill/>
          <a:ln>
            <a:noFill/>
          </a:ln>
        </p:spPr>
      </p:pic>
      <p:pic>
        <p:nvPicPr>
          <p:cNvPr descr="C:\Users\Aarti Sahitya\Desktop\collegelogo1.PNG" id="121" name="Google Shape;121;p3"/>
          <p:cNvPicPr preferRelativeResize="0"/>
          <p:nvPr/>
        </p:nvPicPr>
        <p:blipFill rotWithShape="1">
          <a:blip r:embed="rId7">
            <a:alphaModFix/>
          </a:blip>
          <a:srcRect b="0" l="0" r="0" t="0"/>
          <a:stretch/>
        </p:blipFill>
        <p:spPr>
          <a:xfrm>
            <a:off x="1299625" y="48720"/>
            <a:ext cx="7655189" cy="1307114"/>
          </a:xfrm>
          <a:prstGeom prst="rect">
            <a:avLst/>
          </a:prstGeom>
          <a:noFill/>
          <a:ln>
            <a:noFill/>
          </a:ln>
        </p:spPr>
      </p:pic>
      <p:sp>
        <p:nvSpPr>
          <p:cNvPr id="122" name="Google Shape;122;p3"/>
          <p:cNvSpPr/>
          <p:nvPr/>
        </p:nvSpPr>
        <p:spPr>
          <a:xfrm>
            <a:off x="567575" y="6474373"/>
            <a:ext cx="11624425" cy="383628"/>
          </a:xfrm>
          <a:prstGeom prst="rect">
            <a:avLst/>
          </a:prstGeom>
          <a:solidFill>
            <a:srgbClr val="FF0000"/>
          </a:solidFill>
          <a:ln cap="flat" cmpd="sng" w="25400">
            <a:solidFill>
              <a:srgbClr val="1570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3" name="Google Shape;123;p3"/>
          <p:cNvSpPr txBox="1"/>
          <p:nvPr/>
        </p:nvSpPr>
        <p:spPr>
          <a:xfrm>
            <a:off x="612775" y="6474373"/>
            <a:ext cx="113479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2000" u="none" cap="none" strike="noStrike">
                <a:solidFill>
                  <a:schemeClr val="lt1"/>
                </a:solidFill>
                <a:latin typeface="Times New Roman"/>
                <a:ea typeface="Times New Roman"/>
                <a:cs typeface="Times New Roman"/>
                <a:sym typeface="Times New Roman"/>
              </a:rPr>
              <a:t>KJSIT-IET INTECH 2K23 National Level Poster cum Project Competition </a:t>
            </a:r>
            <a:endParaRPr b="1" i="0" sz="2000" u="none" cap="none" strike="noStrike">
              <a:solidFill>
                <a:schemeClr val="lt1"/>
              </a:solidFill>
              <a:latin typeface="Times New Roman"/>
              <a:ea typeface="Times New Roman"/>
              <a:cs typeface="Times New Roman"/>
              <a:sym typeface="Times New Roman"/>
            </a:endParaRPr>
          </a:p>
        </p:txBody>
      </p:sp>
      <p:sp>
        <p:nvSpPr>
          <p:cNvPr id="124" name="Google Shape;124;p3"/>
          <p:cNvSpPr txBox="1"/>
          <p:nvPr/>
        </p:nvSpPr>
        <p:spPr>
          <a:xfrm>
            <a:off x="1394292" y="1436943"/>
            <a:ext cx="7980900" cy="642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i="0" lang="en-IN" sz="2400" u="none" cap="none" strike="noStrike">
                <a:solidFill>
                  <a:srgbClr val="C00000"/>
                </a:solidFill>
                <a:latin typeface="Times New Roman"/>
                <a:ea typeface="Times New Roman"/>
                <a:cs typeface="Times New Roman"/>
                <a:sym typeface="Times New Roman"/>
              </a:rPr>
              <a:t>I</a:t>
            </a:r>
            <a:r>
              <a:rPr b="1" lang="en-IN" sz="2400">
                <a:solidFill>
                  <a:srgbClr val="C00000"/>
                </a:solidFill>
                <a:latin typeface="Times New Roman"/>
                <a:ea typeface="Times New Roman"/>
                <a:cs typeface="Times New Roman"/>
                <a:sym typeface="Times New Roman"/>
              </a:rPr>
              <a:t>NTRODUCTION</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1" i="0" sz="24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4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400" u="none" cap="none" strike="noStrike">
              <a:solidFill>
                <a:srgbClr val="C00000"/>
              </a:solidFill>
              <a:latin typeface="Times New Roman"/>
              <a:ea typeface="Times New Roman"/>
              <a:cs typeface="Times New Roman"/>
              <a:sym typeface="Times New Roman"/>
            </a:endParaRPr>
          </a:p>
        </p:txBody>
      </p:sp>
      <p:sp>
        <p:nvSpPr>
          <p:cNvPr id="125" name="Google Shape;125;p3"/>
          <p:cNvSpPr txBox="1"/>
          <p:nvPr/>
        </p:nvSpPr>
        <p:spPr>
          <a:xfrm>
            <a:off x="1355313" y="1835700"/>
            <a:ext cx="9697500" cy="5171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IN" sz="1800">
                <a:solidFill>
                  <a:srgbClr val="222222"/>
                </a:solidFill>
                <a:highlight>
                  <a:schemeClr val="lt1"/>
                </a:highlight>
                <a:latin typeface="Times New Roman"/>
                <a:ea typeface="Times New Roman"/>
                <a:cs typeface="Times New Roman"/>
                <a:sym typeface="Times New Roman"/>
              </a:rPr>
              <a:t>Agriculture is known as skill of cultivating plant or crops. A large population in our nation majorly</a:t>
            </a:r>
            <a:endParaRPr sz="1800">
              <a:solidFill>
                <a:srgbClr val="222222"/>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IN" sz="1800">
                <a:solidFill>
                  <a:srgbClr val="222222"/>
                </a:solidFill>
                <a:highlight>
                  <a:schemeClr val="lt1"/>
                </a:highlight>
                <a:latin typeface="Times New Roman"/>
                <a:ea typeface="Times New Roman"/>
                <a:cs typeface="Times New Roman"/>
                <a:sym typeface="Times New Roman"/>
              </a:rPr>
              <a:t>depends on farming to satisfy their daily needs. Our Indian farming system has been increased with many new technologies to produce maximum farm products and globally India offered with the second</a:t>
            </a:r>
            <a:endParaRPr sz="1800">
              <a:solidFill>
                <a:srgbClr val="222222"/>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IN" sz="1800">
                <a:solidFill>
                  <a:srgbClr val="222222"/>
                </a:solidFill>
                <a:highlight>
                  <a:schemeClr val="lt1"/>
                </a:highlight>
                <a:latin typeface="Times New Roman"/>
                <a:ea typeface="Times New Roman"/>
                <a:cs typeface="Times New Roman"/>
                <a:sym typeface="Times New Roman"/>
              </a:rPr>
              <a:t>position. In today’s world, or any item to reach from the farmer to the consumer involves a lot of steps</a:t>
            </a:r>
            <a:endParaRPr sz="1800">
              <a:solidFill>
                <a:srgbClr val="222222"/>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IN" sz="1800">
                <a:solidFill>
                  <a:srgbClr val="222222"/>
                </a:solidFill>
                <a:highlight>
                  <a:schemeClr val="lt1"/>
                </a:highlight>
                <a:latin typeface="Times New Roman"/>
                <a:ea typeface="Times New Roman"/>
                <a:cs typeface="Times New Roman"/>
                <a:sym typeface="Times New Roman"/>
              </a:rPr>
              <a:t>and middlemen which can cause the process to slow down and also cause hoarding of prices where only the farmer and consumer are at a loss. Hence, there is a need for a platform that will help the authorities keep a track of the trade, and take down any such hoarding practices being performed at any stage.</a:t>
            </a:r>
            <a:endParaRPr sz="1800">
              <a:solidFill>
                <a:srgbClr val="222222"/>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rgbClr val="222222"/>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IN" sz="1800">
                <a:solidFill>
                  <a:srgbClr val="222222"/>
                </a:solidFill>
                <a:highlight>
                  <a:schemeClr val="lt1"/>
                </a:highlight>
                <a:latin typeface="Times New Roman"/>
                <a:ea typeface="Times New Roman"/>
                <a:cs typeface="Times New Roman"/>
                <a:sym typeface="Times New Roman"/>
              </a:rPr>
              <a:t>Our idea is to create such a web-based platform for the farmers connecting them directly to the consumers and workers thus expanding their business. This platform will allow these stakeholders to interact with each other and will facilitate the hiring of labour and purchase and sale of raw materials and produce respectively. We provide technology and services to the farmers, merchants, and farm laborers, thus providing them with a wider great experience with an easy-to-use application.</a:t>
            </a:r>
            <a:endParaRPr sz="1800">
              <a:solidFill>
                <a:srgbClr val="222222"/>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rgbClr val="222222"/>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rgbClr val="222222"/>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4"/>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131" name="Google Shape;131;p4"/>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132" name="Google Shape;132;p4"/>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133" name="Google Shape;133;p4"/>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id="134" name="Google Shape;134;p4"/>
          <p:cNvSpPr txBox="1"/>
          <p:nvPr/>
        </p:nvSpPr>
        <p:spPr>
          <a:xfrm>
            <a:off x="1182000" y="1634625"/>
            <a:ext cx="11010000" cy="4544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rPr b="0" i="0" lang="en-IN" sz="2000" u="none" cap="none" strike="noStrike">
                <a:solidFill>
                  <a:srgbClr val="052358"/>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5235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6E3F0C"/>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700"/>
              <a:buFont typeface="Arial"/>
              <a:buNone/>
            </a:pPr>
            <a:r>
              <a:rPr b="1" i="0" lang="en-IN" sz="1700" u="none" cap="none" strike="noStrike">
                <a:solidFill>
                  <a:srgbClr val="C00000"/>
                </a:solidFill>
                <a:latin typeface="Times New Roman"/>
                <a:ea typeface="Times New Roman"/>
                <a:cs typeface="Times New Roman"/>
                <a:sym typeface="Times New Roman"/>
              </a:rPr>
              <a:t>     						</a:t>
            </a:r>
            <a:r>
              <a:rPr b="0" i="0" lang="en-IN" sz="17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p:txBody>
      </p:sp>
      <p:sp>
        <p:nvSpPr>
          <p:cNvPr descr="image.png" id="135" name="Google Shape;135;p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image.png" id="136" name="Google Shape;136;p4"/>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IET Logo" id="137" name="Google Shape;137;p4"/>
          <p:cNvPicPr preferRelativeResize="0"/>
          <p:nvPr/>
        </p:nvPicPr>
        <p:blipFill rotWithShape="1">
          <a:blip r:embed="rId6">
            <a:alphaModFix/>
          </a:blip>
          <a:srcRect b="0" l="0" r="0" t="0"/>
          <a:stretch/>
        </p:blipFill>
        <p:spPr>
          <a:xfrm>
            <a:off x="8723587" y="81537"/>
            <a:ext cx="3468414" cy="1127153"/>
          </a:xfrm>
          <a:prstGeom prst="rect">
            <a:avLst/>
          </a:prstGeom>
          <a:noFill/>
          <a:ln>
            <a:noFill/>
          </a:ln>
        </p:spPr>
      </p:pic>
      <p:pic>
        <p:nvPicPr>
          <p:cNvPr descr="C:\Users\Aarti Sahitya\Desktop\collegelogo1.PNG" id="138" name="Google Shape;138;p4"/>
          <p:cNvPicPr preferRelativeResize="0"/>
          <p:nvPr/>
        </p:nvPicPr>
        <p:blipFill rotWithShape="1">
          <a:blip r:embed="rId7">
            <a:alphaModFix/>
          </a:blip>
          <a:srcRect b="0" l="0" r="0" t="0"/>
          <a:stretch/>
        </p:blipFill>
        <p:spPr>
          <a:xfrm>
            <a:off x="1299625" y="48720"/>
            <a:ext cx="7655189" cy="1307114"/>
          </a:xfrm>
          <a:prstGeom prst="rect">
            <a:avLst/>
          </a:prstGeom>
          <a:noFill/>
          <a:ln>
            <a:noFill/>
          </a:ln>
        </p:spPr>
      </p:pic>
      <p:sp>
        <p:nvSpPr>
          <p:cNvPr id="139" name="Google Shape;139;p4"/>
          <p:cNvSpPr/>
          <p:nvPr/>
        </p:nvSpPr>
        <p:spPr>
          <a:xfrm>
            <a:off x="567575" y="6474373"/>
            <a:ext cx="11624425" cy="383628"/>
          </a:xfrm>
          <a:prstGeom prst="rect">
            <a:avLst/>
          </a:prstGeom>
          <a:solidFill>
            <a:srgbClr val="FF0000"/>
          </a:solidFill>
          <a:ln cap="flat" cmpd="sng" w="25400">
            <a:solidFill>
              <a:srgbClr val="1570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0" name="Google Shape;140;p4"/>
          <p:cNvSpPr txBox="1"/>
          <p:nvPr/>
        </p:nvSpPr>
        <p:spPr>
          <a:xfrm>
            <a:off x="612775" y="6474373"/>
            <a:ext cx="113479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2000" u="none" cap="none" strike="noStrike">
                <a:solidFill>
                  <a:schemeClr val="lt1"/>
                </a:solidFill>
                <a:latin typeface="Times New Roman"/>
                <a:ea typeface="Times New Roman"/>
                <a:cs typeface="Times New Roman"/>
                <a:sym typeface="Times New Roman"/>
              </a:rPr>
              <a:t>KJSIT-IET INTECH 2K23 National Level Poster cum Project Competition </a:t>
            </a:r>
            <a:endParaRPr b="1" i="0" sz="2000" u="none" cap="none" strike="noStrike">
              <a:solidFill>
                <a:schemeClr val="lt1"/>
              </a:solidFill>
              <a:latin typeface="Times New Roman"/>
              <a:ea typeface="Times New Roman"/>
              <a:cs typeface="Times New Roman"/>
              <a:sym typeface="Times New Roman"/>
            </a:endParaRPr>
          </a:p>
        </p:txBody>
      </p:sp>
      <p:sp>
        <p:nvSpPr>
          <p:cNvPr id="141" name="Google Shape;141;p4"/>
          <p:cNvSpPr txBox="1"/>
          <p:nvPr/>
        </p:nvSpPr>
        <p:spPr>
          <a:xfrm>
            <a:off x="1388692" y="1487393"/>
            <a:ext cx="7980900" cy="642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i="0" lang="en-IN" sz="2400" u="none" cap="none" strike="noStrike">
                <a:solidFill>
                  <a:srgbClr val="C00000"/>
                </a:solidFill>
                <a:latin typeface="Times New Roman"/>
                <a:ea typeface="Times New Roman"/>
                <a:cs typeface="Times New Roman"/>
                <a:sym typeface="Times New Roman"/>
              </a:rPr>
              <a:t>S</a:t>
            </a:r>
            <a:r>
              <a:rPr b="1" lang="en-IN" sz="2400">
                <a:solidFill>
                  <a:srgbClr val="C00000"/>
                </a:solidFill>
                <a:latin typeface="Times New Roman"/>
                <a:ea typeface="Times New Roman"/>
                <a:cs typeface="Times New Roman"/>
                <a:sym typeface="Times New Roman"/>
              </a:rPr>
              <a:t>UMMARY/ FINDING OF LITERATURE</a:t>
            </a:r>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400" u="none" cap="none" strike="noStrike">
              <a:solidFill>
                <a:srgbClr val="C00000"/>
              </a:solidFill>
              <a:latin typeface="Times New Roman"/>
              <a:ea typeface="Times New Roman"/>
              <a:cs typeface="Times New Roman"/>
              <a:sym typeface="Times New Roman"/>
            </a:endParaRPr>
          </a:p>
        </p:txBody>
      </p:sp>
      <p:sp>
        <p:nvSpPr>
          <p:cNvPr id="142" name="Google Shape;142;p4"/>
          <p:cNvSpPr txBox="1"/>
          <p:nvPr/>
        </p:nvSpPr>
        <p:spPr>
          <a:xfrm>
            <a:off x="1388700" y="2079250"/>
            <a:ext cx="10596600" cy="43407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From the analysis and research, we get to know there are some e-farming websites are there and they are not userfriendly. It is a B2B (business to business) application which any seller can sell the product which may be not a branded or genuine. Farmer didn't, have any idea about the product and buy it, which cause the farmer to cause losses. To avoid this we have come up with a new idea which is B2C (business to customer). Where admin will add a branded product directly from the company and farmer buy it through this we can avoid farmer getting losses. Some Farmer didn't have proper knowledge about the pesticides, fertilizers, seeds and irrigation tools. So our web app helps the farmer to select the right product and genuine product.</a:t>
            </a:r>
            <a:endParaRPr sz="1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Review of similar systems is made and the strength and weaknesses are identified. The similarities between</a:t>
            </a:r>
            <a:endParaRPr sz="1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the reviewed systems and the proposed system are outlined as well as the differences. There are various</a:t>
            </a:r>
            <a:endParaRPr sz="1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android applications and web sites which are international and state wise but not for locality.</a:t>
            </a:r>
            <a:endParaRPr sz="1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There are various surveys and also feedbacks with technologies are reviewed from existing papers and</a:t>
            </a:r>
            <a:endParaRPr sz="1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portal that are listed in the literature survey.</a:t>
            </a:r>
            <a:endParaRPr sz="1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5"/>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148" name="Google Shape;148;p5"/>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149" name="Google Shape;149;p5"/>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150" name="Google Shape;150;p5"/>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id="151" name="Google Shape;151;p5"/>
          <p:cNvSpPr txBox="1"/>
          <p:nvPr/>
        </p:nvSpPr>
        <p:spPr>
          <a:xfrm>
            <a:off x="1182000" y="1634625"/>
            <a:ext cx="11010000" cy="424065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rPr b="0" i="0" lang="en-IN" sz="2000" u="none" cap="none" strike="noStrike">
                <a:solidFill>
                  <a:srgbClr val="052358"/>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5235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6E3F0C"/>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700"/>
              <a:buFont typeface="Arial"/>
              <a:buNone/>
            </a:pPr>
            <a:r>
              <a:rPr b="1" i="0" lang="en-IN" sz="1700" u="none" cap="none" strike="noStrike">
                <a:solidFill>
                  <a:srgbClr val="C00000"/>
                </a:solidFill>
                <a:latin typeface="Times New Roman"/>
                <a:ea typeface="Times New Roman"/>
                <a:cs typeface="Times New Roman"/>
                <a:sym typeface="Times New Roman"/>
              </a:rPr>
              <a:t>     						</a:t>
            </a:r>
            <a:r>
              <a:rPr b="0" i="0" lang="en-IN" sz="17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p:txBody>
      </p:sp>
      <p:sp>
        <p:nvSpPr>
          <p:cNvPr descr="image.png" id="152" name="Google Shape;152;p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image.png" id="153" name="Google Shape;153;p5"/>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IET Logo" id="154" name="Google Shape;154;p5"/>
          <p:cNvPicPr preferRelativeResize="0"/>
          <p:nvPr/>
        </p:nvPicPr>
        <p:blipFill rotWithShape="1">
          <a:blip r:embed="rId6">
            <a:alphaModFix/>
          </a:blip>
          <a:srcRect b="0" l="0" r="0" t="0"/>
          <a:stretch/>
        </p:blipFill>
        <p:spPr>
          <a:xfrm>
            <a:off x="8723587" y="81537"/>
            <a:ext cx="3468414" cy="1127153"/>
          </a:xfrm>
          <a:prstGeom prst="rect">
            <a:avLst/>
          </a:prstGeom>
          <a:noFill/>
          <a:ln>
            <a:noFill/>
          </a:ln>
        </p:spPr>
      </p:pic>
      <p:pic>
        <p:nvPicPr>
          <p:cNvPr descr="C:\Users\Aarti Sahitya\Desktop\collegelogo1.PNG" id="155" name="Google Shape;155;p5"/>
          <p:cNvPicPr preferRelativeResize="0"/>
          <p:nvPr/>
        </p:nvPicPr>
        <p:blipFill rotWithShape="1">
          <a:blip r:embed="rId7">
            <a:alphaModFix/>
          </a:blip>
          <a:srcRect b="0" l="0" r="0" t="0"/>
          <a:stretch/>
        </p:blipFill>
        <p:spPr>
          <a:xfrm>
            <a:off x="1299625" y="48720"/>
            <a:ext cx="7655189" cy="1307114"/>
          </a:xfrm>
          <a:prstGeom prst="rect">
            <a:avLst/>
          </a:prstGeom>
          <a:noFill/>
          <a:ln>
            <a:noFill/>
          </a:ln>
        </p:spPr>
      </p:pic>
      <p:sp>
        <p:nvSpPr>
          <p:cNvPr id="156" name="Google Shape;156;p5"/>
          <p:cNvSpPr/>
          <p:nvPr/>
        </p:nvSpPr>
        <p:spPr>
          <a:xfrm>
            <a:off x="567575" y="6474373"/>
            <a:ext cx="11624425" cy="383628"/>
          </a:xfrm>
          <a:prstGeom prst="rect">
            <a:avLst/>
          </a:prstGeom>
          <a:solidFill>
            <a:srgbClr val="FF0000"/>
          </a:solidFill>
          <a:ln cap="flat" cmpd="sng" w="25400">
            <a:solidFill>
              <a:srgbClr val="1570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7" name="Google Shape;157;p5"/>
          <p:cNvSpPr txBox="1"/>
          <p:nvPr/>
        </p:nvSpPr>
        <p:spPr>
          <a:xfrm>
            <a:off x="612775" y="6474373"/>
            <a:ext cx="113479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2000" u="none" cap="none" strike="noStrike">
                <a:solidFill>
                  <a:schemeClr val="lt1"/>
                </a:solidFill>
                <a:latin typeface="Times New Roman"/>
                <a:ea typeface="Times New Roman"/>
                <a:cs typeface="Times New Roman"/>
                <a:sym typeface="Times New Roman"/>
              </a:rPr>
              <a:t>KJSIT-IET INTECH 2K23 National Level Poster cum Project Competition </a:t>
            </a:r>
            <a:endParaRPr b="1" i="0" sz="2000" u="none" cap="none" strike="noStrike">
              <a:solidFill>
                <a:schemeClr val="lt1"/>
              </a:solidFill>
              <a:latin typeface="Times New Roman"/>
              <a:ea typeface="Times New Roman"/>
              <a:cs typeface="Times New Roman"/>
              <a:sym typeface="Times New Roman"/>
            </a:endParaRPr>
          </a:p>
        </p:txBody>
      </p:sp>
      <p:sp>
        <p:nvSpPr>
          <p:cNvPr id="158" name="Google Shape;158;p5"/>
          <p:cNvSpPr txBox="1"/>
          <p:nvPr/>
        </p:nvSpPr>
        <p:spPr>
          <a:xfrm>
            <a:off x="1430567" y="1208693"/>
            <a:ext cx="7980900" cy="642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i="0" lang="en-IN" sz="2400" u="none" cap="none" strike="noStrike">
                <a:solidFill>
                  <a:srgbClr val="C00000"/>
                </a:solidFill>
                <a:latin typeface="Times New Roman"/>
                <a:ea typeface="Times New Roman"/>
                <a:cs typeface="Times New Roman"/>
                <a:sym typeface="Times New Roman"/>
              </a:rPr>
              <a:t>S</a:t>
            </a:r>
            <a:r>
              <a:rPr b="1" lang="en-IN" sz="2400">
                <a:solidFill>
                  <a:srgbClr val="C00000"/>
                </a:solidFill>
                <a:latin typeface="Times New Roman"/>
                <a:ea typeface="Times New Roman"/>
                <a:cs typeface="Times New Roman"/>
                <a:sym typeface="Times New Roman"/>
              </a:rPr>
              <a:t>YSTEM DESIGN &amp; ARCHITECTURE</a:t>
            </a:r>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400" u="none" cap="none" strike="noStrike">
              <a:solidFill>
                <a:srgbClr val="C00000"/>
              </a:solidFill>
              <a:latin typeface="Times New Roman"/>
              <a:ea typeface="Times New Roman"/>
              <a:cs typeface="Times New Roman"/>
              <a:sym typeface="Times New Roman"/>
            </a:endParaRPr>
          </a:p>
        </p:txBody>
      </p:sp>
      <p:sp>
        <p:nvSpPr>
          <p:cNvPr id="159" name="Google Shape;159;p5"/>
          <p:cNvSpPr txBox="1"/>
          <p:nvPr/>
        </p:nvSpPr>
        <p:spPr>
          <a:xfrm>
            <a:off x="1542875" y="2272300"/>
            <a:ext cx="67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60" name="Google Shape;160;p5"/>
          <p:cNvPicPr preferRelativeResize="0"/>
          <p:nvPr/>
        </p:nvPicPr>
        <p:blipFill>
          <a:blip r:embed="rId8">
            <a:alphaModFix/>
          </a:blip>
          <a:stretch>
            <a:fillRect/>
          </a:stretch>
        </p:blipFill>
        <p:spPr>
          <a:xfrm>
            <a:off x="1542875" y="1726375"/>
            <a:ext cx="8490851" cy="4624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6"/>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166" name="Google Shape;166;p6"/>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167" name="Google Shape;167;p6"/>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168" name="Google Shape;168;p6"/>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id="169" name="Google Shape;169;p6"/>
          <p:cNvSpPr txBox="1"/>
          <p:nvPr/>
        </p:nvSpPr>
        <p:spPr>
          <a:xfrm>
            <a:off x="1403950" y="1998125"/>
            <a:ext cx="10788000" cy="387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5235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6E3F0C"/>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700"/>
              <a:buFont typeface="Arial"/>
              <a:buNone/>
            </a:pPr>
            <a:r>
              <a:rPr b="1" i="0" lang="en-IN" sz="1700" u="none" cap="none" strike="noStrike">
                <a:solidFill>
                  <a:srgbClr val="C00000"/>
                </a:solidFill>
                <a:latin typeface="Times New Roman"/>
                <a:ea typeface="Times New Roman"/>
                <a:cs typeface="Times New Roman"/>
                <a:sym typeface="Times New Roman"/>
              </a:rPr>
              <a:t>     						</a:t>
            </a:r>
            <a:r>
              <a:rPr b="0" i="0" lang="en-IN" sz="17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p:txBody>
      </p:sp>
      <p:sp>
        <p:nvSpPr>
          <p:cNvPr descr="image.png" id="170" name="Google Shape;170;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image.png" id="171" name="Google Shape;171;p6"/>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IET Logo" id="172" name="Google Shape;172;p6"/>
          <p:cNvPicPr preferRelativeResize="0"/>
          <p:nvPr/>
        </p:nvPicPr>
        <p:blipFill rotWithShape="1">
          <a:blip r:embed="rId6">
            <a:alphaModFix/>
          </a:blip>
          <a:srcRect b="0" l="0" r="0" t="0"/>
          <a:stretch/>
        </p:blipFill>
        <p:spPr>
          <a:xfrm>
            <a:off x="8723587" y="81537"/>
            <a:ext cx="3468414" cy="1127153"/>
          </a:xfrm>
          <a:prstGeom prst="rect">
            <a:avLst/>
          </a:prstGeom>
          <a:noFill/>
          <a:ln>
            <a:noFill/>
          </a:ln>
        </p:spPr>
      </p:pic>
      <p:pic>
        <p:nvPicPr>
          <p:cNvPr descr="C:\Users\Aarti Sahitya\Desktop\collegelogo1.PNG" id="173" name="Google Shape;173;p6"/>
          <p:cNvPicPr preferRelativeResize="0"/>
          <p:nvPr/>
        </p:nvPicPr>
        <p:blipFill rotWithShape="1">
          <a:blip r:embed="rId7">
            <a:alphaModFix/>
          </a:blip>
          <a:srcRect b="0" l="0" r="0" t="0"/>
          <a:stretch/>
        </p:blipFill>
        <p:spPr>
          <a:xfrm>
            <a:off x="1299625" y="48720"/>
            <a:ext cx="7655189" cy="1307114"/>
          </a:xfrm>
          <a:prstGeom prst="rect">
            <a:avLst/>
          </a:prstGeom>
          <a:noFill/>
          <a:ln>
            <a:noFill/>
          </a:ln>
        </p:spPr>
      </p:pic>
      <p:sp>
        <p:nvSpPr>
          <p:cNvPr id="174" name="Google Shape;174;p6"/>
          <p:cNvSpPr/>
          <p:nvPr/>
        </p:nvSpPr>
        <p:spPr>
          <a:xfrm>
            <a:off x="567575" y="6474373"/>
            <a:ext cx="11624425" cy="383628"/>
          </a:xfrm>
          <a:prstGeom prst="rect">
            <a:avLst/>
          </a:prstGeom>
          <a:solidFill>
            <a:srgbClr val="FF0000"/>
          </a:solidFill>
          <a:ln cap="flat" cmpd="sng" w="25400">
            <a:solidFill>
              <a:srgbClr val="1570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5" name="Google Shape;175;p6"/>
          <p:cNvSpPr txBox="1"/>
          <p:nvPr/>
        </p:nvSpPr>
        <p:spPr>
          <a:xfrm>
            <a:off x="612775" y="6474373"/>
            <a:ext cx="113479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2000" u="none" cap="none" strike="noStrike">
                <a:solidFill>
                  <a:schemeClr val="lt1"/>
                </a:solidFill>
                <a:latin typeface="Times New Roman"/>
                <a:ea typeface="Times New Roman"/>
                <a:cs typeface="Times New Roman"/>
                <a:sym typeface="Times New Roman"/>
              </a:rPr>
              <a:t>KJSIT-IET INTECH 2K23 National Level Poster cum Project Competition </a:t>
            </a:r>
            <a:endParaRPr b="1" i="0" sz="2000" u="none" cap="none" strike="noStrike">
              <a:solidFill>
                <a:schemeClr val="lt1"/>
              </a:solidFill>
              <a:latin typeface="Times New Roman"/>
              <a:ea typeface="Times New Roman"/>
              <a:cs typeface="Times New Roman"/>
              <a:sym typeface="Times New Roman"/>
            </a:endParaRPr>
          </a:p>
        </p:txBody>
      </p:sp>
      <p:sp>
        <p:nvSpPr>
          <p:cNvPr id="176" name="Google Shape;176;p6"/>
          <p:cNvSpPr txBox="1"/>
          <p:nvPr/>
        </p:nvSpPr>
        <p:spPr>
          <a:xfrm>
            <a:off x="1403942" y="1208693"/>
            <a:ext cx="7980900" cy="642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i="0" lang="en-IN" sz="2400" u="none" cap="none" strike="noStrike">
                <a:solidFill>
                  <a:srgbClr val="C00000"/>
                </a:solidFill>
                <a:latin typeface="Times New Roman"/>
                <a:ea typeface="Times New Roman"/>
                <a:cs typeface="Times New Roman"/>
                <a:sym typeface="Times New Roman"/>
              </a:rPr>
              <a:t>P</a:t>
            </a:r>
            <a:r>
              <a:rPr b="1" lang="en-IN" sz="2400">
                <a:solidFill>
                  <a:srgbClr val="C00000"/>
                </a:solidFill>
                <a:latin typeface="Times New Roman"/>
                <a:ea typeface="Times New Roman"/>
                <a:cs typeface="Times New Roman"/>
                <a:sym typeface="Times New Roman"/>
              </a:rPr>
              <a:t>ROPOSED METHODOLOGY</a:t>
            </a:r>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400" u="none" cap="none" strike="noStrike">
              <a:solidFill>
                <a:srgbClr val="C00000"/>
              </a:solidFill>
              <a:latin typeface="Times New Roman"/>
              <a:ea typeface="Times New Roman"/>
              <a:cs typeface="Times New Roman"/>
              <a:sym typeface="Times New Roman"/>
            </a:endParaRPr>
          </a:p>
        </p:txBody>
      </p:sp>
      <p:sp>
        <p:nvSpPr>
          <p:cNvPr id="177" name="Google Shape;177;p6"/>
          <p:cNvSpPr txBox="1"/>
          <p:nvPr/>
        </p:nvSpPr>
        <p:spPr>
          <a:xfrm>
            <a:off x="1403950" y="1655375"/>
            <a:ext cx="9479700" cy="600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IN" sz="1800">
                <a:solidFill>
                  <a:srgbClr val="222222"/>
                </a:solidFill>
                <a:highlight>
                  <a:schemeClr val="lt1"/>
                </a:highlight>
                <a:latin typeface="Times New Roman"/>
                <a:ea typeface="Times New Roman"/>
                <a:cs typeface="Times New Roman"/>
                <a:sym typeface="Times New Roman"/>
              </a:rPr>
              <a:t>The Farm Web will be a web-based application for the farmers. The purpose of this system is to simplify and automate most of the work of farmers.Using this application, farmer can directly connect with the consumers without the involvement of middleman, thus eliminating the middleman commission and hoarding of price. They can also keep an online inventory of their produce, thus avoiding the risks of maintaining a paper log. </a:t>
            </a:r>
            <a:endParaRPr sz="1800">
              <a:solidFill>
                <a:srgbClr val="222222"/>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rgbClr val="222222"/>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None/>
            </a:pPr>
            <a:r>
              <a:rPr lang="en-IN" sz="1800">
                <a:solidFill>
                  <a:srgbClr val="222222"/>
                </a:solidFill>
                <a:highlight>
                  <a:schemeClr val="lt1"/>
                </a:highlight>
                <a:latin typeface="Times New Roman"/>
                <a:ea typeface="Times New Roman"/>
                <a:cs typeface="Times New Roman"/>
                <a:sym typeface="Times New Roman"/>
              </a:rPr>
              <a:t>❖ </a:t>
            </a:r>
            <a:r>
              <a:rPr b="1" lang="en-IN" sz="1800">
                <a:solidFill>
                  <a:srgbClr val="222222"/>
                </a:solidFill>
                <a:highlight>
                  <a:schemeClr val="lt1"/>
                </a:highlight>
                <a:latin typeface="Times New Roman"/>
                <a:ea typeface="Times New Roman"/>
                <a:cs typeface="Times New Roman"/>
                <a:sym typeface="Times New Roman"/>
              </a:rPr>
              <a:t>Farmer Dashboard:</a:t>
            </a:r>
            <a:r>
              <a:rPr lang="en-IN" sz="1800">
                <a:solidFill>
                  <a:srgbClr val="222222"/>
                </a:solidFill>
                <a:highlight>
                  <a:schemeClr val="lt1"/>
                </a:highlight>
                <a:latin typeface="Times New Roman"/>
                <a:ea typeface="Times New Roman"/>
                <a:cs typeface="Times New Roman"/>
                <a:sym typeface="Times New Roman"/>
              </a:rPr>
              <a:t> This module will be for the farmers to register themselves and use. Once,they register, they can login to avail various features built for them.</a:t>
            </a:r>
            <a:endParaRPr sz="1800">
              <a:solidFill>
                <a:srgbClr val="222222"/>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rgbClr val="222222"/>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None/>
            </a:pPr>
            <a:r>
              <a:rPr lang="en-IN" sz="1800">
                <a:solidFill>
                  <a:srgbClr val="222222"/>
                </a:solidFill>
                <a:highlight>
                  <a:schemeClr val="lt1"/>
                </a:highlight>
                <a:latin typeface="Times New Roman"/>
                <a:ea typeface="Times New Roman"/>
                <a:cs typeface="Times New Roman"/>
                <a:sym typeface="Times New Roman"/>
              </a:rPr>
              <a:t>❖ </a:t>
            </a:r>
            <a:r>
              <a:rPr b="1" lang="en-IN" sz="1800">
                <a:solidFill>
                  <a:srgbClr val="222222"/>
                </a:solidFill>
                <a:highlight>
                  <a:schemeClr val="lt1"/>
                </a:highlight>
                <a:latin typeface="Times New Roman"/>
                <a:ea typeface="Times New Roman"/>
                <a:cs typeface="Times New Roman"/>
                <a:sym typeface="Times New Roman"/>
              </a:rPr>
              <a:t>Customer Dashboard:</a:t>
            </a:r>
            <a:r>
              <a:rPr lang="en-IN" sz="1800">
                <a:solidFill>
                  <a:srgbClr val="222222"/>
                </a:solidFill>
                <a:highlight>
                  <a:schemeClr val="lt1"/>
                </a:highlight>
                <a:latin typeface="Times New Roman"/>
                <a:ea typeface="Times New Roman"/>
                <a:cs typeface="Times New Roman"/>
                <a:sym typeface="Times New Roman"/>
              </a:rPr>
              <a:t> This module will be for the farmers to register themselves and use. The customers will also be equipped with a list of built-in functionalities.</a:t>
            </a:r>
            <a:endParaRPr sz="1800">
              <a:solidFill>
                <a:srgbClr val="222222"/>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rgbClr val="222222"/>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None/>
            </a:pPr>
            <a:r>
              <a:rPr lang="en-IN" sz="1800">
                <a:solidFill>
                  <a:srgbClr val="222222"/>
                </a:solidFill>
                <a:highlight>
                  <a:schemeClr val="lt1"/>
                </a:highlight>
                <a:latin typeface="Times New Roman"/>
                <a:ea typeface="Times New Roman"/>
                <a:cs typeface="Times New Roman"/>
                <a:sym typeface="Times New Roman"/>
              </a:rPr>
              <a:t>❖ </a:t>
            </a:r>
            <a:r>
              <a:rPr b="1" lang="en-IN" sz="1800">
                <a:solidFill>
                  <a:srgbClr val="222222"/>
                </a:solidFill>
                <a:highlight>
                  <a:schemeClr val="lt1"/>
                </a:highlight>
                <a:latin typeface="Times New Roman"/>
                <a:ea typeface="Times New Roman"/>
                <a:cs typeface="Times New Roman"/>
                <a:sym typeface="Times New Roman"/>
              </a:rPr>
              <a:t>Worker Dashboard:</a:t>
            </a:r>
            <a:r>
              <a:rPr lang="en-IN" sz="1800">
                <a:solidFill>
                  <a:srgbClr val="222222"/>
                </a:solidFill>
                <a:highlight>
                  <a:schemeClr val="lt1"/>
                </a:highlight>
                <a:latin typeface="Times New Roman"/>
                <a:ea typeface="Times New Roman"/>
                <a:cs typeface="Times New Roman"/>
                <a:sym typeface="Times New Roman"/>
              </a:rPr>
              <a:t> This module will be for the workers to register themselves. The workers or people in search of job in agricultural sector can use this application to let farmers know that they are available for labour hire. The farmers will be shown a list of available workers from this list of registered workers based on the salary expectations of the worker. The user can upload their biodata to let farmers know about their skills and other details.</a:t>
            </a:r>
            <a:endParaRPr sz="1800">
              <a:solidFill>
                <a:srgbClr val="222222"/>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rgbClr val="222222"/>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rgbClr val="222222"/>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rgbClr val="222222"/>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g2238740b4b3_0_25"/>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183" name="Google Shape;183;g2238740b4b3_0_25"/>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184" name="Google Shape;184;g2238740b4b3_0_25"/>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185" name="Google Shape;185;g2238740b4b3_0_25"/>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descr="image.png" id="186" name="Google Shape;186;g2238740b4b3_0_25"/>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image.png" id="187" name="Google Shape;187;g2238740b4b3_0_25"/>
          <p:cNvSpPr/>
          <p:nvPr/>
        </p:nvSpPr>
        <p:spPr>
          <a:xfrm>
            <a:off x="307975" y="7937"/>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IET Logo" id="188" name="Google Shape;188;g2238740b4b3_0_25"/>
          <p:cNvPicPr preferRelativeResize="0"/>
          <p:nvPr/>
        </p:nvPicPr>
        <p:blipFill rotWithShape="1">
          <a:blip r:embed="rId6">
            <a:alphaModFix/>
          </a:blip>
          <a:srcRect b="0" l="0" r="0" t="0"/>
          <a:stretch/>
        </p:blipFill>
        <p:spPr>
          <a:xfrm>
            <a:off x="8723587" y="81537"/>
            <a:ext cx="3468414" cy="1127153"/>
          </a:xfrm>
          <a:prstGeom prst="rect">
            <a:avLst/>
          </a:prstGeom>
          <a:noFill/>
          <a:ln>
            <a:noFill/>
          </a:ln>
        </p:spPr>
      </p:pic>
      <p:pic>
        <p:nvPicPr>
          <p:cNvPr descr="C:\Users\Aarti Sahitya\Desktop\collegelogo1.PNG" id="189" name="Google Shape;189;g2238740b4b3_0_25"/>
          <p:cNvPicPr preferRelativeResize="0"/>
          <p:nvPr/>
        </p:nvPicPr>
        <p:blipFill rotWithShape="1">
          <a:blip r:embed="rId7">
            <a:alphaModFix/>
          </a:blip>
          <a:srcRect b="0" l="0" r="0" t="0"/>
          <a:stretch/>
        </p:blipFill>
        <p:spPr>
          <a:xfrm>
            <a:off x="1299625" y="48720"/>
            <a:ext cx="7655189" cy="1307114"/>
          </a:xfrm>
          <a:prstGeom prst="rect">
            <a:avLst/>
          </a:prstGeom>
          <a:noFill/>
          <a:ln>
            <a:noFill/>
          </a:ln>
        </p:spPr>
      </p:pic>
      <p:sp>
        <p:nvSpPr>
          <p:cNvPr id="190" name="Google Shape;190;g2238740b4b3_0_25"/>
          <p:cNvSpPr/>
          <p:nvPr/>
        </p:nvSpPr>
        <p:spPr>
          <a:xfrm>
            <a:off x="567575" y="6474373"/>
            <a:ext cx="11624400" cy="383700"/>
          </a:xfrm>
          <a:prstGeom prst="rect">
            <a:avLst/>
          </a:prstGeom>
          <a:solidFill>
            <a:srgbClr val="FF0000"/>
          </a:solidFill>
          <a:ln cap="flat" cmpd="sng" w="25400">
            <a:solidFill>
              <a:srgbClr val="1570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1" name="Google Shape;191;g2238740b4b3_0_25"/>
          <p:cNvSpPr txBox="1"/>
          <p:nvPr/>
        </p:nvSpPr>
        <p:spPr>
          <a:xfrm>
            <a:off x="612775" y="6474373"/>
            <a:ext cx="113481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2000" u="none" cap="none" strike="noStrike">
                <a:solidFill>
                  <a:schemeClr val="lt1"/>
                </a:solidFill>
                <a:latin typeface="Times New Roman"/>
                <a:ea typeface="Times New Roman"/>
                <a:cs typeface="Times New Roman"/>
                <a:sym typeface="Times New Roman"/>
              </a:rPr>
              <a:t>KJSIT-IET INTECH 2K23 National Level Poster cum Project Competition </a:t>
            </a:r>
            <a:endParaRPr b="1" i="0" sz="2000" u="none" cap="none" strike="noStrike">
              <a:solidFill>
                <a:schemeClr val="lt1"/>
              </a:solidFill>
              <a:latin typeface="Times New Roman"/>
              <a:ea typeface="Times New Roman"/>
              <a:cs typeface="Times New Roman"/>
              <a:sym typeface="Times New Roman"/>
            </a:endParaRPr>
          </a:p>
        </p:txBody>
      </p:sp>
      <p:sp>
        <p:nvSpPr>
          <p:cNvPr id="192" name="Google Shape;192;g2238740b4b3_0_25"/>
          <p:cNvSpPr txBox="1"/>
          <p:nvPr/>
        </p:nvSpPr>
        <p:spPr>
          <a:xfrm>
            <a:off x="1403942" y="1208693"/>
            <a:ext cx="7980900" cy="642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i="0" lang="en-IN" sz="2400" u="none" cap="none" strike="noStrike">
                <a:solidFill>
                  <a:srgbClr val="C00000"/>
                </a:solidFill>
                <a:latin typeface="Times New Roman"/>
                <a:ea typeface="Times New Roman"/>
                <a:cs typeface="Times New Roman"/>
                <a:sym typeface="Times New Roman"/>
              </a:rPr>
              <a:t>P</a:t>
            </a:r>
            <a:r>
              <a:rPr b="1" lang="en-IN" sz="2400">
                <a:solidFill>
                  <a:srgbClr val="C00000"/>
                </a:solidFill>
                <a:latin typeface="Times New Roman"/>
                <a:ea typeface="Times New Roman"/>
                <a:cs typeface="Times New Roman"/>
                <a:sym typeface="Times New Roman"/>
              </a:rPr>
              <a:t>ROPOSED METHODOLOGY (CONTD)</a:t>
            </a:r>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400" u="none" cap="none" strike="noStrike">
              <a:solidFill>
                <a:srgbClr val="C00000"/>
              </a:solidFill>
              <a:latin typeface="Times New Roman"/>
              <a:ea typeface="Times New Roman"/>
              <a:cs typeface="Times New Roman"/>
              <a:sym typeface="Times New Roman"/>
            </a:endParaRPr>
          </a:p>
        </p:txBody>
      </p:sp>
      <p:pic>
        <p:nvPicPr>
          <p:cNvPr id="193" name="Google Shape;193;g2238740b4b3_0_25"/>
          <p:cNvPicPr preferRelativeResize="0"/>
          <p:nvPr/>
        </p:nvPicPr>
        <p:blipFill>
          <a:blip r:embed="rId8">
            <a:alphaModFix/>
          </a:blip>
          <a:stretch>
            <a:fillRect/>
          </a:stretch>
        </p:blipFill>
        <p:spPr>
          <a:xfrm>
            <a:off x="1554075" y="1595300"/>
            <a:ext cx="3229825" cy="4879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7"/>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199" name="Google Shape;199;p7"/>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200" name="Google Shape;200;p7"/>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201" name="Google Shape;201;p7"/>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id="202" name="Google Shape;202;p7"/>
          <p:cNvSpPr txBox="1"/>
          <p:nvPr/>
        </p:nvSpPr>
        <p:spPr>
          <a:xfrm>
            <a:off x="1182000" y="1436943"/>
            <a:ext cx="11010000" cy="443834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rPr b="0" i="0" lang="en-IN" sz="2000" u="none" cap="none" strike="noStrike">
                <a:solidFill>
                  <a:srgbClr val="052358"/>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52358"/>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5235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rgbClr val="6E3F0C"/>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700"/>
              <a:buFont typeface="Arial"/>
              <a:buNone/>
            </a:pPr>
            <a:r>
              <a:rPr b="1" i="0" lang="en-IN" sz="1700" u="none" cap="none" strike="noStrike">
                <a:solidFill>
                  <a:srgbClr val="C00000"/>
                </a:solidFill>
                <a:latin typeface="Times New Roman"/>
                <a:ea typeface="Times New Roman"/>
                <a:cs typeface="Times New Roman"/>
                <a:sym typeface="Times New Roman"/>
              </a:rPr>
              <a:t>     						</a:t>
            </a:r>
            <a:r>
              <a:rPr b="0" i="0" lang="en-IN" sz="17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C00000"/>
              </a:solidFill>
              <a:latin typeface="Times New Roman"/>
              <a:ea typeface="Times New Roman"/>
              <a:cs typeface="Times New Roman"/>
              <a:sym typeface="Times New Roman"/>
            </a:endParaRPr>
          </a:p>
        </p:txBody>
      </p:sp>
      <p:sp>
        <p:nvSpPr>
          <p:cNvPr descr="image.png" id="203" name="Google Shape;203;p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image.png" id="204" name="Google Shape;204;p7"/>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IET Logo" id="205" name="Google Shape;205;p7"/>
          <p:cNvPicPr preferRelativeResize="0"/>
          <p:nvPr/>
        </p:nvPicPr>
        <p:blipFill rotWithShape="1">
          <a:blip r:embed="rId6">
            <a:alphaModFix/>
          </a:blip>
          <a:srcRect b="0" l="0" r="0" t="0"/>
          <a:stretch/>
        </p:blipFill>
        <p:spPr>
          <a:xfrm>
            <a:off x="8723587" y="81537"/>
            <a:ext cx="3468414" cy="1127153"/>
          </a:xfrm>
          <a:prstGeom prst="rect">
            <a:avLst/>
          </a:prstGeom>
          <a:noFill/>
          <a:ln>
            <a:noFill/>
          </a:ln>
        </p:spPr>
      </p:pic>
      <p:pic>
        <p:nvPicPr>
          <p:cNvPr descr="C:\Users\Aarti Sahitya\Desktop\collegelogo1.PNG" id="206" name="Google Shape;206;p7"/>
          <p:cNvPicPr preferRelativeResize="0"/>
          <p:nvPr/>
        </p:nvPicPr>
        <p:blipFill rotWithShape="1">
          <a:blip r:embed="rId7">
            <a:alphaModFix/>
          </a:blip>
          <a:srcRect b="0" l="0" r="0" t="0"/>
          <a:stretch/>
        </p:blipFill>
        <p:spPr>
          <a:xfrm>
            <a:off x="1299625" y="-8443"/>
            <a:ext cx="7655189" cy="1307114"/>
          </a:xfrm>
          <a:prstGeom prst="rect">
            <a:avLst/>
          </a:prstGeom>
          <a:noFill/>
          <a:ln>
            <a:noFill/>
          </a:ln>
        </p:spPr>
      </p:pic>
      <p:sp>
        <p:nvSpPr>
          <p:cNvPr id="207" name="Google Shape;207;p7"/>
          <p:cNvSpPr/>
          <p:nvPr/>
        </p:nvSpPr>
        <p:spPr>
          <a:xfrm>
            <a:off x="567575" y="6474373"/>
            <a:ext cx="11624425" cy="383628"/>
          </a:xfrm>
          <a:prstGeom prst="rect">
            <a:avLst/>
          </a:prstGeom>
          <a:solidFill>
            <a:srgbClr val="FF0000"/>
          </a:solidFill>
          <a:ln cap="flat" cmpd="sng" w="25400">
            <a:solidFill>
              <a:srgbClr val="1570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8" name="Google Shape;208;p7"/>
          <p:cNvSpPr txBox="1"/>
          <p:nvPr/>
        </p:nvSpPr>
        <p:spPr>
          <a:xfrm>
            <a:off x="612775" y="6474373"/>
            <a:ext cx="113479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2000" u="none" cap="none" strike="noStrike">
                <a:solidFill>
                  <a:schemeClr val="lt1"/>
                </a:solidFill>
                <a:latin typeface="Times New Roman"/>
                <a:ea typeface="Times New Roman"/>
                <a:cs typeface="Times New Roman"/>
                <a:sym typeface="Times New Roman"/>
              </a:rPr>
              <a:t>KJSIT-IET INTECH 2K23 National Level Poster cum Project Competition </a:t>
            </a:r>
            <a:endParaRPr b="1" i="0" sz="2000" u="none" cap="none" strike="noStrike">
              <a:solidFill>
                <a:schemeClr val="lt1"/>
              </a:solidFill>
              <a:latin typeface="Times New Roman"/>
              <a:ea typeface="Times New Roman"/>
              <a:cs typeface="Times New Roman"/>
              <a:sym typeface="Times New Roman"/>
            </a:endParaRPr>
          </a:p>
        </p:txBody>
      </p:sp>
      <p:sp>
        <p:nvSpPr>
          <p:cNvPr id="209" name="Google Shape;209;p7"/>
          <p:cNvSpPr txBox="1"/>
          <p:nvPr/>
        </p:nvSpPr>
        <p:spPr>
          <a:xfrm>
            <a:off x="1464967" y="1158218"/>
            <a:ext cx="7980900" cy="642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lang="en-IN" sz="2400">
                <a:solidFill>
                  <a:srgbClr val="C00000"/>
                </a:solidFill>
                <a:latin typeface="Times New Roman"/>
                <a:ea typeface="Times New Roman"/>
                <a:cs typeface="Times New Roman"/>
                <a:sym typeface="Times New Roman"/>
              </a:rPr>
              <a:t>VIDEO DEMONSTRATION OF RUNNING PROJECT</a:t>
            </a:r>
            <a:r>
              <a:rPr b="1" i="0" lang="en-IN" sz="2400" u="none" cap="none" strike="noStrike">
                <a:solidFill>
                  <a:srgbClr val="C00000"/>
                </a:solidFill>
                <a:latin typeface="Times New Roman"/>
                <a:ea typeface="Times New Roman"/>
                <a:cs typeface="Times New Roman"/>
                <a:sym typeface="Times New Roman"/>
              </a:rPr>
              <a:t> </a:t>
            </a:r>
            <a:endParaRPr/>
          </a:p>
          <a:p>
            <a:pPr indent="0" lvl="0" marL="0" marR="0" rtl="0" algn="l">
              <a:lnSpc>
                <a:spcPct val="150000"/>
              </a:lnSpc>
              <a:spcBef>
                <a:spcPts val="0"/>
              </a:spcBef>
              <a:spcAft>
                <a:spcPts val="0"/>
              </a:spcAft>
              <a:buNone/>
            </a:pPr>
            <a:r>
              <a:rPr b="1" i="0" lang="en-IN" sz="2400" u="none" cap="none" strike="noStrike">
                <a:solidFill>
                  <a:srgbClr val="C00000"/>
                </a:solidFill>
                <a:latin typeface="Times New Roman"/>
                <a:ea typeface="Times New Roman"/>
                <a:cs typeface="Times New Roman"/>
                <a:sym typeface="Times New Roman"/>
              </a:rPr>
              <a:t> </a:t>
            </a:r>
            <a:endParaRPr b="1" i="0" sz="24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400" u="none" cap="none" strike="noStrike">
              <a:solidFill>
                <a:srgbClr val="C00000"/>
              </a:solidFill>
              <a:latin typeface="Times New Roman"/>
              <a:ea typeface="Times New Roman"/>
              <a:cs typeface="Times New Roman"/>
              <a:sym typeface="Times New Roman"/>
            </a:endParaRPr>
          </a:p>
        </p:txBody>
      </p:sp>
      <p:sp>
        <p:nvSpPr>
          <p:cNvPr id="210" name="Google Shape;210;p7"/>
          <p:cNvSpPr txBox="1"/>
          <p:nvPr/>
        </p:nvSpPr>
        <p:spPr>
          <a:xfrm>
            <a:off x="1542875" y="2490025"/>
            <a:ext cx="119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11" name="Google Shape;211;p7" title="farmweb final vid.mp4">
            <a:hlinkClick r:id="rId8"/>
          </p:cNvPr>
          <p:cNvPicPr preferRelativeResize="0"/>
          <p:nvPr/>
        </p:nvPicPr>
        <p:blipFill>
          <a:blip r:embed="rId9">
            <a:alphaModFix/>
          </a:blip>
          <a:stretch>
            <a:fillRect/>
          </a:stretch>
        </p:blipFill>
        <p:spPr>
          <a:xfrm>
            <a:off x="1542875" y="1646600"/>
            <a:ext cx="8318448" cy="4757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8"/>
          <p:cNvPicPr preferRelativeResize="0"/>
          <p:nvPr/>
        </p:nvPicPr>
        <p:blipFill rotWithShape="1">
          <a:blip r:embed="rId3">
            <a:alphaModFix/>
          </a:blip>
          <a:srcRect b="0" l="0" r="0" t="0"/>
          <a:stretch/>
        </p:blipFill>
        <p:spPr>
          <a:xfrm>
            <a:off x="600" y="-20450"/>
            <a:ext cx="566975" cy="6878452"/>
          </a:xfrm>
          <a:prstGeom prst="rect">
            <a:avLst/>
          </a:prstGeom>
          <a:noFill/>
          <a:ln>
            <a:noFill/>
          </a:ln>
        </p:spPr>
      </p:pic>
      <p:pic>
        <p:nvPicPr>
          <p:cNvPr id="217" name="Google Shape;217;p8"/>
          <p:cNvPicPr preferRelativeResize="0"/>
          <p:nvPr/>
        </p:nvPicPr>
        <p:blipFill rotWithShape="1">
          <a:blip r:embed="rId4">
            <a:alphaModFix/>
          </a:blip>
          <a:srcRect b="0" l="0" r="0" t="0"/>
          <a:stretch/>
        </p:blipFill>
        <p:spPr>
          <a:xfrm>
            <a:off x="1089950" y="-20450"/>
            <a:ext cx="209675" cy="5461124"/>
          </a:xfrm>
          <a:prstGeom prst="rect">
            <a:avLst/>
          </a:prstGeom>
          <a:noFill/>
          <a:ln>
            <a:noFill/>
          </a:ln>
        </p:spPr>
      </p:pic>
      <p:pic>
        <p:nvPicPr>
          <p:cNvPr id="218" name="Google Shape;218;p8"/>
          <p:cNvPicPr preferRelativeResize="0"/>
          <p:nvPr/>
        </p:nvPicPr>
        <p:blipFill rotWithShape="1">
          <a:blip r:embed="rId5">
            <a:alphaModFix/>
          </a:blip>
          <a:srcRect b="0" l="0" r="0" t="0"/>
          <a:stretch/>
        </p:blipFill>
        <p:spPr>
          <a:xfrm>
            <a:off x="531389" y="-20457"/>
            <a:ext cx="566958" cy="5461138"/>
          </a:xfrm>
          <a:prstGeom prst="rect">
            <a:avLst/>
          </a:prstGeom>
          <a:noFill/>
          <a:ln>
            <a:noFill/>
          </a:ln>
        </p:spPr>
      </p:pic>
      <p:sp>
        <p:nvSpPr>
          <p:cNvPr id="219" name="Google Shape;219;p8"/>
          <p:cNvSpPr txBox="1"/>
          <p:nvPr>
            <p:ph type="ctrTitle"/>
          </p:nvPr>
        </p:nvSpPr>
        <p:spPr>
          <a:xfrm>
            <a:off x="8257406" y="2740265"/>
            <a:ext cx="3733500" cy="233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br>
              <a:rPr b="1" lang="en-IN" sz="2400">
                <a:solidFill>
                  <a:srgbClr val="C00000"/>
                </a:solidFill>
                <a:latin typeface="Times New Roman"/>
                <a:ea typeface="Times New Roman"/>
                <a:cs typeface="Times New Roman"/>
                <a:sym typeface="Times New Roman"/>
              </a:rPr>
            </a:br>
            <a:endParaRPr sz="2400">
              <a:solidFill>
                <a:srgbClr val="C00000"/>
              </a:solidFill>
            </a:endParaRPr>
          </a:p>
        </p:txBody>
      </p:sp>
      <p:sp>
        <p:nvSpPr>
          <p:cNvPr descr="image.png" id="220" name="Google Shape;220;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image.png" id="221" name="Google Shape;221;p8"/>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IET Logo" id="222" name="Google Shape;222;p8"/>
          <p:cNvPicPr preferRelativeResize="0"/>
          <p:nvPr/>
        </p:nvPicPr>
        <p:blipFill rotWithShape="1">
          <a:blip r:embed="rId6">
            <a:alphaModFix/>
          </a:blip>
          <a:srcRect b="0" l="0" r="0" t="0"/>
          <a:stretch/>
        </p:blipFill>
        <p:spPr>
          <a:xfrm>
            <a:off x="8723587" y="81537"/>
            <a:ext cx="3468414" cy="1127153"/>
          </a:xfrm>
          <a:prstGeom prst="rect">
            <a:avLst/>
          </a:prstGeom>
          <a:noFill/>
          <a:ln>
            <a:noFill/>
          </a:ln>
        </p:spPr>
      </p:pic>
      <p:pic>
        <p:nvPicPr>
          <p:cNvPr descr="C:\Users\Aarti Sahitya\Desktop\collegelogo1.PNG" id="223" name="Google Shape;223;p8"/>
          <p:cNvPicPr preferRelativeResize="0"/>
          <p:nvPr/>
        </p:nvPicPr>
        <p:blipFill rotWithShape="1">
          <a:blip r:embed="rId7">
            <a:alphaModFix/>
          </a:blip>
          <a:srcRect b="0" l="0" r="0" t="0"/>
          <a:stretch/>
        </p:blipFill>
        <p:spPr>
          <a:xfrm>
            <a:off x="1299625" y="48720"/>
            <a:ext cx="7655189" cy="1307114"/>
          </a:xfrm>
          <a:prstGeom prst="rect">
            <a:avLst/>
          </a:prstGeom>
          <a:noFill/>
          <a:ln>
            <a:noFill/>
          </a:ln>
        </p:spPr>
      </p:pic>
      <p:sp>
        <p:nvSpPr>
          <p:cNvPr id="224" name="Google Shape;224;p8"/>
          <p:cNvSpPr/>
          <p:nvPr/>
        </p:nvSpPr>
        <p:spPr>
          <a:xfrm>
            <a:off x="567575" y="6474373"/>
            <a:ext cx="11624425" cy="383628"/>
          </a:xfrm>
          <a:prstGeom prst="rect">
            <a:avLst/>
          </a:prstGeom>
          <a:solidFill>
            <a:srgbClr val="FF0000"/>
          </a:solidFill>
          <a:ln cap="flat" cmpd="sng" w="25400">
            <a:solidFill>
              <a:srgbClr val="1570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5" name="Google Shape;225;p8"/>
          <p:cNvSpPr txBox="1"/>
          <p:nvPr/>
        </p:nvSpPr>
        <p:spPr>
          <a:xfrm>
            <a:off x="612775" y="6474373"/>
            <a:ext cx="113479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2000" u="none" cap="none" strike="noStrike">
                <a:solidFill>
                  <a:schemeClr val="lt1"/>
                </a:solidFill>
                <a:latin typeface="Times New Roman"/>
                <a:ea typeface="Times New Roman"/>
                <a:cs typeface="Times New Roman"/>
                <a:sym typeface="Times New Roman"/>
              </a:rPr>
              <a:t>KJSIT-IET INTECH 2K23 National Level Poster cum Project Competition </a:t>
            </a:r>
            <a:endParaRPr b="1" i="0" sz="2000" u="none" cap="none" strike="noStrike">
              <a:solidFill>
                <a:schemeClr val="lt1"/>
              </a:solidFill>
              <a:latin typeface="Times New Roman"/>
              <a:ea typeface="Times New Roman"/>
              <a:cs typeface="Times New Roman"/>
              <a:sym typeface="Times New Roman"/>
            </a:endParaRPr>
          </a:p>
        </p:txBody>
      </p:sp>
      <p:sp>
        <p:nvSpPr>
          <p:cNvPr id="226" name="Google Shape;226;p8"/>
          <p:cNvSpPr txBox="1"/>
          <p:nvPr/>
        </p:nvSpPr>
        <p:spPr>
          <a:xfrm>
            <a:off x="1404392" y="1208693"/>
            <a:ext cx="7980900" cy="642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lang="en-IN" sz="2400">
                <a:solidFill>
                  <a:srgbClr val="C00000"/>
                </a:solidFill>
                <a:latin typeface="Times New Roman"/>
                <a:ea typeface="Times New Roman"/>
                <a:cs typeface="Times New Roman"/>
                <a:sym typeface="Times New Roman"/>
              </a:rPr>
              <a:t>RESULTS</a:t>
            </a:r>
            <a:endParaRPr b="1" i="0" sz="24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t/>
            </a:r>
            <a:endParaRPr b="0" i="0" sz="2400" u="none" cap="none" strike="noStrike">
              <a:solidFill>
                <a:srgbClr val="C00000"/>
              </a:solidFill>
              <a:latin typeface="Times New Roman"/>
              <a:ea typeface="Times New Roman"/>
              <a:cs typeface="Times New Roman"/>
              <a:sym typeface="Times New Roman"/>
            </a:endParaRPr>
          </a:p>
        </p:txBody>
      </p:sp>
      <p:sp>
        <p:nvSpPr>
          <p:cNvPr id="227" name="Google Shape;227;p8"/>
          <p:cNvSpPr txBox="1"/>
          <p:nvPr/>
        </p:nvSpPr>
        <p:spPr>
          <a:xfrm>
            <a:off x="1666050" y="2079250"/>
            <a:ext cx="118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28" name="Google Shape;228;p8"/>
          <p:cNvSpPr txBox="1"/>
          <p:nvPr/>
        </p:nvSpPr>
        <p:spPr>
          <a:xfrm>
            <a:off x="1491275" y="1797125"/>
            <a:ext cx="9108300" cy="3509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IN" sz="1800">
                <a:solidFill>
                  <a:schemeClr val="dk1"/>
                </a:solidFill>
                <a:highlight>
                  <a:schemeClr val="lt1"/>
                </a:highlight>
                <a:latin typeface="Times New Roman"/>
                <a:ea typeface="Times New Roman"/>
                <a:cs typeface="Times New Roman"/>
                <a:sym typeface="Times New Roman"/>
              </a:rPr>
              <a:t>Farm applications can have significant benefits for farmers, including improved productivity, efficiency, and sustainability. By using precision agriculture, farm management systems, livestock management technology, agricultural robotics and sensors farmers can make data-driven decisions and optimize their operations. These technologies can help farmers save time and money, reduce waste, and produce higher yields while minimizing their environmental impact.</a:t>
            </a:r>
            <a:endParaRPr sz="1800">
              <a:solidFill>
                <a:schemeClr val="dk1"/>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None/>
            </a:pPr>
            <a:r>
              <a:rPr lang="en-IN" sz="1800">
                <a:solidFill>
                  <a:schemeClr val="dk1"/>
                </a:solidFill>
                <a:highlight>
                  <a:schemeClr val="lt1"/>
                </a:highlight>
                <a:latin typeface="Times New Roman"/>
                <a:ea typeface="Times New Roman"/>
                <a:cs typeface="Times New Roman"/>
                <a:sym typeface="Times New Roman"/>
              </a:rPr>
              <a:t>Farm management systems are software applications that help farmers manage their operations more efficiently by providing insights and analytics on crops, and other factors.</a:t>
            </a:r>
            <a:endParaRPr sz="1800">
              <a:solidFill>
                <a:schemeClr val="dk1"/>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None/>
            </a:pPr>
            <a:r>
              <a:rPr lang="en-IN" sz="1800">
                <a:solidFill>
                  <a:schemeClr val="dk1"/>
                </a:solidFill>
                <a:highlight>
                  <a:schemeClr val="lt1"/>
                </a:highlight>
                <a:latin typeface="Times New Roman"/>
                <a:ea typeface="Times New Roman"/>
                <a:cs typeface="Times New Roman"/>
                <a:sym typeface="Times New Roman"/>
              </a:rPr>
              <a:t>Overall, farm application has the potential to significantly improve farming practices and increase productivity while also promoting sustainability and reducing environmental impact.</a:t>
            </a:r>
            <a:endParaRPr sz="24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coreProperties>
</file>