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sldIdLst>
    <p:sldId id="256" r:id="rId2"/>
    <p:sldId id="257" r:id="rId3"/>
    <p:sldId id="273" r:id="rId4"/>
    <p:sldId id="258" r:id="rId5"/>
    <p:sldId id="280" r:id="rId6"/>
    <p:sldId id="260" r:id="rId7"/>
    <p:sldId id="261" r:id="rId8"/>
    <p:sldId id="262" r:id="rId9"/>
    <p:sldId id="263" r:id="rId10"/>
    <p:sldId id="264" r:id="rId11"/>
    <p:sldId id="275" r:id="rId12"/>
    <p:sldId id="265" r:id="rId13"/>
    <p:sldId id="277" r:id="rId14"/>
    <p:sldId id="259" r:id="rId15"/>
    <p:sldId id="266" r:id="rId16"/>
    <p:sldId id="278" r:id="rId17"/>
    <p:sldId id="267" r:id="rId18"/>
    <p:sldId id="268" r:id="rId19"/>
    <p:sldId id="269" r:id="rId20"/>
    <p:sldId id="276" r:id="rId21"/>
    <p:sldId id="270" r:id="rId22"/>
    <p:sldId id="279"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40AE0-689C-4D77-984E-A75E5300C816}" type="datetimeFigureOut">
              <a:rPr lang="en-IN" smtClean="0"/>
              <a:t>10-07-2022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39317-7D48-4F2B-B776-27ED97EFEDAD}" type="slidenum">
              <a:rPr lang="en-IN" smtClean="0"/>
              <a:t>‹#›</a:t>
            </a:fld>
            <a:endParaRPr lang="en-IN"/>
          </a:p>
        </p:txBody>
      </p:sp>
    </p:spTree>
    <p:extLst>
      <p:ext uri="{BB962C8B-B14F-4D97-AF65-F5344CB8AC3E}">
        <p14:creationId xmlns:p14="http://schemas.microsoft.com/office/powerpoint/2010/main" val="3529484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B439317-7D48-4F2B-B776-27ED97EFEDAD}" type="slidenum">
              <a:rPr lang="en-IN" smtClean="0"/>
              <a:t>20</a:t>
            </a:fld>
            <a:endParaRPr lang="en-IN"/>
          </a:p>
        </p:txBody>
      </p:sp>
    </p:spTree>
    <p:extLst>
      <p:ext uri="{BB962C8B-B14F-4D97-AF65-F5344CB8AC3E}">
        <p14:creationId xmlns:p14="http://schemas.microsoft.com/office/powerpoint/2010/main" val="680339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10-07-2022</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629E292A-0966-4A89-BFBA-D3615D4A89E8}"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07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10-07-2022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866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10-07-2022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636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10-07-2022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106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10-07-2022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3908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4A1DA-E4DF-4C4D-A4C9-24C65E19B3B3}" type="datetimeFigureOut">
              <a:rPr lang="en-IN" smtClean="0"/>
              <a:t>10-07-2022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296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4A1DA-E4DF-4C4D-A4C9-24C65E19B3B3}" type="datetimeFigureOut">
              <a:rPr lang="en-IN" smtClean="0"/>
              <a:t>10-07-2022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29E292A-0966-4A89-BFBA-D3615D4A89E8}"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389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94A1DA-E4DF-4C4D-A4C9-24C65E19B3B3}" type="datetimeFigureOut">
              <a:rPr lang="en-IN" smtClean="0"/>
              <a:t>10-07-2022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29E292A-0966-4A89-BFBA-D3615D4A89E8}"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668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4A1DA-E4DF-4C4D-A4C9-24C65E19B3B3}" type="datetimeFigureOut">
              <a:rPr lang="en-IN" smtClean="0"/>
              <a:t>10-07-2022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398269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10-07-2022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656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94A1DA-E4DF-4C4D-A4C9-24C65E19B3B3}" type="datetimeFigureOut">
              <a:rPr lang="en-IN" smtClean="0"/>
              <a:t>10-07-2022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184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94A1DA-E4DF-4C4D-A4C9-24C65E19B3B3}" type="datetimeFigureOut">
              <a:rPr lang="en-IN" smtClean="0"/>
              <a:t>10-07-2022</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9E292A-0966-4A89-BFBA-D3615D4A89E8}"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10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1132221"/>
            <a:ext cx="8802669" cy="1963403"/>
          </a:xfrm>
        </p:spPr>
        <p:txBody>
          <a:bodyPr>
            <a:normAutofit/>
          </a:bodyPr>
          <a:lstStyle/>
          <a:p>
            <a:pPr algn="ctr"/>
            <a:r>
              <a:rPr lang="en-IN" dirty="0" smtClean="0"/>
              <a:t>MALIGNANT COMMENT PROJECT</a:t>
            </a:r>
            <a:endParaRPr lang="en-IN" dirty="0"/>
          </a:p>
        </p:txBody>
      </p:sp>
      <p:sp>
        <p:nvSpPr>
          <p:cNvPr id="3" name="Subtitle 2"/>
          <p:cNvSpPr>
            <a:spLocks noGrp="1"/>
          </p:cNvSpPr>
          <p:nvPr>
            <p:ph type="subTitle" idx="1"/>
          </p:nvPr>
        </p:nvSpPr>
        <p:spPr>
          <a:xfrm>
            <a:off x="2417780" y="3836004"/>
            <a:ext cx="8637072" cy="977621"/>
          </a:xfrm>
        </p:spPr>
        <p:txBody>
          <a:bodyPr>
            <a:normAutofit/>
          </a:bodyPr>
          <a:lstStyle/>
          <a:p>
            <a:pPr algn="ctr"/>
            <a:r>
              <a:rPr lang="en-IN" sz="2000" b="1" dirty="0" smtClean="0"/>
              <a:t>BY – KHUSHBOO GUPTA</a:t>
            </a:r>
            <a:endParaRPr lang="en-IN" sz="2000" b="1" dirty="0"/>
          </a:p>
        </p:txBody>
      </p:sp>
    </p:spTree>
    <p:extLst>
      <p:ext uri="{BB962C8B-B14F-4D97-AF65-F5344CB8AC3E}">
        <p14:creationId xmlns:p14="http://schemas.microsoft.com/office/powerpoint/2010/main" val="2043835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988291" y="3001818"/>
            <a:ext cx="4211782" cy="3169611"/>
          </a:xfrm>
        </p:spPr>
        <p:txBody>
          <a:bodyPr>
            <a:normAutofit/>
          </a:bodyPr>
          <a:lstStyle/>
          <a:p>
            <a:pPr marL="0" indent="0" algn="ctr">
              <a:buNone/>
            </a:pPr>
            <a:r>
              <a:rPr lang="en-IN" dirty="0"/>
              <a:t>By using the different plots we try to visualize the each column with the target column. </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550" y="109099"/>
            <a:ext cx="5952596" cy="6007291"/>
          </a:xfrm>
          <a:prstGeom prst="rect">
            <a:avLst/>
          </a:prstGeom>
          <a:ln>
            <a:solidFill>
              <a:schemeClr val="tx1"/>
            </a:solidFill>
          </a:ln>
        </p:spPr>
      </p:pic>
    </p:spTree>
    <p:extLst>
      <p:ext uri="{BB962C8B-B14F-4D97-AF65-F5344CB8AC3E}">
        <p14:creationId xmlns:p14="http://schemas.microsoft.com/office/powerpoint/2010/main" val="3176796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785" y="0"/>
            <a:ext cx="5883215" cy="6858000"/>
          </a:xfrm>
          <a:prstGeom prst="rect">
            <a:avLst/>
          </a:prstGeom>
          <a:ln>
            <a:solidFill>
              <a:schemeClr val="tx1"/>
            </a:solidFill>
          </a:ln>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24" y="3270613"/>
            <a:ext cx="6086475" cy="3587388"/>
          </a:xfrm>
          <a:prstGeom prst="rect">
            <a:avLst/>
          </a:prstGeom>
          <a:ln>
            <a:solidFill>
              <a:schemeClr val="tx1"/>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550" y="23362"/>
            <a:ext cx="4293436" cy="3138937"/>
          </a:xfrm>
          <a:prstGeom prst="rect">
            <a:avLst/>
          </a:prstGeom>
          <a:ln>
            <a:solidFill>
              <a:schemeClr val="tx1"/>
            </a:solidFill>
          </a:ln>
        </p:spPr>
      </p:pic>
    </p:spTree>
    <p:extLst>
      <p:ext uri="{BB962C8B-B14F-4D97-AF65-F5344CB8AC3E}">
        <p14:creationId xmlns:p14="http://schemas.microsoft.com/office/powerpoint/2010/main" val="38189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Doing the EDA, let’s do the next step</a:t>
            </a:r>
            <a:endParaRPr lang="en-IN" dirty="0"/>
          </a:p>
        </p:txBody>
      </p:sp>
      <p:sp>
        <p:nvSpPr>
          <p:cNvPr id="3" name="Content Placeholder 2"/>
          <p:cNvSpPr>
            <a:spLocks noGrp="1"/>
          </p:cNvSpPr>
          <p:nvPr>
            <p:ph idx="1"/>
          </p:nvPr>
        </p:nvSpPr>
        <p:spPr>
          <a:xfrm>
            <a:off x="6000516" y="807371"/>
            <a:ext cx="6012470" cy="4658826"/>
          </a:xfrm>
        </p:spPr>
        <p:txBody>
          <a:bodyPr>
            <a:normAutofit/>
          </a:bodyPr>
          <a:lstStyle/>
          <a:p>
            <a:endParaRPr lang="en-IN" dirty="0" smtClean="0"/>
          </a:p>
          <a:p>
            <a:r>
              <a:rPr lang="en-IN" dirty="0" smtClean="0"/>
              <a:t>Cleaning the </a:t>
            </a:r>
            <a:r>
              <a:rPr lang="en-IN" dirty="0" err="1" smtClean="0"/>
              <a:t>comment_text</a:t>
            </a:r>
            <a:r>
              <a:rPr lang="en-IN" dirty="0" smtClean="0"/>
              <a:t> column as it contains other characters as well, so we need to remove this</a:t>
            </a:r>
          </a:p>
          <a:p>
            <a:r>
              <a:rPr lang="en-IN" dirty="0" smtClean="0"/>
              <a:t>Afterwards</a:t>
            </a:r>
            <a:r>
              <a:rPr lang="en-IN" dirty="0" smtClean="0"/>
              <a:t>, using the describe function we will elaborate the statistical summary of the dataset which contains the count, min, max, standard deviation, mean etc. of every column.</a:t>
            </a:r>
          </a:p>
          <a:p>
            <a:r>
              <a:rPr lang="en-IN" dirty="0" smtClean="0"/>
              <a:t>Find the correlation between each column</a:t>
            </a:r>
          </a:p>
          <a:p>
            <a:r>
              <a:rPr lang="en-IN" dirty="0"/>
              <a:t>Plotting the outliers using </a:t>
            </a:r>
            <a:r>
              <a:rPr lang="en-IN" dirty="0" smtClean="0"/>
              <a:t>boxplot </a:t>
            </a:r>
          </a:p>
          <a:p>
            <a:r>
              <a:rPr lang="en-IN" dirty="0" smtClean="0"/>
              <a:t>Checking the skewness</a:t>
            </a:r>
            <a:r>
              <a:rPr lang="en-IN" dirty="0" smtClean="0"/>
              <a:t>.</a:t>
            </a:r>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57" y="3300655"/>
            <a:ext cx="5191125" cy="3557345"/>
          </a:xfrm>
          <a:prstGeom prst="rect">
            <a:avLst/>
          </a:prstGeom>
          <a:ln>
            <a:solidFill>
              <a:schemeClr val="tx1"/>
            </a:solidFill>
          </a:ln>
        </p:spPr>
      </p:pic>
    </p:spTree>
    <p:extLst>
      <p:ext uri="{BB962C8B-B14F-4D97-AF65-F5344CB8AC3E}">
        <p14:creationId xmlns:p14="http://schemas.microsoft.com/office/powerpoint/2010/main" val="2364058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175" y="66675"/>
            <a:ext cx="6328302" cy="5080834"/>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 y="2922538"/>
            <a:ext cx="6096659" cy="3773537"/>
          </a:xfrm>
          <a:prstGeom prst="rect">
            <a:avLst/>
          </a:prstGeom>
          <a:ln>
            <a:solidFill>
              <a:schemeClr val="tx1"/>
            </a:solidFill>
          </a:ln>
        </p:spPr>
      </p:pic>
      <p:sp>
        <p:nvSpPr>
          <p:cNvPr id="7" name="TextBox 6"/>
          <p:cNvSpPr txBox="1"/>
          <p:nvPr/>
        </p:nvSpPr>
        <p:spPr>
          <a:xfrm>
            <a:off x="184087" y="2202032"/>
            <a:ext cx="5318251" cy="369332"/>
          </a:xfrm>
          <a:prstGeom prst="rect">
            <a:avLst/>
          </a:prstGeom>
          <a:noFill/>
        </p:spPr>
        <p:txBody>
          <a:bodyPr wrap="none" rtlCol="0">
            <a:spAutoFit/>
          </a:bodyPr>
          <a:lstStyle/>
          <a:p>
            <a:r>
              <a:rPr lang="en-IN" u="sng" dirty="0" smtClean="0"/>
              <a:t>STATISTICAL SUMMARY, CORRELATION, OUTLIERS</a:t>
            </a:r>
            <a:endParaRPr lang="en-IN" u="sng" dirty="0"/>
          </a:p>
        </p:txBody>
      </p:sp>
    </p:spTree>
    <p:extLst>
      <p:ext uri="{BB962C8B-B14F-4D97-AF65-F5344CB8AC3E}">
        <p14:creationId xmlns:p14="http://schemas.microsoft.com/office/powerpoint/2010/main" val="2497862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625" y="0"/>
            <a:ext cx="9525000" cy="6124575"/>
          </a:xfrm>
          <a:prstGeom prst="rect">
            <a:avLst/>
          </a:prstGeom>
        </p:spPr>
      </p:pic>
    </p:spTree>
    <p:extLst>
      <p:ext uri="{BB962C8B-B14F-4D97-AF65-F5344CB8AC3E}">
        <p14:creationId xmlns:p14="http://schemas.microsoft.com/office/powerpoint/2010/main" val="3555633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 this a Regression problem or Classification problem?</a:t>
            </a:r>
            <a:endParaRPr lang="en-IN" dirty="0"/>
          </a:p>
        </p:txBody>
      </p:sp>
      <p:sp>
        <p:nvSpPr>
          <p:cNvPr id="3" name="Content Placeholder 2"/>
          <p:cNvSpPr>
            <a:spLocks noGrp="1"/>
          </p:cNvSpPr>
          <p:nvPr>
            <p:ph idx="1"/>
          </p:nvPr>
        </p:nvSpPr>
        <p:spPr/>
        <p:txBody>
          <a:bodyPr>
            <a:normAutofit/>
          </a:bodyPr>
          <a:lstStyle/>
          <a:p>
            <a:r>
              <a:rPr lang="en-IN" dirty="0" smtClean="0"/>
              <a:t>By looking at the output i.e. </a:t>
            </a:r>
            <a:r>
              <a:rPr lang="en-IN" dirty="0" smtClean="0"/>
              <a:t>target variables</a:t>
            </a:r>
            <a:r>
              <a:rPr lang="en-IN" dirty="0" smtClean="0"/>
              <a:t>, </a:t>
            </a:r>
            <a:r>
              <a:rPr lang="en-IN" dirty="0" smtClean="0"/>
              <a:t>this is a binary output either 1 or 0 not a continuous output so we go for the classification machine learning algorithms to predict the defaulter. </a:t>
            </a:r>
          </a:p>
          <a:p>
            <a:r>
              <a:rPr lang="en-IN" dirty="0" smtClean="0"/>
              <a:t>What does Classification mean?</a:t>
            </a:r>
          </a:p>
          <a:p>
            <a:r>
              <a:rPr lang="en-US" b="1" dirty="0"/>
              <a:t>Classification</a:t>
            </a:r>
            <a:r>
              <a:rPr lang="en-US" dirty="0"/>
              <a:t> is the process of finding or discovering a model or function which helps in separating the data into multiple categorical classes i.e. discrete values. In classification, data is categorized under different labels according to some parameters given in input and then the labels are predicted for the data.</a:t>
            </a:r>
            <a:endParaRPr lang="en-IN" dirty="0"/>
          </a:p>
        </p:txBody>
      </p:sp>
      <p:pic>
        <p:nvPicPr>
          <p:cNvPr id="1026" name="Picture 2" descr="Linear Regression vs Logistic Regression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34" y="3228108"/>
            <a:ext cx="4946074" cy="236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63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Target variable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2085" y="207962"/>
            <a:ext cx="6884828" cy="5611813"/>
          </a:xfrm>
          <a:ln>
            <a:solidFill>
              <a:schemeClr val="tx1"/>
            </a:solidFill>
          </a:ln>
        </p:spPr>
      </p:pic>
      <p:sp>
        <p:nvSpPr>
          <p:cNvPr id="4" name="Text Placeholder 3"/>
          <p:cNvSpPr>
            <a:spLocks noGrp="1"/>
          </p:cNvSpPr>
          <p:nvPr>
            <p:ph type="body" sz="half" idx="2"/>
          </p:nvPr>
        </p:nvSpPr>
        <p:spPr>
          <a:xfrm>
            <a:off x="1444671" y="3205491"/>
            <a:ext cx="3275013" cy="2919084"/>
          </a:xfrm>
        </p:spPr>
        <p:txBody>
          <a:bodyPr>
            <a:normAutofit lnSpcReduction="10000"/>
          </a:bodyPr>
          <a:lstStyle/>
          <a:p>
            <a:r>
              <a:rPr lang="en-IN" dirty="0" smtClean="0"/>
              <a:t>As we see, we have more than one target column in our dataset i.e. </a:t>
            </a:r>
            <a:r>
              <a:rPr lang="en-US" dirty="0"/>
              <a:t>malignant, </a:t>
            </a:r>
            <a:r>
              <a:rPr lang="en-US" dirty="0" err="1"/>
              <a:t>highly_malignant</a:t>
            </a:r>
            <a:r>
              <a:rPr lang="en-US" dirty="0"/>
              <a:t>, rude, threat, abuse, </a:t>
            </a:r>
            <a:r>
              <a:rPr lang="en-US" dirty="0" smtClean="0"/>
              <a:t>loathe. So, we will create a separate which will contain the sum of different row entries. </a:t>
            </a:r>
            <a:r>
              <a:rPr lang="en-US" dirty="0"/>
              <a:t> If the sum of all the target variable is 1 or more than 1, then it is malignant otherwise if sum is zero, then it is not malignant. </a:t>
            </a:r>
            <a:endParaRPr lang="en-IN" dirty="0"/>
          </a:p>
        </p:txBody>
      </p:sp>
    </p:spTree>
    <p:extLst>
      <p:ext uri="{BB962C8B-B14F-4D97-AF65-F5344CB8AC3E}">
        <p14:creationId xmlns:p14="http://schemas.microsoft.com/office/powerpoint/2010/main" val="2268789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96" y="570373"/>
            <a:ext cx="3273099" cy="2247117"/>
          </a:xfrm>
        </p:spPr>
        <p:txBody>
          <a:bodyPr/>
          <a:lstStyle/>
          <a:p>
            <a:r>
              <a:rPr lang="en-IN" dirty="0" smtClean="0"/>
              <a:t>Used Classification Algorithms</a:t>
            </a:r>
            <a:endParaRPr lang="en-IN" dirty="0"/>
          </a:p>
        </p:txBody>
      </p:sp>
      <p:sp>
        <p:nvSpPr>
          <p:cNvPr id="3" name="Content Placeholder 2"/>
          <p:cNvSpPr>
            <a:spLocks noGrp="1"/>
          </p:cNvSpPr>
          <p:nvPr>
            <p:ph idx="1"/>
          </p:nvPr>
        </p:nvSpPr>
        <p:spPr>
          <a:xfrm>
            <a:off x="6400799" y="0"/>
            <a:ext cx="5115407" cy="6096000"/>
          </a:xfrm>
        </p:spPr>
        <p:txBody>
          <a:bodyPr>
            <a:normAutofit fontScale="85000" lnSpcReduction="20000"/>
          </a:bodyPr>
          <a:lstStyle/>
          <a:p>
            <a:r>
              <a:rPr lang="en-IN" b="1" dirty="0" smtClean="0"/>
              <a:t>Logistic Regression</a:t>
            </a:r>
          </a:p>
          <a:p>
            <a:pPr>
              <a:buFont typeface="Wingdings" panose="05000000000000000000" pitchFamily="2" charset="2"/>
              <a:buChar char="Ø"/>
            </a:pPr>
            <a:r>
              <a:rPr lang="en-IN" dirty="0"/>
              <a:t>from </a:t>
            </a:r>
            <a:r>
              <a:rPr lang="en-IN" dirty="0" err="1"/>
              <a:t>sklearn.linear_model</a:t>
            </a:r>
            <a:r>
              <a:rPr lang="en-IN" dirty="0"/>
              <a:t> import </a:t>
            </a:r>
            <a:r>
              <a:rPr lang="en-IN" dirty="0" err="1" smtClean="0"/>
              <a:t>LogisticRegression</a:t>
            </a:r>
            <a:endParaRPr lang="en-IN" dirty="0" smtClean="0"/>
          </a:p>
          <a:p>
            <a:r>
              <a:rPr lang="en-IN" b="1" dirty="0" smtClean="0"/>
              <a:t>Decision Tree Classifier</a:t>
            </a:r>
          </a:p>
          <a:p>
            <a:pPr>
              <a:buFont typeface="Wingdings" panose="05000000000000000000" pitchFamily="2" charset="2"/>
              <a:buChar char="Ø"/>
            </a:pPr>
            <a:r>
              <a:rPr lang="en-IN" dirty="0"/>
              <a:t>from </a:t>
            </a:r>
            <a:r>
              <a:rPr lang="en-IN" dirty="0" err="1"/>
              <a:t>sklearn.tree</a:t>
            </a:r>
            <a:r>
              <a:rPr lang="en-IN" dirty="0"/>
              <a:t> import </a:t>
            </a:r>
            <a:r>
              <a:rPr lang="en-IN" dirty="0" err="1" smtClean="0"/>
              <a:t>DecisionTreeClassifier</a:t>
            </a:r>
            <a:endParaRPr lang="en-IN" dirty="0" smtClean="0"/>
          </a:p>
          <a:p>
            <a:r>
              <a:rPr lang="en-IN" b="1" dirty="0" smtClean="0"/>
              <a:t>KNN </a:t>
            </a:r>
            <a:r>
              <a:rPr lang="en-IN" b="1" dirty="0" smtClean="0"/>
              <a:t>Classifier</a:t>
            </a:r>
          </a:p>
          <a:p>
            <a:pPr>
              <a:buFont typeface="Wingdings" panose="05000000000000000000" pitchFamily="2" charset="2"/>
              <a:buChar char="Ø"/>
            </a:pPr>
            <a:r>
              <a:rPr lang="en-IN" dirty="0"/>
              <a:t>from </a:t>
            </a:r>
            <a:r>
              <a:rPr lang="en-IN" dirty="0" err="1"/>
              <a:t>sklearn.neighbors</a:t>
            </a:r>
            <a:r>
              <a:rPr lang="en-IN" dirty="0"/>
              <a:t> import </a:t>
            </a:r>
            <a:r>
              <a:rPr lang="en-IN" dirty="0" err="1" smtClean="0"/>
              <a:t>KNeighborsClassifier</a:t>
            </a:r>
            <a:endParaRPr lang="en-IN" dirty="0" smtClean="0"/>
          </a:p>
          <a:p>
            <a:r>
              <a:rPr lang="en-IN" b="1" dirty="0" smtClean="0"/>
              <a:t>Random Forest Classifier</a:t>
            </a:r>
          </a:p>
          <a:p>
            <a:pPr>
              <a:buFont typeface="Wingdings" panose="05000000000000000000" pitchFamily="2" charset="2"/>
              <a:buChar char="Ø"/>
            </a:pPr>
            <a:r>
              <a:rPr lang="en-IN" dirty="0"/>
              <a:t>from </a:t>
            </a:r>
            <a:r>
              <a:rPr lang="en-IN" dirty="0" err="1"/>
              <a:t>sklearn.ensemble</a:t>
            </a:r>
            <a:r>
              <a:rPr lang="en-IN" dirty="0"/>
              <a:t> import </a:t>
            </a:r>
            <a:r>
              <a:rPr lang="en-IN" dirty="0" err="1" smtClean="0"/>
              <a:t>RandomForestClassifier</a:t>
            </a:r>
            <a:endParaRPr lang="en-IN" dirty="0" smtClean="0"/>
          </a:p>
          <a:p>
            <a:pPr>
              <a:buFont typeface="Arial" panose="020B0604020202020204" pitchFamily="34" charset="0"/>
              <a:buChar char="•"/>
            </a:pPr>
            <a:r>
              <a:rPr lang="en-IN" b="1" dirty="0" smtClean="0"/>
              <a:t>Multinomial </a:t>
            </a:r>
            <a:r>
              <a:rPr lang="en-IN" b="1" dirty="0" smtClean="0"/>
              <a:t>NB</a:t>
            </a:r>
          </a:p>
          <a:p>
            <a:pPr>
              <a:buFont typeface="Wingdings" panose="05000000000000000000" pitchFamily="2" charset="2"/>
              <a:buChar char="Ø"/>
            </a:pPr>
            <a:r>
              <a:rPr lang="en-IN" dirty="0"/>
              <a:t>from </a:t>
            </a:r>
            <a:r>
              <a:rPr lang="en-IN" dirty="0" err="1"/>
              <a:t>sklearn.naive_bayes</a:t>
            </a:r>
            <a:r>
              <a:rPr lang="en-IN" dirty="0"/>
              <a:t> </a:t>
            </a:r>
            <a:r>
              <a:rPr lang="en-IN" dirty="0" smtClean="0"/>
              <a:t>import </a:t>
            </a:r>
            <a:r>
              <a:rPr lang="en-IN" dirty="0" err="1" smtClean="0"/>
              <a:t>MultinomialNB</a:t>
            </a:r>
            <a:endParaRPr lang="en-IN" dirty="0" smtClean="0"/>
          </a:p>
          <a:p>
            <a:pPr>
              <a:buFont typeface="Arial" panose="020B0604020202020204" pitchFamily="34" charset="0"/>
              <a:buChar char="•"/>
            </a:pPr>
            <a:r>
              <a:rPr lang="en-IN" b="1" dirty="0" err="1" smtClean="0"/>
              <a:t>AdaBoost</a:t>
            </a:r>
            <a:r>
              <a:rPr lang="en-IN" b="1" dirty="0" smtClean="0"/>
              <a:t> </a:t>
            </a:r>
            <a:r>
              <a:rPr lang="en-IN" b="1" dirty="0" smtClean="0"/>
              <a:t>Classifier</a:t>
            </a:r>
          </a:p>
          <a:p>
            <a:pPr>
              <a:buFont typeface="Wingdings" panose="05000000000000000000" pitchFamily="2" charset="2"/>
              <a:buChar char="Ø"/>
            </a:pPr>
            <a:r>
              <a:rPr lang="en-IN" dirty="0"/>
              <a:t>from </a:t>
            </a:r>
            <a:r>
              <a:rPr lang="en-IN" dirty="0" err="1"/>
              <a:t>sklearn.ensemble</a:t>
            </a:r>
            <a:r>
              <a:rPr lang="en-IN" dirty="0"/>
              <a:t> import </a:t>
            </a:r>
            <a:r>
              <a:rPr lang="en-IN" dirty="0" err="1" smtClean="0"/>
              <a:t>AdaBoostClassifier</a:t>
            </a:r>
            <a:endParaRPr lang="en-IN" dirty="0" smtClean="0"/>
          </a:p>
          <a:p>
            <a:r>
              <a:rPr lang="en-IN" b="1" dirty="0" err="1" smtClean="0"/>
              <a:t>GradientBoosting</a:t>
            </a:r>
            <a:r>
              <a:rPr lang="en-IN" b="1" dirty="0" smtClean="0"/>
              <a:t> </a:t>
            </a:r>
            <a:r>
              <a:rPr lang="en-IN" b="1" dirty="0"/>
              <a:t>Classifier</a:t>
            </a:r>
          </a:p>
          <a:p>
            <a:pPr>
              <a:buFont typeface="Wingdings" panose="05000000000000000000" pitchFamily="2" charset="2"/>
              <a:buChar char="Ø"/>
            </a:pPr>
            <a:r>
              <a:rPr lang="en-IN" dirty="0"/>
              <a:t>from </a:t>
            </a:r>
            <a:r>
              <a:rPr lang="en-IN" dirty="0" err="1"/>
              <a:t>sklearn.ensemble</a:t>
            </a:r>
            <a:r>
              <a:rPr lang="en-IN" dirty="0"/>
              <a:t> import </a:t>
            </a:r>
            <a:r>
              <a:rPr lang="en-IN" dirty="0" err="1" smtClean="0"/>
              <a:t>GradientBoostingClassifier</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954566020"/>
              </p:ext>
            </p:extLst>
          </p:nvPr>
        </p:nvGraphicFramePr>
        <p:xfrm>
          <a:off x="490708" y="3322877"/>
          <a:ext cx="5200074" cy="3220416"/>
        </p:xfrm>
        <a:graphic>
          <a:graphicData uri="http://schemas.openxmlformats.org/drawingml/2006/table">
            <a:tbl>
              <a:tblPr firstRow="1" bandRow="1">
                <a:tableStyleId>{5C22544A-7EE6-4342-B048-85BDC9FD1C3A}</a:tableStyleId>
              </a:tblPr>
              <a:tblGrid>
                <a:gridCol w="2600037">
                  <a:extLst>
                    <a:ext uri="{9D8B030D-6E8A-4147-A177-3AD203B41FA5}">
                      <a16:colId xmlns:a16="http://schemas.microsoft.com/office/drawing/2014/main" val="2684952340"/>
                    </a:ext>
                  </a:extLst>
                </a:gridCol>
                <a:gridCol w="2600037">
                  <a:extLst>
                    <a:ext uri="{9D8B030D-6E8A-4147-A177-3AD203B41FA5}">
                      <a16:colId xmlns:a16="http://schemas.microsoft.com/office/drawing/2014/main" val="1597132117"/>
                    </a:ext>
                  </a:extLst>
                </a:gridCol>
              </a:tblGrid>
              <a:tr h="402552">
                <a:tc>
                  <a:txBody>
                    <a:bodyPr/>
                    <a:lstStyle/>
                    <a:p>
                      <a:r>
                        <a:rPr lang="en-IN" dirty="0" smtClean="0"/>
                        <a:t>MODEL</a:t>
                      </a:r>
                      <a:endParaRPr lang="en-IN" dirty="0"/>
                    </a:p>
                  </a:txBody>
                  <a:tcPr/>
                </a:tc>
                <a:tc>
                  <a:txBody>
                    <a:bodyPr/>
                    <a:lstStyle/>
                    <a:p>
                      <a:r>
                        <a:rPr lang="en-IN" dirty="0" smtClean="0"/>
                        <a:t>ACCURACY</a:t>
                      </a:r>
                      <a:endParaRPr lang="en-IN" dirty="0"/>
                    </a:p>
                  </a:txBody>
                  <a:tcPr/>
                </a:tc>
                <a:extLst>
                  <a:ext uri="{0D108BD9-81ED-4DB2-BD59-A6C34878D82A}">
                    <a16:rowId xmlns:a16="http://schemas.microsoft.com/office/drawing/2014/main" val="2103547185"/>
                  </a:ext>
                </a:extLst>
              </a:tr>
              <a:tr h="4025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Logistic Regression</a:t>
                      </a:r>
                    </a:p>
                  </a:txBody>
                  <a:tcPr/>
                </a:tc>
                <a:tc>
                  <a:txBody>
                    <a:bodyPr/>
                    <a:lstStyle/>
                    <a:p>
                      <a:r>
                        <a:rPr lang="en-IN" dirty="0" smtClean="0"/>
                        <a:t>0.9485503008021391</a:t>
                      </a:r>
                      <a:endParaRPr lang="en-IN" dirty="0"/>
                    </a:p>
                  </a:txBody>
                  <a:tcPr/>
                </a:tc>
                <a:extLst>
                  <a:ext uri="{0D108BD9-81ED-4DB2-BD59-A6C34878D82A}">
                    <a16:rowId xmlns:a16="http://schemas.microsoft.com/office/drawing/2014/main" val="1677400440"/>
                  </a:ext>
                </a:extLst>
              </a:tr>
              <a:tr h="4025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Decision Tree Classifier</a:t>
                      </a:r>
                    </a:p>
                  </a:txBody>
                  <a:tcPr/>
                </a:tc>
                <a:tc>
                  <a:txBody>
                    <a:bodyPr/>
                    <a:lstStyle/>
                    <a:p>
                      <a:r>
                        <a:rPr lang="en-IN" dirty="0" smtClean="0"/>
                        <a:t>0.9198696524064172</a:t>
                      </a:r>
                      <a:endParaRPr lang="en-IN" dirty="0"/>
                    </a:p>
                  </a:txBody>
                  <a:tcPr/>
                </a:tc>
                <a:extLst>
                  <a:ext uri="{0D108BD9-81ED-4DB2-BD59-A6C34878D82A}">
                    <a16:rowId xmlns:a16="http://schemas.microsoft.com/office/drawing/2014/main" val="4137150301"/>
                  </a:ext>
                </a:extLst>
              </a:tr>
              <a:tr h="4025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Random Forest Classifier</a:t>
                      </a:r>
                    </a:p>
                  </a:txBody>
                  <a:tcPr/>
                </a:tc>
                <a:tc>
                  <a:txBody>
                    <a:bodyPr/>
                    <a:lstStyle/>
                    <a:p>
                      <a:r>
                        <a:rPr lang="en-IN" dirty="0" smtClean="0"/>
                        <a:t>0.9454169451871658</a:t>
                      </a:r>
                      <a:endParaRPr lang="en-IN" dirty="0"/>
                    </a:p>
                  </a:txBody>
                  <a:tcPr/>
                </a:tc>
                <a:extLst>
                  <a:ext uri="{0D108BD9-81ED-4DB2-BD59-A6C34878D82A}">
                    <a16:rowId xmlns:a16="http://schemas.microsoft.com/office/drawing/2014/main" val="2949563509"/>
                  </a:ext>
                </a:extLst>
              </a:tr>
              <a:tr h="4025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KNN </a:t>
                      </a:r>
                      <a:r>
                        <a:rPr lang="en-IN" dirty="0" smtClean="0"/>
                        <a:t>Classifier</a:t>
                      </a:r>
                    </a:p>
                  </a:txBody>
                  <a:tcPr/>
                </a:tc>
                <a:tc>
                  <a:txBody>
                    <a:bodyPr/>
                    <a:lstStyle/>
                    <a:p>
                      <a:r>
                        <a:rPr lang="en-IN" dirty="0" smtClean="0"/>
                        <a:t>0.5836397058823529</a:t>
                      </a:r>
                      <a:endParaRPr lang="en-IN" dirty="0"/>
                    </a:p>
                  </a:txBody>
                  <a:tcPr/>
                </a:tc>
                <a:extLst>
                  <a:ext uri="{0D108BD9-81ED-4DB2-BD59-A6C34878D82A}">
                    <a16:rowId xmlns:a16="http://schemas.microsoft.com/office/drawing/2014/main" val="1340519786"/>
                  </a:ext>
                </a:extLst>
              </a:tr>
              <a:tr h="402552">
                <a:tc>
                  <a:txBody>
                    <a:bodyPr/>
                    <a:lstStyle/>
                    <a:p>
                      <a:r>
                        <a:rPr lang="en-IN" dirty="0" smtClean="0"/>
                        <a:t>Multinomial</a:t>
                      </a:r>
                      <a:r>
                        <a:rPr lang="en-IN" baseline="0" dirty="0" smtClean="0"/>
                        <a:t> </a:t>
                      </a:r>
                      <a:r>
                        <a:rPr lang="en-IN" baseline="0" dirty="0" smtClean="0"/>
                        <a:t>NB</a:t>
                      </a:r>
                      <a:endParaRPr lang="en-IN" dirty="0"/>
                    </a:p>
                  </a:txBody>
                  <a:tcPr/>
                </a:tc>
                <a:tc>
                  <a:txBody>
                    <a:bodyPr/>
                    <a:lstStyle/>
                    <a:p>
                      <a:r>
                        <a:rPr lang="en-IN" dirty="0" smtClean="0"/>
                        <a:t>0.9416986965240641</a:t>
                      </a:r>
                      <a:endParaRPr lang="en-IN" dirty="0"/>
                    </a:p>
                  </a:txBody>
                  <a:tcPr/>
                </a:tc>
                <a:extLst>
                  <a:ext uri="{0D108BD9-81ED-4DB2-BD59-A6C34878D82A}">
                    <a16:rowId xmlns:a16="http://schemas.microsoft.com/office/drawing/2014/main" val="3883030822"/>
                  </a:ext>
                </a:extLst>
              </a:tr>
              <a:tr h="402552">
                <a:tc>
                  <a:txBody>
                    <a:bodyPr/>
                    <a:lstStyle/>
                    <a:p>
                      <a:r>
                        <a:rPr lang="en-IN" dirty="0" err="1" smtClean="0"/>
                        <a:t>Adaboost</a:t>
                      </a:r>
                      <a:r>
                        <a:rPr lang="en-IN" dirty="0" smtClean="0"/>
                        <a:t> </a:t>
                      </a:r>
                      <a:r>
                        <a:rPr lang="en-IN" dirty="0" smtClean="0"/>
                        <a:t>Classifier</a:t>
                      </a:r>
                      <a:endParaRPr lang="en-IN" dirty="0"/>
                    </a:p>
                  </a:txBody>
                  <a:tcPr/>
                </a:tc>
                <a:tc>
                  <a:txBody>
                    <a:bodyPr/>
                    <a:lstStyle/>
                    <a:p>
                      <a:r>
                        <a:rPr lang="en-IN" dirty="0" smtClean="0"/>
                        <a:t>0.93829378342246</a:t>
                      </a:r>
                      <a:endParaRPr lang="en-IN" dirty="0"/>
                    </a:p>
                  </a:txBody>
                  <a:tcPr/>
                </a:tc>
                <a:extLst>
                  <a:ext uri="{0D108BD9-81ED-4DB2-BD59-A6C34878D82A}">
                    <a16:rowId xmlns:a16="http://schemas.microsoft.com/office/drawing/2014/main" val="2090018954"/>
                  </a:ext>
                </a:extLst>
              </a:tr>
              <a:tr h="402552">
                <a:tc>
                  <a:txBody>
                    <a:bodyPr/>
                    <a:lstStyle/>
                    <a:p>
                      <a:r>
                        <a:rPr lang="en-IN" dirty="0" err="1" smtClean="0"/>
                        <a:t>GradientBoost</a:t>
                      </a:r>
                      <a:r>
                        <a:rPr lang="en-IN" baseline="0" dirty="0" smtClean="0"/>
                        <a:t> </a:t>
                      </a:r>
                      <a:r>
                        <a:rPr lang="en-IN" baseline="0" dirty="0" err="1" smtClean="0"/>
                        <a:t>Classifer</a:t>
                      </a:r>
                      <a:endParaRPr lang="en-IN" dirty="0"/>
                    </a:p>
                  </a:txBody>
                  <a:tcPr/>
                </a:tc>
                <a:tc>
                  <a:txBody>
                    <a:bodyPr/>
                    <a:lstStyle/>
                    <a:p>
                      <a:r>
                        <a:rPr lang="en-IN" dirty="0" smtClean="0"/>
                        <a:t>0.934136864973262</a:t>
                      </a:r>
                      <a:endParaRPr lang="en-IN" dirty="0"/>
                    </a:p>
                  </a:txBody>
                  <a:tcPr/>
                </a:tc>
                <a:extLst>
                  <a:ext uri="{0D108BD9-81ED-4DB2-BD59-A6C34878D82A}">
                    <a16:rowId xmlns:a16="http://schemas.microsoft.com/office/drawing/2014/main" val="520916385"/>
                  </a:ext>
                </a:extLst>
              </a:tr>
            </a:tbl>
          </a:graphicData>
        </a:graphic>
      </p:graphicFrame>
    </p:spTree>
    <p:extLst>
      <p:ext uri="{BB962C8B-B14F-4D97-AF65-F5344CB8AC3E}">
        <p14:creationId xmlns:p14="http://schemas.microsoft.com/office/powerpoint/2010/main" val="1433284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8487"/>
          <a:stretch/>
        </p:blipFill>
        <p:spPr>
          <a:xfrm>
            <a:off x="73253" y="95251"/>
            <a:ext cx="3984397" cy="4638674"/>
          </a:xfrm>
          <a:prstGeom prst="rect">
            <a:avLst/>
          </a:prstGeo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900" y="91799"/>
            <a:ext cx="4067905" cy="4642126"/>
          </a:xfrm>
          <a:prstGeom prst="rect">
            <a:avLst/>
          </a:prstGeom>
          <a:ln>
            <a:solidFill>
              <a:schemeClr val="tx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0265" y="91799"/>
            <a:ext cx="3776960" cy="4642126"/>
          </a:xfrm>
          <a:prstGeom prst="rect">
            <a:avLst/>
          </a:prstGeom>
          <a:ln>
            <a:solidFill>
              <a:schemeClr val="tx1"/>
            </a:solidFill>
          </a:ln>
        </p:spPr>
      </p:pic>
    </p:spTree>
    <p:extLst>
      <p:ext uri="{BB962C8B-B14F-4D97-AF65-F5344CB8AC3E}">
        <p14:creationId xmlns:p14="http://schemas.microsoft.com/office/powerpoint/2010/main" val="1072990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Val Score &amp; Hypermeter Tuning</a:t>
            </a:r>
            <a:endParaRPr lang="en-IN" dirty="0"/>
          </a:p>
        </p:txBody>
      </p:sp>
      <p:sp>
        <p:nvSpPr>
          <p:cNvPr id="4" name="Text Placeholder 3"/>
          <p:cNvSpPr>
            <a:spLocks noGrp="1"/>
          </p:cNvSpPr>
          <p:nvPr>
            <p:ph type="body" sz="half" idx="2"/>
          </p:nvPr>
        </p:nvSpPr>
        <p:spPr/>
        <p:txBody>
          <a:bodyPr/>
          <a:lstStyle/>
          <a:p>
            <a:r>
              <a:rPr lang="en-IN" dirty="0" smtClean="0"/>
              <a:t>Finding the cv at which the model runs the best.</a:t>
            </a:r>
          </a:p>
          <a:p>
            <a:r>
              <a:rPr lang="en-IN" dirty="0" smtClean="0"/>
              <a:t>Finding the parameters of the model whose accuracy we found the best at which it runs the best using the hypermeter tuning.</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6333" y="138463"/>
            <a:ext cx="6687542" cy="5815254"/>
          </a:xfrm>
          <a:ln>
            <a:solidFill>
              <a:schemeClr val="tx1"/>
            </a:solidFill>
          </a:ln>
        </p:spPr>
      </p:pic>
    </p:spTree>
    <p:extLst>
      <p:ext uri="{BB962C8B-B14F-4D97-AF65-F5344CB8AC3E}">
        <p14:creationId xmlns:p14="http://schemas.microsoft.com/office/powerpoint/2010/main" val="1709035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1914"/>
            <a:ext cx="9601196" cy="1303867"/>
          </a:xfrm>
        </p:spPr>
        <p:txBody>
          <a:bodyPr/>
          <a:lstStyle/>
          <a:p>
            <a:r>
              <a:rPr lang="en-IN" dirty="0" smtClean="0"/>
              <a:t>Problem Statement</a:t>
            </a:r>
            <a:endParaRPr lang="en-IN" dirty="0"/>
          </a:p>
        </p:txBody>
      </p:sp>
      <p:sp>
        <p:nvSpPr>
          <p:cNvPr id="3" name="Content Placeholder 2"/>
          <p:cNvSpPr>
            <a:spLocks noGrp="1"/>
          </p:cNvSpPr>
          <p:nvPr>
            <p:ph idx="1"/>
          </p:nvPr>
        </p:nvSpPr>
        <p:spPr>
          <a:xfrm>
            <a:off x="780472" y="1925781"/>
            <a:ext cx="10868603" cy="4122594"/>
          </a:xfrm>
        </p:spPr>
        <p:txBody>
          <a:bodyPr>
            <a:normAutofit fontScale="85000" lnSpcReduction="10000"/>
          </a:bodyPr>
          <a:lstStyle/>
          <a:p>
            <a:pPr marL="0" indent="0">
              <a:buNone/>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a:t>
            </a:r>
            <a:r>
              <a:rPr lang="en-US" dirty="0" err="1"/>
              <a:t>behaviour</a:t>
            </a:r>
            <a:r>
              <a:rPr lang="en-US" dirty="0"/>
              <a:t>.</a:t>
            </a:r>
            <a:br>
              <a:rPr lang="en-US" dirty="0"/>
            </a:b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br>
              <a:rPr lang="en-US" dirty="0"/>
            </a:b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2324550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AUC-ROC Curve</a:t>
            </a:r>
            <a:endParaRPr lang="en-IN" dirty="0"/>
          </a:p>
        </p:txBody>
      </p:sp>
      <p:sp>
        <p:nvSpPr>
          <p:cNvPr id="4" name="Text Placeholder 3"/>
          <p:cNvSpPr>
            <a:spLocks noGrp="1"/>
          </p:cNvSpPr>
          <p:nvPr>
            <p:ph type="body" sz="half" idx="2"/>
          </p:nvPr>
        </p:nvSpPr>
        <p:spPr>
          <a:xfrm>
            <a:off x="6889892" y="686759"/>
            <a:ext cx="4968444" cy="5124645"/>
          </a:xfrm>
        </p:spPr>
        <p:txBody>
          <a:bodyPr/>
          <a:lstStyle/>
          <a:p>
            <a:r>
              <a:rPr lang="en-IN" dirty="0" smtClean="0"/>
              <a:t>What is AUC-ROC Curve?</a:t>
            </a:r>
          </a:p>
          <a:p>
            <a:r>
              <a:rPr lang="en-US" dirty="0"/>
              <a:t>The </a:t>
            </a:r>
            <a:r>
              <a:rPr lang="en-US" b="1" dirty="0"/>
              <a:t>Receiver Operator Characteristic (ROC)</a:t>
            </a:r>
            <a:r>
              <a:rPr lang="en-US" dirty="0"/>
              <a:t> curve is an evaluation metric for binary classification problems. It is a probability curve that plots the </a:t>
            </a:r>
            <a:r>
              <a:rPr lang="en-US" b="1" dirty="0"/>
              <a:t>TPR </a:t>
            </a:r>
            <a:r>
              <a:rPr lang="en-US" dirty="0"/>
              <a:t>against </a:t>
            </a:r>
            <a:r>
              <a:rPr lang="en-US" b="1" dirty="0"/>
              <a:t>FPR </a:t>
            </a:r>
            <a:r>
              <a:rPr lang="en-US" dirty="0"/>
              <a:t>at various threshold values and essentially </a:t>
            </a:r>
            <a:r>
              <a:rPr lang="en-US" b="1" dirty="0"/>
              <a:t>separates the ‘signal’ from the ‘noise’</a:t>
            </a:r>
            <a:r>
              <a:rPr lang="en-US" dirty="0"/>
              <a:t>. The </a:t>
            </a:r>
            <a:r>
              <a:rPr lang="en-US" b="1" dirty="0"/>
              <a:t>Area Under the Curve (AUC) </a:t>
            </a:r>
            <a:r>
              <a:rPr lang="en-US" dirty="0"/>
              <a:t>is the measure of the ability of a classifier to distinguish between classes and is used as a summary of the ROC curve</a:t>
            </a:r>
            <a:r>
              <a:rPr lang="en-US" dirty="0" smtClean="0"/>
              <a:t>.</a:t>
            </a:r>
          </a:p>
          <a:p>
            <a:r>
              <a:rPr lang="en-US" dirty="0"/>
              <a:t>The higher the AUC, the better the performance of the model at distinguishing between the positive and negative classes</a:t>
            </a:r>
            <a:r>
              <a:rPr lang="en-US" dirty="0" smtClean="0"/>
              <a:t>.</a:t>
            </a:r>
          </a:p>
          <a:p>
            <a:r>
              <a:rPr lang="en-US" dirty="0" smtClean="0"/>
              <a:t>In our model AUC&gt;0.5, so there </a:t>
            </a:r>
            <a:r>
              <a:rPr lang="en-US" dirty="0"/>
              <a:t>is a high chance that the classifier will be able to distinguish the positive class values from the negative class values</a:t>
            </a:r>
            <a:r>
              <a:rPr lang="en-US" dirty="0" smtClean="0"/>
              <a:t>.</a:t>
            </a:r>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887" y="3338219"/>
            <a:ext cx="4070495" cy="3519781"/>
          </a:xfrm>
          <a:prstGeom prst="rect">
            <a:avLst/>
          </a:prstGeom>
          <a:ln>
            <a:solidFill>
              <a:schemeClr val="tx1"/>
            </a:solidFill>
          </a:ln>
        </p:spPr>
      </p:pic>
    </p:spTree>
    <p:extLst>
      <p:ext uri="{BB962C8B-B14F-4D97-AF65-F5344CB8AC3E}">
        <p14:creationId xmlns:p14="http://schemas.microsoft.com/office/powerpoint/2010/main" val="3216759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the Model</a:t>
            </a:r>
            <a:endParaRPr lang="en-IN" dirty="0"/>
          </a:p>
        </p:txBody>
      </p:sp>
      <p:sp>
        <p:nvSpPr>
          <p:cNvPr id="4" name="Text Placeholder 3"/>
          <p:cNvSpPr>
            <a:spLocks noGrp="1"/>
          </p:cNvSpPr>
          <p:nvPr>
            <p:ph type="body" sz="half" idx="2"/>
          </p:nvPr>
        </p:nvSpPr>
        <p:spPr>
          <a:xfrm>
            <a:off x="1444671" y="3262641"/>
            <a:ext cx="3275013" cy="2248181"/>
          </a:xfrm>
        </p:spPr>
        <p:txBody>
          <a:bodyPr>
            <a:normAutofit lnSpcReduction="10000"/>
          </a:bodyPr>
          <a:lstStyle/>
          <a:p>
            <a:r>
              <a:rPr lang="en-IN" dirty="0" smtClean="0"/>
              <a:t>After doing all the EDA process and find our best regression algorithm we will save that model for future predictions using the pickle algorithm.</a:t>
            </a:r>
          </a:p>
          <a:p>
            <a:r>
              <a:rPr lang="en-IN" dirty="0" smtClean="0"/>
              <a:t>We will conclude after comparing the actual &amp; predicted values.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7875" y="0"/>
            <a:ext cx="5762625" cy="6125244"/>
          </a:xfrm>
          <a:ln>
            <a:solidFill>
              <a:schemeClr val="tx1"/>
            </a:solidFill>
          </a:ln>
        </p:spPr>
      </p:pic>
    </p:spTree>
    <p:extLst>
      <p:ext uri="{BB962C8B-B14F-4D97-AF65-F5344CB8AC3E}">
        <p14:creationId xmlns:p14="http://schemas.microsoft.com/office/powerpoint/2010/main" val="412832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Predicting for the test dataset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8987" y="0"/>
            <a:ext cx="6058213" cy="6092684"/>
          </a:xfrm>
          <a:ln>
            <a:solidFill>
              <a:schemeClr val="tx1"/>
            </a:solidFill>
          </a:ln>
        </p:spPr>
      </p:pic>
      <p:sp>
        <p:nvSpPr>
          <p:cNvPr id="4" name="Text Placeholder 3"/>
          <p:cNvSpPr>
            <a:spLocks noGrp="1"/>
          </p:cNvSpPr>
          <p:nvPr>
            <p:ph type="body" sz="half" idx="2"/>
          </p:nvPr>
        </p:nvSpPr>
        <p:spPr/>
        <p:txBody>
          <a:bodyPr>
            <a:normAutofit fontScale="85000" lnSpcReduction="20000"/>
          </a:bodyPr>
          <a:lstStyle/>
          <a:p>
            <a:r>
              <a:rPr lang="en-IN" dirty="0" smtClean="0"/>
              <a:t>We save our model with 95% accuracy and now we can use it to predict whether the comment falls in the category of a malignant comment or not. If it comes to ‘0’ that means it is not a malignant comment and if it is ‘1’ then it is a malignant comment.</a:t>
            </a:r>
            <a:r>
              <a:rPr lang="en-IN" dirty="0"/>
              <a:t> </a:t>
            </a:r>
            <a:r>
              <a:rPr lang="en-IN" dirty="0" smtClean="0"/>
              <a:t>But before that we have to clean the </a:t>
            </a:r>
            <a:r>
              <a:rPr lang="en-IN" dirty="0" err="1" smtClean="0"/>
              <a:t>comment_text</a:t>
            </a:r>
            <a:r>
              <a:rPr lang="en-IN" dirty="0" smtClean="0"/>
              <a:t> as we did in training part and convert it into vector for proper prediction.</a:t>
            </a:r>
          </a:p>
        </p:txBody>
      </p:sp>
    </p:spTree>
    <p:extLst>
      <p:ext uri="{BB962C8B-B14F-4D97-AF65-F5344CB8AC3E}">
        <p14:creationId xmlns:p14="http://schemas.microsoft.com/office/powerpoint/2010/main" val="1603102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Letter Danger: 5 Things You Should Never Include!"/>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25" r="-25"/>
          <a:stretch/>
        </p:blipFill>
        <p:spPr bwMode="auto">
          <a:xfrm>
            <a:off x="1309686" y="0"/>
            <a:ext cx="9177339" cy="61182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07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Exercise</a:t>
            </a:r>
            <a:endParaRPr lang="en-IN" dirty="0"/>
          </a:p>
        </p:txBody>
      </p:sp>
      <p:sp>
        <p:nvSpPr>
          <p:cNvPr id="3" name="Content Placeholder 2"/>
          <p:cNvSpPr>
            <a:spLocks noGrp="1"/>
          </p:cNvSpPr>
          <p:nvPr>
            <p:ph idx="1"/>
          </p:nvPr>
        </p:nvSpPr>
        <p:spPr/>
        <p:txBody>
          <a:bodyPr/>
          <a:lstStyle/>
          <a:p>
            <a:pPr marL="0" indent="0" algn="ctr">
              <a:buNone/>
            </a:pPr>
            <a:r>
              <a:rPr lang="en-US" dirty="0"/>
              <a:t>Build a model which can be used to predict in terms of a probability for each </a:t>
            </a:r>
            <a:r>
              <a:rPr lang="en-US" dirty="0" smtClean="0"/>
              <a:t>comment, </a:t>
            </a:r>
            <a:r>
              <a:rPr lang="en-US" dirty="0"/>
              <a:t>whether </a:t>
            </a:r>
            <a:r>
              <a:rPr lang="en-US" dirty="0" smtClean="0"/>
              <a:t>it falls in the category of bad comment or not. In </a:t>
            </a:r>
            <a:r>
              <a:rPr lang="en-US" dirty="0"/>
              <a:t>this case, Label </a:t>
            </a:r>
            <a:r>
              <a:rPr lang="en-US" dirty="0" smtClean="0"/>
              <a:t>‘1’ </a:t>
            </a:r>
            <a:r>
              <a:rPr lang="en-US" dirty="0"/>
              <a:t>indicates that </a:t>
            </a:r>
            <a:r>
              <a:rPr lang="en-US" dirty="0" smtClean="0"/>
              <a:t>the comment is bad, </a:t>
            </a:r>
            <a:r>
              <a:rPr lang="en-US" dirty="0"/>
              <a:t>while, Label ‘0’ indicates that </a:t>
            </a:r>
            <a:r>
              <a:rPr lang="en-US" dirty="0" smtClean="0"/>
              <a:t>it doesn’t falls in bad category.  </a:t>
            </a:r>
            <a:endParaRPr lang="en-IN" dirty="0"/>
          </a:p>
          <a:p>
            <a:endParaRPr lang="en-IN" dirty="0"/>
          </a:p>
        </p:txBody>
      </p:sp>
    </p:spTree>
    <p:extLst>
      <p:ext uri="{BB962C8B-B14F-4D97-AF65-F5344CB8AC3E}">
        <p14:creationId xmlns:p14="http://schemas.microsoft.com/office/powerpoint/2010/main" val="421745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Data description</a:t>
            </a:r>
            <a:endParaRPr lang="en-IN" dirty="0"/>
          </a:p>
        </p:txBody>
      </p:sp>
      <p:sp>
        <p:nvSpPr>
          <p:cNvPr id="5" name="Content Placeholder 4"/>
          <p:cNvSpPr>
            <a:spLocks noGrp="1"/>
          </p:cNvSpPr>
          <p:nvPr>
            <p:ph idx="1"/>
          </p:nvPr>
        </p:nvSpPr>
        <p:spPr>
          <a:xfrm>
            <a:off x="1451579" y="1853753"/>
            <a:ext cx="10254646" cy="4613721"/>
          </a:xfrm>
        </p:spPr>
        <p:txBody>
          <a:bodyPr>
            <a:normAutofit fontScale="77500" lnSpcReduction="20000"/>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The label can be either 0 or 1, where 0 denotes a NO while 1 denotes a YES. There are various comments which have multiple labels. The first attribute is a unique ID associated with each comment.</a:t>
            </a:r>
            <a:br>
              <a:rPr lang="en-US" dirty="0"/>
            </a:br>
            <a:r>
              <a:rPr lang="en-US" dirty="0"/>
              <a:t>The data set includes:</a:t>
            </a:r>
          </a:p>
          <a:p>
            <a:r>
              <a:rPr lang="en-US" dirty="0"/>
              <a:t>Malignant: It is the Label column, which includes values 0 and 1, denoting if the comment is malignant or not.</a:t>
            </a:r>
          </a:p>
          <a:p>
            <a:r>
              <a:rPr lang="en-US" dirty="0"/>
              <a:t>Highly Malignant: It denotes comments that are highly malignant and hurtful.</a:t>
            </a:r>
          </a:p>
          <a:p>
            <a:r>
              <a:rPr lang="en-US" dirty="0"/>
              <a:t>Rude: It denotes comments that are very rude and offensive.</a:t>
            </a:r>
          </a:p>
          <a:p>
            <a:r>
              <a:rPr lang="en-US" dirty="0"/>
              <a:t>Threat: It contains indication of the comments that are giving any threat to someone.</a:t>
            </a:r>
          </a:p>
          <a:p>
            <a:r>
              <a:rPr lang="en-US" dirty="0"/>
              <a:t>Abuse: It is for comments that are abusive in nature.</a:t>
            </a:r>
          </a:p>
          <a:p>
            <a:r>
              <a:rPr lang="en-US" dirty="0"/>
              <a:t>Loathe: It describes the comments which are hateful and loathing in nature.</a:t>
            </a:r>
          </a:p>
          <a:p>
            <a:r>
              <a:rPr lang="en-US" dirty="0"/>
              <a:t>ID: It includes unique Ids associated with each comment text given.</a:t>
            </a:r>
          </a:p>
          <a:p>
            <a:r>
              <a:rPr lang="en-US" dirty="0"/>
              <a:t>Comment text: This column contains the comments extracted from various social media platforms.</a:t>
            </a:r>
          </a:p>
          <a:p>
            <a:endParaRPr lang="en-IN" dirty="0"/>
          </a:p>
        </p:txBody>
      </p:sp>
    </p:spTree>
    <p:extLst>
      <p:ext uri="{BB962C8B-B14F-4D97-AF65-F5344CB8AC3E}">
        <p14:creationId xmlns:p14="http://schemas.microsoft.com/office/powerpoint/2010/main" val="1639212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24" y="0"/>
            <a:ext cx="10653397" cy="6115050"/>
          </a:xfrm>
          <a:prstGeom prst="rect">
            <a:avLst/>
          </a:prstGeom>
        </p:spPr>
      </p:pic>
    </p:spTree>
    <p:extLst>
      <p:ext uri="{BB962C8B-B14F-4D97-AF65-F5344CB8AC3E}">
        <p14:creationId xmlns:p14="http://schemas.microsoft.com/office/powerpoint/2010/main" val="279446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Load the dataset</a:t>
            </a:r>
          </a:p>
          <a:p>
            <a:r>
              <a:rPr lang="en-IN" dirty="0" smtClean="0"/>
              <a:t>Distinguish the attributes</a:t>
            </a:r>
          </a:p>
          <a:p>
            <a:r>
              <a:rPr lang="en-IN" dirty="0" smtClean="0"/>
              <a:t>Checking the null values &amp; handled them accordingly</a:t>
            </a:r>
          </a:p>
          <a:p>
            <a:r>
              <a:rPr lang="en-IN" dirty="0" smtClean="0"/>
              <a:t>Do the EDA</a:t>
            </a:r>
          </a:p>
          <a:p>
            <a:r>
              <a:rPr lang="en-IN" dirty="0" smtClean="0"/>
              <a:t>Check the correlation &amp; removing the outliers</a:t>
            </a:r>
          </a:p>
          <a:p>
            <a:r>
              <a:rPr lang="en-IN" dirty="0" smtClean="0"/>
              <a:t>Feature Engineering – Find the best machine learning model to get the best accuracy.</a:t>
            </a:r>
          </a:p>
          <a:p>
            <a:r>
              <a:rPr lang="en-IN" dirty="0" smtClean="0"/>
              <a:t>Check the cross </a:t>
            </a:r>
            <a:r>
              <a:rPr lang="en-IN" dirty="0" err="1" smtClean="0"/>
              <a:t>val</a:t>
            </a:r>
            <a:r>
              <a:rPr lang="en-IN" dirty="0" smtClean="0"/>
              <a:t> score &amp; perform the hypermeter tuning.</a:t>
            </a:r>
          </a:p>
          <a:p>
            <a:r>
              <a:rPr lang="en-IN" dirty="0" smtClean="0"/>
              <a:t>Save the model &amp; check the predicted &amp; actual values using the best saved model.</a:t>
            </a:r>
          </a:p>
        </p:txBody>
      </p:sp>
    </p:spTree>
    <p:extLst>
      <p:ext uri="{BB962C8B-B14F-4D97-AF65-F5344CB8AC3E}">
        <p14:creationId xmlns:p14="http://schemas.microsoft.com/office/powerpoint/2010/main" val="22011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816" y="609502"/>
            <a:ext cx="9601196" cy="1303867"/>
          </a:xfrm>
        </p:spPr>
        <p:txBody>
          <a:bodyPr>
            <a:normAutofit/>
          </a:bodyPr>
          <a:lstStyle/>
          <a:p>
            <a:r>
              <a:rPr lang="en-IN" sz="3200" dirty="0" smtClean="0"/>
              <a:t>Load the dataset</a:t>
            </a:r>
            <a:endParaRPr lang="en-IN" sz="32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375" y="2016125"/>
            <a:ext cx="9104461" cy="4020240"/>
          </a:xfrm>
          <a:ln>
            <a:solidFill>
              <a:schemeClr val="tx1"/>
            </a:solidFill>
          </a:ln>
        </p:spPr>
      </p:pic>
    </p:spTree>
    <p:extLst>
      <p:ext uri="{BB962C8B-B14F-4D97-AF65-F5344CB8AC3E}">
        <p14:creationId xmlns:p14="http://schemas.microsoft.com/office/powerpoint/2010/main" val="151834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smtClean="0"/>
              <a:t>Checking the Attributes</a:t>
            </a:r>
            <a:endParaRPr lang="en-IN" dirty="0"/>
          </a:p>
        </p:txBody>
      </p:sp>
      <p:sp>
        <p:nvSpPr>
          <p:cNvPr id="12" name="Text Placeholder 11"/>
          <p:cNvSpPr>
            <a:spLocks noGrp="1"/>
          </p:cNvSpPr>
          <p:nvPr>
            <p:ph type="body" sz="half" idx="2"/>
          </p:nvPr>
        </p:nvSpPr>
        <p:spPr>
          <a:xfrm>
            <a:off x="1444671" y="3205491"/>
            <a:ext cx="3273099" cy="2852409"/>
          </a:xfrm>
        </p:spPr>
        <p:txBody>
          <a:bodyPr>
            <a:normAutofit fontScale="92500" lnSpcReduction="20000"/>
          </a:bodyPr>
          <a:lstStyle/>
          <a:p>
            <a:pPr marL="285750" indent="-285750">
              <a:buFont typeface="Arial" panose="020B0604020202020204" pitchFamily="34" charset="0"/>
              <a:buChar char="•"/>
            </a:pPr>
            <a:r>
              <a:rPr lang="en-IN" dirty="0" smtClean="0"/>
              <a:t>First &amp; last five rows  the dataset</a:t>
            </a:r>
          </a:p>
          <a:p>
            <a:pPr marL="285750" indent="-285750">
              <a:buFont typeface="Arial" panose="020B0604020202020204" pitchFamily="34" charset="0"/>
              <a:buChar char="•"/>
            </a:pPr>
            <a:r>
              <a:rPr lang="en-IN" dirty="0" smtClean="0"/>
              <a:t>Shape of the dataset</a:t>
            </a:r>
          </a:p>
          <a:p>
            <a:pPr marL="285750" indent="-285750">
              <a:buFont typeface="Arial" panose="020B0604020202020204" pitchFamily="34" charset="0"/>
              <a:buChar char="•"/>
            </a:pPr>
            <a:r>
              <a:rPr lang="en-IN" dirty="0" smtClean="0"/>
              <a:t>Columns present in the dataset</a:t>
            </a:r>
          </a:p>
          <a:p>
            <a:pPr marL="285750" indent="-285750">
              <a:buFont typeface="Arial" panose="020B0604020202020204" pitchFamily="34" charset="0"/>
              <a:buChar char="•"/>
            </a:pPr>
            <a:r>
              <a:rPr lang="en-IN" dirty="0" smtClean="0"/>
              <a:t>Brief info about the dataset</a:t>
            </a:r>
          </a:p>
          <a:p>
            <a:pPr marL="285750" indent="-285750">
              <a:buFont typeface="Arial" panose="020B0604020202020204" pitchFamily="34" charset="0"/>
              <a:buChar char="•"/>
            </a:pPr>
            <a:r>
              <a:rPr lang="en-IN" dirty="0" smtClean="0"/>
              <a:t>Datatype of each column</a:t>
            </a:r>
          </a:p>
          <a:p>
            <a:pPr marL="285750" indent="-285750">
              <a:buFont typeface="Arial" panose="020B0604020202020204" pitchFamily="34" charset="0"/>
              <a:buChar char="•"/>
            </a:pPr>
            <a:r>
              <a:rPr lang="en-IN" dirty="0" smtClean="0"/>
              <a:t>Null values present in the dataset</a:t>
            </a:r>
          </a:p>
          <a:p>
            <a:pPr marL="285750" indent="-285750">
              <a:buFont typeface="Arial" panose="020B0604020202020204" pitchFamily="34" charset="0"/>
              <a:buChar char="•"/>
            </a:pPr>
            <a:r>
              <a:rPr lang="en-IN" dirty="0" smtClean="0"/>
              <a:t>Number of unique values present in each column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875" y="0"/>
            <a:ext cx="4540343" cy="3981450"/>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1" y="3171033"/>
            <a:ext cx="4038600" cy="3686968"/>
          </a:xfrm>
          <a:prstGeom prst="rect">
            <a:avLst/>
          </a:prstGeom>
          <a:ln>
            <a:solidFill>
              <a:schemeClr val="tx1"/>
            </a:solidFill>
          </a:ln>
        </p:spPr>
      </p:pic>
    </p:spTree>
    <p:extLst>
      <p:ext uri="{BB962C8B-B14F-4D97-AF65-F5344CB8AC3E}">
        <p14:creationId xmlns:p14="http://schemas.microsoft.com/office/powerpoint/2010/main" val="1056346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047" y="1416243"/>
            <a:ext cx="3718455" cy="1371600"/>
          </a:xfrm>
        </p:spPr>
        <p:txBody>
          <a:bodyPr/>
          <a:lstStyle/>
          <a:p>
            <a:r>
              <a:rPr lang="en-IN" dirty="0" smtClean="0"/>
              <a:t> Null Values</a:t>
            </a:r>
            <a:endParaRPr lang="en-IN" dirty="0"/>
          </a:p>
        </p:txBody>
      </p:sp>
      <p:sp>
        <p:nvSpPr>
          <p:cNvPr id="7" name="TextBox 6"/>
          <p:cNvSpPr txBox="1"/>
          <p:nvPr/>
        </p:nvSpPr>
        <p:spPr>
          <a:xfrm>
            <a:off x="1403927" y="3223490"/>
            <a:ext cx="3426691" cy="1200329"/>
          </a:xfrm>
          <a:prstGeom prst="rect">
            <a:avLst/>
          </a:prstGeom>
          <a:noFill/>
        </p:spPr>
        <p:txBody>
          <a:bodyPr wrap="square" rtlCol="0">
            <a:spAutoFit/>
          </a:bodyPr>
          <a:lstStyle/>
          <a:p>
            <a:r>
              <a:rPr lang="en-IN" dirty="0" smtClean="0"/>
              <a:t>As both the dataset doesn’t contain the null values so there is no need of null values handling and we can proceed further.</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411" y="118648"/>
            <a:ext cx="7011378" cy="5934903"/>
          </a:xfrm>
          <a:prstGeom prst="rect">
            <a:avLst/>
          </a:prstGeom>
          <a:ln>
            <a:solidFill>
              <a:schemeClr val="tx1"/>
            </a:solidFill>
          </a:ln>
        </p:spPr>
      </p:pic>
    </p:spTree>
    <p:extLst>
      <p:ext uri="{BB962C8B-B14F-4D97-AF65-F5344CB8AC3E}">
        <p14:creationId xmlns:p14="http://schemas.microsoft.com/office/powerpoint/2010/main" val="1496771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1016</TotalTime>
  <Words>865</Words>
  <Application>Microsoft Office PowerPoint</Application>
  <PresentationFormat>Widescreen</PresentationFormat>
  <Paragraphs>97</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Gill Sans MT</vt:lpstr>
      <vt:lpstr>Wingdings</vt:lpstr>
      <vt:lpstr>Gallery</vt:lpstr>
      <vt:lpstr>MALIGNANT COMMENT PROJECT</vt:lpstr>
      <vt:lpstr>Problem Statement</vt:lpstr>
      <vt:lpstr>Our Exercise</vt:lpstr>
      <vt:lpstr>Data description</vt:lpstr>
      <vt:lpstr>PowerPoint Presentation</vt:lpstr>
      <vt:lpstr>Steps Involved </vt:lpstr>
      <vt:lpstr>Load the dataset</vt:lpstr>
      <vt:lpstr>Checking the Attributes</vt:lpstr>
      <vt:lpstr> Null Values</vt:lpstr>
      <vt:lpstr>EDA</vt:lpstr>
      <vt:lpstr>PowerPoint Presentation</vt:lpstr>
      <vt:lpstr>After Doing the EDA, let’s do the next step</vt:lpstr>
      <vt:lpstr>PowerPoint Presentation</vt:lpstr>
      <vt:lpstr>PowerPoint Presentation</vt:lpstr>
      <vt:lpstr>Is this a Regression problem or Classification problem?</vt:lpstr>
      <vt:lpstr>Target variable</vt:lpstr>
      <vt:lpstr>Used Classification Algorithms</vt:lpstr>
      <vt:lpstr>PowerPoint Presentation</vt:lpstr>
      <vt:lpstr>Cross Val Score &amp; Hypermeter Tuning</vt:lpstr>
      <vt:lpstr>AUC-ROC Curve</vt:lpstr>
      <vt:lpstr>Saving the Model</vt:lpstr>
      <vt:lpstr>Predicting for the test dataset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123</dc:creator>
  <cp:lastModifiedBy>123</cp:lastModifiedBy>
  <cp:revision>47</cp:revision>
  <dcterms:created xsi:type="dcterms:W3CDTF">2022-05-15T11:07:24Z</dcterms:created>
  <dcterms:modified xsi:type="dcterms:W3CDTF">2022-07-10T10:29:45Z</dcterms:modified>
</cp:coreProperties>
</file>