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6"/>
  </p:notesMasterIdLst>
  <p:sldIdLst>
    <p:sldId id="256" r:id="rId2"/>
    <p:sldId id="257" r:id="rId3"/>
    <p:sldId id="273" r:id="rId4"/>
    <p:sldId id="258" r:id="rId5"/>
    <p:sldId id="281" r:id="rId6"/>
    <p:sldId id="282" r:id="rId7"/>
    <p:sldId id="280" r:id="rId8"/>
    <p:sldId id="260" r:id="rId9"/>
    <p:sldId id="283" r:id="rId10"/>
    <p:sldId id="261" r:id="rId11"/>
    <p:sldId id="262" r:id="rId12"/>
    <p:sldId id="263" r:id="rId13"/>
    <p:sldId id="264" r:id="rId14"/>
    <p:sldId id="275" r:id="rId15"/>
    <p:sldId id="265" r:id="rId16"/>
    <p:sldId id="277" r:id="rId17"/>
    <p:sldId id="259" r:id="rId18"/>
    <p:sldId id="266" r:id="rId19"/>
    <p:sldId id="267" r:id="rId20"/>
    <p:sldId id="284" r:id="rId21"/>
    <p:sldId id="268" r:id="rId22"/>
    <p:sldId id="269" r:id="rId23"/>
    <p:sldId id="270" r:id="rId24"/>
    <p:sldId id="2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B40AE0-689C-4D77-984E-A75E5300C816}" type="datetimeFigureOut">
              <a:rPr lang="en-IN" smtClean="0"/>
              <a:t>25-07-2022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39317-7D48-4F2B-B776-27ED97EFEDAD}" type="slidenum">
              <a:rPr lang="en-IN" smtClean="0"/>
              <a:t>‹#›</a:t>
            </a:fld>
            <a:endParaRPr lang="en-IN"/>
          </a:p>
        </p:txBody>
      </p:sp>
    </p:spTree>
    <p:extLst>
      <p:ext uri="{BB962C8B-B14F-4D97-AF65-F5344CB8AC3E}">
        <p14:creationId xmlns:p14="http://schemas.microsoft.com/office/powerpoint/2010/main" val="3529484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t>25-07-2022</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629E292A-0966-4A89-BFBA-D3615D4A89E8}"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307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t>25-07-2022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8665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t>25-07-2022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636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t>25-07-2022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106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t>25-07-2022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3908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94A1DA-E4DF-4C4D-A4C9-24C65E19B3B3}" type="datetimeFigureOut">
              <a:rPr lang="en-IN" smtClean="0"/>
              <a:t>25-07-2022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2961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94A1DA-E4DF-4C4D-A4C9-24C65E19B3B3}" type="datetimeFigureOut">
              <a:rPr lang="en-IN" smtClean="0"/>
              <a:t>25-07-2022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29E292A-0966-4A89-BFBA-D3615D4A89E8}"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389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94A1DA-E4DF-4C4D-A4C9-24C65E19B3B3}" type="datetimeFigureOut">
              <a:rPr lang="en-IN" smtClean="0"/>
              <a:t>25-07-2022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29E292A-0966-4A89-BFBA-D3615D4A89E8}"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6686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4A1DA-E4DF-4C4D-A4C9-24C65E19B3B3}" type="datetimeFigureOut">
              <a:rPr lang="en-IN" smtClean="0"/>
              <a:t>25-07-2022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29E292A-0966-4A89-BFBA-D3615D4A89E8}" type="slidenum">
              <a:rPr lang="en-IN" smtClean="0"/>
              <a:t>‹#›</a:t>
            </a:fld>
            <a:endParaRPr lang="en-IN" dirty="0"/>
          </a:p>
        </p:txBody>
      </p:sp>
    </p:spTree>
    <p:extLst>
      <p:ext uri="{BB962C8B-B14F-4D97-AF65-F5344CB8AC3E}">
        <p14:creationId xmlns:p14="http://schemas.microsoft.com/office/powerpoint/2010/main" val="3982698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94A1DA-E4DF-4C4D-A4C9-24C65E19B3B3}" type="datetimeFigureOut">
              <a:rPr lang="en-IN" smtClean="0"/>
              <a:t>25-07-2022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656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194A1DA-E4DF-4C4D-A4C9-24C65E19B3B3}" type="datetimeFigureOut">
              <a:rPr lang="en-IN" smtClean="0"/>
              <a:t>25-07-2022</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184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194A1DA-E4DF-4C4D-A4C9-24C65E19B3B3}" type="datetimeFigureOut">
              <a:rPr lang="en-IN" smtClean="0"/>
              <a:t>25-07-2022</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9E292A-0966-4A89-BFBA-D3615D4A89E8}"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105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780" y="1132221"/>
            <a:ext cx="8802669" cy="1963403"/>
          </a:xfrm>
        </p:spPr>
        <p:txBody>
          <a:bodyPr>
            <a:normAutofit/>
          </a:bodyPr>
          <a:lstStyle/>
          <a:p>
            <a:pPr algn="ctr"/>
            <a:r>
              <a:rPr lang="en-IN" dirty="0" smtClean="0"/>
              <a:t>Rating prediction PROJECT</a:t>
            </a:r>
            <a:endParaRPr lang="en-IN" dirty="0"/>
          </a:p>
        </p:txBody>
      </p:sp>
      <p:sp>
        <p:nvSpPr>
          <p:cNvPr id="3" name="Subtitle 2"/>
          <p:cNvSpPr>
            <a:spLocks noGrp="1"/>
          </p:cNvSpPr>
          <p:nvPr>
            <p:ph type="subTitle" idx="1"/>
          </p:nvPr>
        </p:nvSpPr>
        <p:spPr>
          <a:xfrm>
            <a:off x="2417780" y="3836004"/>
            <a:ext cx="8637072" cy="977621"/>
          </a:xfrm>
        </p:spPr>
        <p:txBody>
          <a:bodyPr>
            <a:normAutofit/>
          </a:bodyPr>
          <a:lstStyle/>
          <a:p>
            <a:pPr algn="ctr"/>
            <a:r>
              <a:rPr lang="en-IN" sz="2000" b="1" dirty="0" smtClean="0"/>
              <a:t>BY – KHUSHBOO GUPTA</a:t>
            </a:r>
            <a:endParaRPr lang="en-IN" sz="2000" b="1" dirty="0"/>
          </a:p>
        </p:txBody>
      </p:sp>
    </p:spTree>
    <p:extLst>
      <p:ext uri="{BB962C8B-B14F-4D97-AF65-F5344CB8AC3E}">
        <p14:creationId xmlns:p14="http://schemas.microsoft.com/office/powerpoint/2010/main" val="2043835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8816" y="609502"/>
            <a:ext cx="9601196" cy="1303867"/>
          </a:xfrm>
        </p:spPr>
        <p:txBody>
          <a:bodyPr>
            <a:normAutofit/>
          </a:bodyPr>
          <a:lstStyle/>
          <a:p>
            <a:r>
              <a:rPr lang="en-IN" sz="3200" dirty="0" smtClean="0"/>
              <a:t>Load the dataset</a:t>
            </a: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5975" y="1913369"/>
            <a:ext cx="7658911" cy="4108300"/>
          </a:xfrm>
        </p:spPr>
      </p:pic>
    </p:spTree>
    <p:extLst>
      <p:ext uri="{BB962C8B-B14F-4D97-AF65-F5344CB8AC3E}">
        <p14:creationId xmlns:p14="http://schemas.microsoft.com/office/powerpoint/2010/main" val="151834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smtClean="0"/>
              <a:t>Checking the Attributes</a:t>
            </a:r>
            <a:endParaRPr lang="en-IN" dirty="0"/>
          </a:p>
        </p:txBody>
      </p:sp>
      <p:sp>
        <p:nvSpPr>
          <p:cNvPr id="12" name="Text Placeholder 11"/>
          <p:cNvSpPr>
            <a:spLocks noGrp="1"/>
          </p:cNvSpPr>
          <p:nvPr>
            <p:ph type="body" sz="half" idx="2"/>
          </p:nvPr>
        </p:nvSpPr>
        <p:spPr>
          <a:xfrm>
            <a:off x="1444671" y="3205491"/>
            <a:ext cx="3273099" cy="2852409"/>
          </a:xfrm>
        </p:spPr>
        <p:txBody>
          <a:bodyPr>
            <a:normAutofit fontScale="92500" lnSpcReduction="20000"/>
          </a:bodyPr>
          <a:lstStyle/>
          <a:p>
            <a:pPr marL="285750" indent="-285750">
              <a:buFont typeface="Arial" panose="020B0604020202020204" pitchFamily="34" charset="0"/>
              <a:buChar char="•"/>
            </a:pPr>
            <a:r>
              <a:rPr lang="en-IN" dirty="0" smtClean="0"/>
              <a:t>First &amp; last five rows  the dataset</a:t>
            </a:r>
          </a:p>
          <a:p>
            <a:pPr marL="285750" indent="-285750">
              <a:buFont typeface="Arial" panose="020B0604020202020204" pitchFamily="34" charset="0"/>
              <a:buChar char="•"/>
            </a:pPr>
            <a:r>
              <a:rPr lang="en-IN" dirty="0" smtClean="0"/>
              <a:t>Shape of the dataset</a:t>
            </a:r>
          </a:p>
          <a:p>
            <a:pPr marL="285750" indent="-285750">
              <a:buFont typeface="Arial" panose="020B0604020202020204" pitchFamily="34" charset="0"/>
              <a:buChar char="•"/>
            </a:pPr>
            <a:r>
              <a:rPr lang="en-IN" dirty="0" smtClean="0"/>
              <a:t>Columns present in the dataset</a:t>
            </a:r>
          </a:p>
          <a:p>
            <a:pPr marL="285750" indent="-285750">
              <a:buFont typeface="Arial" panose="020B0604020202020204" pitchFamily="34" charset="0"/>
              <a:buChar char="•"/>
            </a:pPr>
            <a:r>
              <a:rPr lang="en-IN" dirty="0" smtClean="0"/>
              <a:t>Brief info about the dataset</a:t>
            </a:r>
          </a:p>
          <a:p>
            <a:pPr marL="285750" indent="-285750">
              <a:buFont typeface="Arial" panose="020B0604020202020204" pitchFamily="34" charset="0"/>
              <a:buChar char="•"/>
            </a:pPr>
            <a:r>
              <a:rPr lang="en-IN" dirty="0" smtClean="0"/>
              <a:t>Datatype of each column</a:t>
            </a:r>
          </a:p>
          <a:p>
            <a:pPr marL="285750" indent="-285750">
              <a:buFont typeface="Arial" panose="020B0604020202020204" pitchFamily="34" charset="0"/>
              <a:buChar char="•"/>
            </a:pPr>
            <a:r>
              <a:rPr lang="en-IN" dirty="0" smtClean="0"/>
              <a:t>Null values present in the dataset</a:t>
            </a:r>
          </a:p>
          <a:p>
            <a:pPr marL="285750" indent="-285750">
              <a:buFont typeface="Arial" panose="020B0604020202020204" pitchFamily="34" charset="0"/>
              <a:buChar char="•"/>
            </a:pPr>
            <a:r>
              <a:rPr lang="en-IN" dirty="0" smtClean="0"/>
              <a:t>Number of unique values present in each column</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5570" y="0"/>
            <a:ext cx="6306430" cy="6839905"/>
          </a:xfrm>
          <a:prstGeom prst="rect">
            <a:avLst/>
          </a:prstGeom>
        </p:spPr>
      </p:pic>
    </p:spTree>
    <p:extLst>
      <p:ext uri="{BB962C8B-B14F-4D97-AF65-F5344CB8AC3E}">
        <p14:creationId xmlns:p14="http://schemas.microsoft.com/office/powerpoint/2010/main" val="1056346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047" y="1416243"/>
            <a:ext cx="3718455" cy="1371600"/>
          </a:xfrm>
        </p:spPr>
        <p:txBody>
          <a:bodyPr/>
          <a:lstStyle/>
          <a:p>
            <a:r>
              <a:rPr lang="en-IN" dirty="0" smtClean="0"/>
              <a:t> Null Values</a:t>
            </a:r>
            <a:endParaRPr lang="en-IN" dirty="0"/>
          </a:p>
        </p:txBody>
      </p:sp>
      <p:sp>
        <p:nvSpPr>
          <p:cNvPr id="7" name="TextBox 6"/>
          <p:cNvSpPr txBox="1"/>
          <p:nvPr/>
        </p:nvSpPr>
        <p:spPr>
          <a:xfrm>
            <a:off x="1403927" y="3223490"/>
            <a:ext cx="3426691" cy="1754326"/>
          </a:xfrm>
          <a:prstGeom prst="rect">
            <a:avLst/>
          </a:prstGeom>
          <a:noFill/>
        </p:spPr>
        <p:txBody>
          <a:bodyPr wrap="square" rtlCol="0">
            <a:spAutoFit/>
          </a:bodyPr>
          <a:lstStyle/>
          <a:p>
            <a:r>
              <a:rPr lang="en-IN" dirty="0" smtClean="0"/>
              <a:t>Our dataset contains null value in the columns having text. Also there is no too much rows so we can drop the rows containing the null values and get a null free </a:t>
            </a:r>
            <a:r>
              <a:rPr lang="en-IN" dirty="0" err="1" smtClean="0"/>
              <a:t>datatset</a:t>
            </a:r>
            <a:r>
              <a:rPr lang="en-IN" dirty="0" smtClean="0"/>
              <a: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0962" y="0"/>
            <a:ext cx="5671038" cy="6858000"/>
          </a:xfrm>
          <a:prstGeom prst="rect">
            <a:avLst/>
          </a:prstGeom>
        </p:spPr>
      </p:pic>
    </p:spTree>
    <p:extLst>
      <p:ext uri="{BB962C8B-B14F-4D97-AF65-F5344CB8AC3E}">
        <p14:creationId xmlns:p14="http://schemas.microsoft.com/office/powerpoint/2010/main" val="1496771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Content Placeholder 2"/>
          <p:cNvSpPr>
            <a:spLocks noGrp="1"/>
          </p:cNvSpPr>
          <p:nvPr>
            <p:ph idx="1"/>
          </p:nvPr>
        </p:nvSpPr>
        <p:spPr>
          <a:xfrm>
            <a:off x="7122391" y="150436"/>
            <a:ext cx="4211782" cy="3169611"/>
          </a:xfrm>
        </p:spPr>
        <p:txBody>
          <a:bodyPr>
            <a:normAutofit/>
          </a:bodyPr>
          <a:lstStyle/>
          <a:p>
            <a:pPr marL="0" indent="0" algn="ctr">
              <a:buNone/>
            </a:pPr>
            <a:r>
              <a:rPr lang="en-IN" dirty="0" smtClean="0"/>
              <a:t>Using the </a:t>
            </a:r>
            <a:r>
              <a:rPr lang="en-IN" dirty="0" err="1" smtClean="0"/>
              <a:t>countplot</a:t>
            </a:r>
            <a:r>
              <a:rPr lang="en-IN" dirty="0" smtClean="0"/>
              <a:t> we are trying to understand the balancing between each class in target variable. As there is not too difference between the probability we can use this data for our model learning, no need to balance the data.</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214" y="3320047"/>
            <a:ext cx="9201811" cy="3527053"/>
          </a:xfrm>
          <a:prstGeom prst="rect">
            <a:avLst/>
          </a:prstGeom>
        </p:spPr>
      </p:pic>
    </p:spTree>
    <p:extLst>
      <p:ext uri="{BB962C8B-B14F-4D97-AF65-F5344CB8AC3E}">
        <p14:creationId xmlns:p14="http://schemas.microsoft.com/office/powerpoint/2010/main" val="3176796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6856" y="0"/>
            <a:ext cx="5258088" cy="6858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819" y="3304679"/>
            <a:ext cx="4744112" cy="3553321"/>
          </a:xfrm>
          <a:prstGeom prst="rect">
            <a:avLst/>
          </a:prstGeom>
        </p:spPr>
      </p:pic>
      <p:sp>
        <p:nvSpPr>
          <p:cNvPr id="7" name="TextBox 6"/>
          <p:cNvSpPr txBox="1"/>
          <p:nvPr/>
        </p:nvSpPr>
        <p:spPr>
          <a:xfrm>
            <a:off x="1428750" y="2676525"/>
            <a:ext cx="757580" cy="461665"/>
          </a:xfrm>
          <a:prstGeom prst="rect">
            <a:avLst/>
          </a:prstGeom>
          <a:noFill/>
        </p:spPr>
        <p:txBody>
          <a:bodyPr wrap="none" rtlCol="0">
            <a:spAutoFit/>
          </a:bodyPr>
          <a:lstStyle/>
          <a:p>
            <a:r>
              <a:rPr lang="en-IN" sz="2400" dirty="0" smtClean="0"/>
              <a:t>EDA</a:t>
            </a:r>
            <a:endParaRPr lang="en-IN" sz="2400" dirty="0"/>
          </a:p>
        </p:txBody>
      </p:sp>
    </p:spTree>
    <p:extLst>
      <p:ext uri="{BB962C8B-B14F-4D97-AF65-F5344CB8AC3E}">
        <p14:creationId xmlns:p14="http://schemas.microsoft.com/office/powerpoint/2010/main" val="381898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After Doing the EDA, let’s do the next step</a:t>
            </a:r>
            <a:endParaRPr lang="en-IN" dirty="0"/>
          </a:p>
        </p:txBody>
      </p:sp>
      <p:sp>
        <p:nvSpPr>
          <p:cNvPr id="3" name="Content Placeholder 2"/>
          <p:cNvSpPr>
            <a:spLocks noGrp="1"/>
          </p:cNvSpPr>
          <p:nvPr>
            <p:ph idx="1"/>
          </p:nvPr>
        </p:nvSpPr>
        <p:spPr>
          <a:xfrm>
            <a:off x="618891" y="2762249"/>
            <a:ext cx="5267559" cy="3438526"/>
          </a:xfrm>
        </p:spPr>
        <p:txBody>
          <a:bodyPr>
            <a:normAutofit fontScale="77500" lnSpcReduction="20000"/>
          </a:bodyPr>
          <a:lstStyle/>
          <a:p>
            <a:endParaRPr lang="en-IN" dirty="0" smtClean="0"/>
          </a:p>
          <a:p>
            <a:r>
              <a:rPr lang="en-IN" dirty="0" smtClean="0"/>
              <a:t>Do the data pre-processing i.e. </a:t>
            </a:r>
            <a:r>
              <a:rPr lang="en-IN" dirty="0" smtClean="0"/>
              <a:t>cleaning the reviews and title columns as they contain non-relevant words and symbols. Tokenize each column for further processing.</a:t>
            </a:r>
            <a:r>
              <a:rPr lang="en-IN" dirty="0" smtClean="0"/>
              <a:t> </a:t>
            </a:r>
          </a:p>
          <a:p>
            <a:r>
              <a:rPr lang="en-IN" dirty="0" smtClean="0"/>
              <a:t>Afterwards</a:t>
            </a:r>
            <a:r>
              <a:rPr lang="en-IN" dirty="0" smtClean="0"/>
              <a:t>, using the describe function we will elaborate the statistical summary of the dataset which contains the count, min, max, standard deviation, mean etc. of every column.</a:t>
            </a:r>
          </a:p>
          <a:p>
            <a:r>
              <a:rPr lang="en-IN" dirty="0" smtClean="0"/>
              <a:t>Find the correlation between each column</a:t>
            </a:r>
          </a:p>
          <a:p>
            <a:r>
              <a:rPr lang="en-IN" dirty="0"/>
              <a:t>Plotting the outliers using </a:t>
            </a:r>
            <a:r>
              <a:rPr lang="en-IN" dirty="0" smtClean="0"/>
              <a:t>boxplot </a:t>
            </a:r>
          </a:p>
          <a:p>
            <a:r>
              <a:rPr lang="en-IN" dirty="0" smtClean="0"/>
              <a:t>Checking the skewness.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6450" y="266700"/>
            <a:ext cx="6305550" cy="5405497"/>
          </a:xfrm>
          <a:prstGeom prst="rect">
            <a:avLst/>
          </a:prstGeom>
        </p:spPr>
      </p:pic>
    </p:spTree>
    <p:extLst>
      <p:ext uri="{BB962C8B-B14F-4D97-AF65-F5344CB8AC3E}">
        <p14:creationId xmlns:p14="http://schemas.microsoft.com/office/powerpoint/2010/main" val="2364058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4087" y="2202032"/>
            <a:ext cx="5318251" cy="369332"/>
          </a:xfrm>
          <a:prstGeom prst="rect">
            <a:avLst/>
          </a:prstGeom>
          <a:noFill/>
        </p:spPr>
        <p:txBody>
          <a:bodyPr wrap="none" rtlCol="0">
            <a:spAutoFit/>
          </a:bodyPr>
          <a:lstStyle/>
          <a:p>
            <a:r>
              <a:rPr lang="en-IN" u="sng" dirty="0" smtClean="0"/>
              <a:t>STATISTICAL SUMMARY, CORRELATION, OUTLIERS</a:t>
            </a:r>
            <a:endParaRPr lang="en-IN" u="sng"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875" y="0"/>
            <a:ext cx="5953125" cy="466725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1855"/>
            <a:ext cx="6238875" cy="4196145"/>
          </a:xfrm>
          <a:prstGeom prst="rect">
            <a:avLst/>
          </a:prstGeom>
        </p:spPr>
      </p:pic>
    </p:spTree>
    <p:extLst>
      <p:ext uri="{BB962C8B-B14F-4D97-AF65-F5344CB8AC3E}">
        <p14:creationId xmlns:p14="http://schemas.microsoft.com/office/powerpoint/2010/main" val="2497862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625" y="0"/>
            <a:ext cx="9525000" cy="6124575"/>
          </a:xfrm>
          <a:prstGeom prst="rect">
            <a:avLst/>
          </a:prstGeom>
        </p:spPr>
      </p:pic>
    </p:spTree>
    <p:extLst>
      <p:ext uri="{BB962C8B-B14F-4D97-AF65-F5344CB8AC3E}">
        <p14:creationId xmlns:p14="http://schemas.microsoft.com/office/powerpoint/2010/main" val="3555633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Is this a Regression problem or Classification problem?</a:t>
            </a:r>
            <a:endParaRPr lang="en-IN" dirty="0"/>
          </a:p>
        </p:txBody>
      </p:sp>
      <p:sp>
        <p:nvSpPr>
          <p:cNvPr id="3" name="Content Placeholder 2"/>
          <p:cNvSpPr>
            <a:spLocks noGrp="1"/>
          </p:cNvSpPr>
          <p:nvPr>
            <p:ph idx="1"/>
          </p:nvPr>
        </p:nvSpPr>
        <p:spPr/>
        <p:txBody>
          <a:bodyPr>
            <a:normAutofit/>
          </a:bodyPr>
          <a:lstStyle/>
          <a:p>
            <a:r>
              <a:rPr lang="en-IN" dirty="0" smtClean="0"/>
              <a:t>By looking at the output i.e. target variables, this is a binary output either 1 or 0 not a continuous output so we go for the classification machine learning algorithms to predict the defaulter. </a:t>
            </a:r>
          </a:p>
          <a:p>
            <a:r>
              <a:rPr lang="en-IN" dirty="0" smtClean="0"/>
              <a:t>What does Classification mean?</a:t>
            </a:r>
          </a:p>
          <a:p>
            <a:r>
              <a:rPr lang="en-US" b="1" dirty="0"/>
              <a:t>Classification</a:t>
            </a:r>
            <a:r>
              <a:rPr lang="en-US" dirty="0"/>
              <a:t> is the process of finding or discovering a model or function which helps in separating the data into multiple categorical classes i.e. discrete values. In classification, data is categorized under different labels according to some parameters given in input and then the labels are predicted for the data.</a:t>
            </a:r>
            <a:endParaRPr lang="en-IN" dirty="0"/>
          </a:p>
        </p:txBody>
      </p:sp>
      <p:pic>
        <p:nvPicPr>
          <p:cNvPr id="1026" name="Picture 2" descr="Linear Regression vs Logistic Regression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34" y="3228108"/>
            <a:ext cx="4946074" cy="2369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963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196" y="570373"/>
            <a:ext cx="3273099" cy="2247117"/>
          </a:xfrm>
        </p:spPr>
        <p:txBody>
          <a:bodyPr/>
          <a:lstStyle/>
          <a:p>
            <a:r>
              <a:rPr lang="en-IN" dirty="0" smtClean="0"/>
              <a:t>Vectorization</a:t>
            </a:r>
            <a:endParaRPr lang="en-IN" dirty="0"/>
          </a:p>
        </p:txBody>
      </p:sp>
      <p:sp>
        <p:nvSpPr>
          <p:cNvPr id="4" name="Content Placeholder 3"/>
          <p:cNvSpPr>
            <a:spLocks noGrp="1"/>
          </p:cNvSpPr>
          <p:nvPr>
            <p:ph idx="1"/>
          </p:nvPr>
        </p:nvSpPr>
        <p:spPr>
          <a:xfrm>
            <a:off x="5577114" y="0"/>
            <a:ext cx="6012470" cy="4658826"/>
          </a:xfrm>
        </p:spPr>
        <p:txBody>
          <a:bodyPr/>
          <a:lstStyle/>
          <a:p>
            <a:r>
              <a:rPr lang="en-IN" dirty="0" smtClean="0"/>
              <a:t>As the model does not understand the text, it understands only numbers, so we have to convert the text in vectors such that model can lean them and predict the target variable. Using the TF-IDF word embedding, we successfully convert the text into vectors.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079" y="3752741"/>
            <a:ext cx="7468642" cy="1562318"/>
          </a:xfrm>
          <a:prstGeom prst="rect">
            <a:avLst/>
          </a:prstGeom>
        </p:spPr>
      </p:pic>
    </p:spTree>
    <p:extLst>
      <p:ext uri="{BB962C8B-B14F-4D97-AF65-F5344CB8AC3E}">
        <p14:creationId xmlns:p14="http://schemas.microsoft.com/office/powerpoint/2010/main" val="1433284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21914"/>
            <a:ext cx="9601196" cy="1303867"/>
          </a:xfrm>
        </p:spPr>
        <p:txBody>
          <a:bodyPr/>
          <a:lstStyle/>
          <a:p>
            <a:r>
              <a:rPr lang="en-IN" dirty="0" smtClean="0"/>
              <a:t>Problem Statement</a:t>
            </a:r>
            <a:endParaRPr lang="en-IN" dirty="0"/>
          </a:p>
        </p:txBody>
      </p:sp>
      <p:sp>
        <p:nvSpPr>
          <p:cNvPr id="4" name="Content Placeholder 3"/>
          <p:cNvSpPr>
            <a:spLocks noGrp="1"/>
          </p:cNvSpPr>
          <p:nvPr>
            <p:ph idx="1"/>
          </p:nvPr>
        </p:nvSpPr>
        <p:spPr>
          <a:xfrm>
            <a:off x="1394429" y="1720457"/>
            <a:ext cx="9603275" cy="4470793"/>
          </a:xfrm>
        </p:spPr>
        <p:txBody>
          <a:bodyPr>
            <a:normAutofit fontScale="77500" lnSpcReduction="20000"/>
          </a:bodyPr>
          <a:lstStyle/>
          <a:p>
            <a:endParaRPr lang="en-IN" baseline="-25000" dirty="0"/>
          </a:p>
          <a:p>
            <a:r>
              <a:rPr lang="en-US" baseline="-25000" dirty="0"/>
              <a:t> 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 </a:t>
            </a:r>
          </a:p>
          <a:p>
            <a:r>
              <a:rPr lang="en-IN" b="1" baseline="-25000" dirty="0"/>
              <a:t>Data Collection </a:t>
            </a:r>
            <a:r>
              <a:rPr lang="en-IN" b="1" baseline="-25000" dirty="0" smtClean="0"/>
              <a:t>Phase:  </a:t>
            </a:r>
            <a:r>
              <a:rPr lang="en-US" baseline="-25000" dirty="0" smtClean="0"/>
              <a:t>You </a:t>
            </a:r>
            <a:r>
              <a:rPr lang="en-US" baseline="-25000" dirty="0"/>
              <a:t>have to scrape at least 20000 rows of data. You can scrape more data as well, it’s up to you. more the data better the </a:t>
            </a:r>
            <a:r>
              <a:rPr lang="en-US" baseline="-25000" dirty="0" smtClean="0"/>
              <a:t>model, In </a:t>
            </a:r>
            <a:r>
              <a:rPr lang="en-US" baseline="-25000" dirty="0"/>
              <a:t>this section you need to scrape the reviews of different laptops, Phones, Headphones, smart watches, Professional Cameras, Printers, Monitors, Home theater, Router from different e-commerce websites. </a:t>
            </a:r>
            <a:r>
              <a:rPr lang="en-US" baseline="-25000" dirty="0" smtClean="0"/>
              <a:t>Basically</a:t>
            </a:r>
            <a:r>
              <a:rPr lang="en-US" baseline="-25000" dirty="0"/>
              <a:t>, we need these columns- </a:t>
            </a:r>
          </a:p>
          <a:p>
            <a:r>
              <a:rPr lang="en-US" baseline="-25000" dirty="0"/>
              <a:t>1) reviews of the product. </a:t>
            </a:r>
          </a:p>
          <a:p>
            <a:r>
              <a:rPr lang="en-US" baseline="-25000" dirty="0"/>
              <a:t>2) rating of the product. </a:t>
            </a:r>
            <a:endParaRPr lang="en-IN" baseline="-25000" dirty="0"/>
          </a:p>
          <a:p>
            <a:r>
              <a:rPr lang="en-IN" b="1" baseline="-25000" dirty="0"/>
              <a:t>Model Building </a:t>
            </a:r>
            <a:r>
              <a:rPr lang="en-IN" b="1" baseline="-25000" dirty="0" smtClean="0"/>
              <a:t>Phase</a:t>
            </a:r>
            <a:r>
              <a:rPr lang="en-IN" baseline="-25000" dirty="0" smtClean="0"/>
              <a:t>:  </a:t>
            </a:r>
            <a:r>
              <a:rPr lang="en-US" baseline="-25000" dirty="0" smtClean="0"/>
              <a:t>After </a:t>
            </a:r>
            <a:r>
              <a:rPr lang="en-US" baseline="-25000" dirty="0"/>
              <a:t>collecting the data, you need to build a machine learning model. Before model building do all data preprocessing steps involving NLP. Try different models with different hyper parameters and select the best model. </a:t>
            </a:r>
            <a:r>
              <a:rPr lang="en-US" baseline="-25000" dirty="0" smtClean="0"/>
              <a:t>Follow </a:t>
            </a:r>
            <a:r>
              <a:rPr lang="en-US" baseline="-25000" dirty="0"/>
              <a:t>the complete life cycle of data science. Include all the steps like- </a:t>
            </a:r>
          </a:p>
          <a:p>
            <a:r>
              <a:rPr lang="en-IN" baseline="-25000" dirty="0"/>
              <a:t>1. Data Cleaning </a:t>
            </a:r>
          </a:p>
          <a:p>
            <a:r>
              <a:rPr lang="en-IN" baseline="-25000" dirty="0"/>
              <a:t>2. Exploratory Data Analysis </a:t>
            </a:r>
          </a:p>
          <a:p>
            <a:r>
              <a:rPr lang="en-IN" baseline="-25000" dirty="0"/>
              <a:t>3. Data </a:t>
            </a:r>
            <a:r>
              <a:rPr lang="en-IN" baseline="-25000" dirty="0" err="1"/>
              <a:t>Preprocessing</a:t>
            </a:r>
            <a:r>
              <a:rPr lang="en-IN" baseline="-25000" dirty="0"/>
              <a:t> </a:t>
            </a:r>
          </a:p>
          <a:p>
            <a:r>
              <a:rPr lang="en-IN" baseline="-25000" dirty="0"/>
              <a:t>4. Model Building </a:t>
            </a:r>
          </a:p>
          <a:p>
            <a:r>
              <a:rPr lang="en-IN" baseline="-25000" dirty="0"/>
              <a:t>5. Model Evaluation </a:t>
            </a:r>
          </a:p>
          <a:p>
            <a:r>
              <a:rPr lang="en-US" baseline="-25000" dirty="0"/>
              <a:t>6. Selecting the best model </a:t>
            </a:r>
          </a:p>
          <a:p>
            <a:endParaRPr lang="en-IN" dirty="0"/>
          </a:p>
        </p:txBody>
      </p:sp>
    </p:spTree>
    <p:extLst>
      <p:ext uri="{BB962C8B-B14F-4D97-AF65-F5344CB8AC3E}">
        <p14:creationId xmlns:p14="http://schemas.microsoft.com/office/powerpoint/2010/main" val="2324550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196" y="570373"/>
            <a:ext cx="3273099" cy="2247117"/>
          </a:xfrm>
        </p:spPr>
        <p:txBody>
          <a:bodyPr/>
          <a:lstStyle/>
          <a:p>
            <a:r>
              <a:rPr lang="en-IN" dirty="0" smtClean="0"/>
              <a:t>Used Classification Algorithms</a:t>
            </a:r>
            <a:endParaRPr lang="en-IN" dirty="0"/>
          </a:p>
        </p:txBody>
      </p:sp>
      <p:sp>
        <p:nvSpPr>
          <p:cNvPr id="3" name="Content Placeholder 2"/>
          <p:cNvSpPr>
            <a:spLocks noGrp="1"/>
          </p:cNvSpPr>
          <p:nvPr>
            <p:ph idx="1"/>
          </p:nvPr>
        </p:nvSpPr>
        <p:spPr>
          <a:xfrm>
            <a:off x="6400799" y="0"/>
            <a:ext cx="5115407" cy="6096000"/>
          </a:xfrm>
        </p:spPr>
        <p:txBody>
          <a:bodyPr>
            <a:normAutofit fontScale="85000" lnSpcReduction="20000"/>
          </a:bodyPr>
          <a:lstStyle/>
          <a:p>
            <a:r>
              <a:rPr lang="en-IN" b="1" dirty="0" smtClean="0"/>
              <a:t>Logistic Regression</a:t>
            </a:r>
          </a:p>
          <a:p>
            <a:pPr>
              <a:buFont typeface="Wingdings" panose="05000000000000000000" pitchFamily="2" charset="2"/>
              <a:buChar char="Ø"/>
            </a:pPr>
            <a:r>
              <a:rPr lang="en-IN" dirty="0"/>
              <a:t>from </a:t>
            </a:r>
            <a:r>
              <a:rPr lang="en-IN" dirty="0" err="1"/>
              <a:t>sklearn.linear_model</a:t>
            </a:r>
            <a:r>
              <a:rPr lang="en-IN" dirty="0"/>
              <a:t> import </a:t>
            </a:r>
            <a:r>
              <a:rPr lang="en-IN" dirty="0" err="1" smtClean="0"/>
              <a:t>LogisticRegression</a:t>
            </a:r>
            <a:endParaRPr lang="en-IN" dirty="0" smtClean="0"/>
          </a:p>
          <a:p>
            <a:r>
              <a:rPr lang="en-IN" b="1" dirty="0" smtClean="0"/>
              <a:t>Decision Tree Classifier</a:t>
            </a:r>
          </a:p>
          <a:p>
            <a:pPr>
              <a:buFont typeface="Wingdings" panose="05000000000000000000" pitchFamily="2" charset="2"/>
              <a:buChar char="Ø"/>
            </a:pPr>
            <a:r>
              <a:rPr lang="en-IN" dirty="0"/>
              <a:t>from </a:t>
            </a:r>
            <a:r>
              <a:rPr lang="en-IN" dirty="0" err="1"/>
              <a:t>sklearn.tree</a:t>
            </a:r>
            <a:r>
              <a:rPr lang="en-IN" dirty="0"/>
              <a:t> import </a:t>
            </a:r>
            <a:r>
              <a:rPr lang="en-IN" dirty="0" err="1" smtClean="0"/>
              <a:t>DecisionTreeClassifier</a:t>
            </a:r>
            <a:endParaRPr lang="en-IN" dirty="0" smtClean="0"/>
          </a:p>
          <a:p>
            <a:r>
              <a:rPr lang="en-IN" b="1" dirty="0" smtClean="0"/>
              <a:t>KNN Classifier</a:t>
            </a:r>
          </a:p>
          <a:p>
            <a:pPr>
              <a:buFont typeface="Wingdings" panose="05000000000000000000" pitchFamily="2" charset="2"/>
              <a:buChar char="Ø"/>
            </a:pPr>
            <a:r>
              <a:rPr lang="en-IN" dirty="0"/>
              <a:t>from </a:t>
            </a:r>
            <a:r>
              <a:rPr lang="en-IN" dirty="0" err="1"/>
              <a:t>sklearn.neighbors</a:t>
            </a:r>
            <a:r>
              <a:rPr lang="en-IN" dirty="0"/>
              <a:t> import </a:t>
            </a:r>
            <a:r>
              <a:rPr lang="en-IN" dirty="0" err="1" smtClean="0"/>
              <a:t>KNeighborsClassifier</a:t>
            </a:r>
            <a:endParaRPr lang="en-IN" dirty="0" smtClean="0"/>
          </a:p>
          <a:p>
            <a:r>
              <a:rPr lang="en-IN" b="1" dirty="0" smtClean="0"/>
              <a:t>Random Forest Classifier</a:t>
            </a:r>
          </a:p>
          <a:p>
            <a:pPr>
              <a:buFont typeface="Wingdings" panose="05000000000000000000" pitchFamily="2" charset="2"/>
              <a:buChar char="Ø"/>
            </a:pPr>
            <a:r>
              <a:rPr lang="en-IN" dirty="0"/>
              <a:t>from </a:t>
            </a:r>
            <a:r>
              <a:rPr lang="en-IN" dirty="0" err="1"/>
              <a:t>sklearn.ensemble</a:t>
            </a:r>
            <a:r>
              <a:rPr lang="en-IN" dirty="0"/>
              <a:t> import </a:t>
            </a:r>
            <a:r>
              <a:rPr lang="en-IN" dirty="0" err="1" smtClean="0"/>
              <a:t>RandomForestClassifier</a:t>
            </a:r>
            <a:endParaRPr lang="en-IN" dirty="0" smtClean="0"/>
          </a:p>
          <a:p>
            <a:pPr>
              <a:buFont typeface="Arial" panose="020B0604020202020204" pitchFamily="34" charset="0"/>
              <a:buChar char="•"/>
            </a:pPr>
            <a:r>
              <a:rPr lang="en-IN" b="1" dirty="0" smtClean="0"/>
              <a:t>Multinomial NB</a:t>
            </a:r>
          </a:p>
          <a:p>
            <a:pPr>
              <a:buFont typeface="Wingdings" panose="05000000000000000000" pitchFamily="2" charset="2"/>
              <a:buChar char="Ø"/>
            </a:pPr>
            <a:r>
              <a:rPr lang="en-IN" dirty="0"/>
              <a:t>from </a:t>
            </a:r>
            <a:r>
              <a:rPr lang="en-IN" dirty="0" err="1"/>
              <a:t>sklearn.naive_bayes</a:t>
            </a:r>
            <a:r>
              <a:rPr lang="en-IN" dirty="0"/>
              <a:t> </a:t>
            </a:r>
            <a:r>
              <a:rPr lang="en-IN" dirty="0" smtClean="0"/>
              <a:t>import </a:t>
            </a:r>
            <a:r>
              <a:rPr lang="en-IN" dirty="0" err="1" smtClean="0"/>
              <a:t>MultinomialNB</a:t>
            </a:r>
            <a:endParaRPr lang="en-IN" dirty="0" smtClean="0"/>
          </a:p>
          <a:p>
            <a:pPr>
              <a:buFont typeface="Arial" panose="020B0604020202020204" pitchFamily="34" charset="0"/>
              <a:buChar char="•"/>
            </a:pPr>
            <a:r>
              <a:rPr lang="en-IN" b="1" dirty="0" err="1" smtClean="0"/>
              <a:t>AdaBoost</a:t>
            </a:r>
            <a:r>
              <a:rPr lang="en-IN" b="1" dirty="0" smtClean="0"/>
              <a:t> Classifier</a:t>
            </a:r>
          </a:p>
          <a:p>
            <a:pPr>
              <a:buFont typeface="Wingdings" panose="05000000000000000000" pitchFamily="2" charset="2"/>
              <a:buChar char="Ø"/>
            </a:pPr>
            <a:r>
              <a:rPr lang="en-IN" dirty="0"/>
              <a:t>from </a:t>
            </a:r>
            <a:r>
              <a:rPr lang="en-IN" dirty="0" err="1"/>
              <a:t>sklearn.ensemble</a:t>
            </a:r>
            <a:r>
              <a:rPr lang="en-IN" dirty="0"/>
              <a:t> import </a:t>
            </a:r>
            <a:r>
              <a:rPr lang="en-IN" dirty="0" err="1" smtClean="0"/>
              <a:t>AdaBoostClassifier</a:t>
            </a:r>
            <a:endParaRPr lang="en-IN" dirty="0" smtClean="0"/>
          </a:p>
          <a:p>
            <a:r>
              <a:rPr lang="en-IN" b="1" dirty="0" err="1" smtClean="0"/>
              <a:t>GradientBoosting</a:t>
            </a:r>
            <a:r>
              <a:rPr lang="en-IN" b="1" dirty="0" smtClean="0"/>
              <a:t> </a:t>
            </a:r>
            <a:r>
              <a:rPr lang="en-IN" b="1" dirty="0"/>
              <a:t>Classifier</a:t>
            </a:r>
          </a:p>
          <a:p>
            <a:pPr>
              <a:buFont typeface="Wingdings" panose="05000000000000000000" pitchFamily="2" charset="2"/>
              <a:buChar char="Ø"/>
            </a:pPr>
            <a:r>
              <a:rPr lang="en-IN" dirty="0"/>
              <a:t>from </a:t>
            </a:r>
            <a:r>
              <a:rPr lang="en-IN" dirty="0" err="1"/>
              <a:t>sklearn.ensemble</a:t>
            </a:r>
            <a:r>
              <a:rPr lang="en-IN" dirty="0"/>
              <a:t> import </a:t>
            </a:r>
            <a:r>
              <a:rPr lang="en-IN" dirty="0" err="1" smtClean="0"/>
              <a:t>GradientBoostingClassifier</a:t>
            </a:r>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954566020"/>
              </p:ext>
            </p:extLst>
          </p:nvPr>
        </p:nvGraphicFramePr>
        <p:xfrm>
          <a:off x="490708" y="3322877"/>
          <a:ext cx="5200074" cy="3220416"/>
        </p:xfrm>
        <a:graphic>
          <a:graphicData uri="http://schemas.openxmlformats.org/drawingml/2006/table">
            <a:tbl>
              <a:tblPr firstRow="1" bandRow="1">
                <a:tableStyleId>{5C22544A-7EE6-4342-B048-85BDC9FD1C3A}</a:tableStyleId>
              </a:tblPr>
              <a:tblGrid>
                <a:gridCol w="2600037">
                  <a:extLst>
                    <a:ext uri="{9D8B030D-6E8A-4147-A177-3AD203B41FA5}">
                      <a16:colId xmlns:a16="http://schemas.microsoft.com/office/drawing/2014/main" val="2684952340"/>
                    </a:ext>
                  </a:extLst>
                </a:gridCol>
                <a:gridCol w="2600037">
                  <a:extLst>
                    <a:ext uri="{9D8B030D-6E8A-4147-A177-3AD203B41FA5}">
                      <a16:colId xmlns:a16="http://schemas.microsoft.com/office/drawing/2014/main" val="1597132117"/>
                    </a:ext>
                  </a:extLst>
                </a:gridCol>
              </a:tblGrid>
              <a:tr h="402552">
                <a:tc>
                  <a:txBody>
                    <a:bodyPr/>
                    <a:lstStyle/>
                    <a:p>
                      <a:r>
                        <a:rPr lang="en-IN" dirty="0" smtClean="0"/>
                        <a:t>MODEL</a:t>
                      </a:r>
                      <a:endParaRPr lang="en-IN" dirty="0"/>
                    </a:p>
                  </a:txBody>
                  <a:tcPr/>
                </a:tc>
                <a:tc>
                  <a:txBody>
                    <a:bodyPr/>
                    <a:lstStyle/>
                    <a:p>
                      <a:r>
                        <a:rPr lang="en-IN" dirty="0" smtClean="0"/>
                        <a:t>ACCURACY</a:t>
                      </a:r>
                      <a:endParaRPr lang="en-IN" dirty="0"/>
                    </a:p>
                  </a:txBody>
                  <a:tcPr/>
                </a:tc>
                <a:extLst>
                  <a:ext uri="{0D108BD9-81ED-4DB2-BD59-A6C34878D82A}">
                    <a16:rowId xmlns:a16="http://schemas.microsoft.com/office/drawing/2014/main" val="2103547185"/>
                  </a:ext>
                </a:extLst>
              </a:tr>
              <a:tr h="4025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Logistic Regression</a:t>
                      </a:r>
                    </a:p>
                  </a:txBody>
                  <a:tcPr/>
                </a:tc>
                <a:tc>
                  <a:txBody>
                    <a:bodyPr/>
                    <a:lstStyle/>
                    <a:p>
                      <a:r>
                        <a:rPr lang="en-IN" dirty="0" smtClean="0"/>
                        <a:t>0.3541017653167186</a:t>
                      </a:r>
                      <a:endParaRPr lang="en-IN" dirty="0"/>
                    </a:p>
                  </a:txBody>
                  <a:tcPr/>
                </a:tc>
                <a:extLst>
                  <a:ext uri="{0D108BD9-81ED-4DB2-BD59-A6C34878D82A}">
                    <a16:rowId xmlns:a16="http://schemas.microsoft.com/office/drawing/2014/main" val="1677400440"/>
                  </a:ext>
                </a:extLst>
              </a:tr>
              <a:tr h="4025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Decision Tree Classifier</a:t>
                      </a:r>
                    </a:p>
                  </a:txBody>
                  <a:tcPr/>
                </a:tc>
                <a:tc>
                  <a:txBody>
                    <a:bodyPr/>
                    <a:lstStyle/>
                    <a:p>
                      <a:r>
                        <a:rPr lang="en-IN" dirty="0" smtClean="0"/>
                        <a:t>0.32502596053997923</a:t>
                      </a:r>
                      <a:endParaRPr lang="en-IN" dirty="0"/>
                    </a:p>
                  </a:txBody>
                  <a:tcPr/>
                </a:tc>
                <a:extLst>
                  <a:ext uri="{0D108BD9-81ED-4DB2-BD59-A6C34878D82A}">
                    <a16:rowId xmlns:a16="http://schemas.microsoft.com/office/drawing/2014/main" val="4137150301"/>
                  </a:ext>
                </a:extLst>
              </a:tr>
              <a:tr h="4025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Random Forest Classifier</a:t>
                      </a:r>
                    </a:p>
                  </a:txBody>
                  <a:tcPr/>
                </a:tc>
                <a:tc>
                  <a:txBody>
                    <a:bodyPr/>
                    <a:lstStyle/>
                    <a:p>
                      <a:r>
                        <a:rPr lang="en-IN" dirty="0" smtClean="0"/>
                        <a:t>0.3509865005192108</a:t>
                      </a:r>
                      <a:endParaRPr lang="en-IN" dirty="0"/>
                    </a:p>
                  </a:txBody>
                  <a:tcPr/>
                </a:tc>
                <a:extLst>
                  <a:ext uri="{0D108BD9-81ED-4DB2-BD59-A6C34878D82A}">
                    <a16:rowId xmlns:a16="http://schemas.microsoft.com/office/drawing/2014/main" val="2949563509"/>
                  </a:ext>
                </a:extLst>
              </a:tr>
              <a:tr h="40255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KNN Classifier</a:t>
                      </a:r>
                    </a:p>
                  </a:txBody>
                  <a:tcPr/>
                </a:tc>
                <a:tc>
                  <a:txBody>
                    <a:bodyPr/>
                    <a:lstStyle/>
                    <a:p>
                      <a:r>
                        <a:rPr lang="en-IN" dirty="0" smtClean="0"/>
                        <a:t>0.31671858774662515</a:t>
                      </a:r>
                      <a:endParaRPr lang="en-IN" dirty="0"/>
                    </a:p>
                  </a:txBody>
                  <a:tcPr/>
                </a:tc>
                <a:extLst>
                  <a:ext uri="{0D108BD9-81ED-4DB2-BD59-A6C34878D82A}">
                    <a16:rowId xmlns:a16="http://schemas.microsoft.com/office/drawing/2014/main" val="1340519786"/>
                  </a:ext>
                </a:extLst>
              </a:tr>
              <a:tr h="402552">
                <a:tc>
                  <a:txBody>
                    <a:bodyPr/>
                    <a:lstStyle/>
                    <a:p>
                      <a:r>
                        <a:rPr lang="en-IN" dirty="0" smtClean="0"/>
                        <a:t>Multinomial</a:t>
                      </a:r>
                      <a:r>
                        <a:rPr lang="en-IN" baseline="0" dirty="0" smtClean="0"/>
                        <a:t> NB</a:t>
                      </a:r>
                      <a:endParaRPr lang="en-IN" dirty="0"/>
                    </a:p>
                  </a:txBody>
                  <a:tcPr/>
                </a:tc>
                <a:tc>
                  <a:txBody>
                    <a:bodyPr/>
                    <a:lstStyle/>
                    <a:p>
                      <a:r>
                        <a:rPr lang="en-IN" dirty="0" smtClean="0"/>
                        <a:t>0.2824506749740395</a:t>
                      </a:r>
                      <a:endParaRPr lang="en-IN" dirty="0"/>
                    </a:p>
                  </a:txBody>
                  <a:tcPr/>
                </a:tc>
                <a:extLst>
                  <a:ext uri="{0D108BD9-81ED-4DB2-BD59-A6C34878D82A}">
                    <a16:rowId xmlns:a16="http://schemas.microsoft.com/office/drawing/2014/main" val="3883030822"/>
                  </a:ext>
                </a:extLst>
              </a:tr>
              <a:tr h="402552">
                <a:tc>
                  <a:txBody>
                    <a:bodyPr/>
                    <a:lstStyle/>
                    <a:p>
                      <a:r>
                        <a:rPr lang="en-IN" dirty="0" err="1" smtClean="0"/>
                        <a:t>Adaboost</a:t>
                      </a:r>
                      <a:r>
                        <a:rPr lang="en-IN" dirty="0" smtClean="0"/>
                        <a:t> Classifier</a:t>
                      </a:r>
                      <a:endParaRPr lang="en-IN" dirty="0"/>
                    </a:p>
                  </a:txBody>
                  <a:tcPr/>
                </a:tc>
                <a:tc>
                  <a:txBody>
                    <a:bodyPr/>
                    <a:lstStyle/>
                    <a:p>
                      <a:r>
                        <a:rPr lang="en-IN" dirty="0" smtClean="0"/>
                        <a:t>0.3333333333333333</a:t>
                      </a:r>
                      <a:endParaRPr lang="en-IN" dirty="0"/>
                    </a:p>
                  </a:txBody>
                  <a:tcPr/>
                </a:tc>
                <a:extLst>
                  <a:ext uri="{0D108BD9-81ED-4DB2-BD59-A6C34878D82A}">
                    <a16:rowId xmlns:a16="http://schemas.microsoft.com/office/drawing/2014/main" val="2090018954"/>
                  </a:ext>
                </a:extLst>
              </a:tr>
              <a:tr h="402552">
                <a:tc>
                  <a:txBody>
                    <a:bodyPr/>
                    <a:lstStyle/>
                    <a:p>
                      <a:r>
                        <a:rPr lang="en-IN" dirty="0" err="1" smtClean="0"/>
                        <a:t>GradientBoost</a:t>
                      </a:r>
                      <a:r>
                        <a:rPr lang="en-IN" baseline="0" dirty="0" smtClean="0"/>
                        <a:t> </a:t>
                      </a:r>
                      <a:r>
                        <a:rPr lang="en-IN" baseline="0" dirty="0" err="1" smtClean="0"/>
                        <a:t>Classifer</a:t>
                      </a:r>
                      <a:endParaRPr lang="en-IN" dirty="0"/>
                    </a:p>
                  </a:txBody>
                  <a:tcPr/>
                </a:tc>
                <a:tc>
                  <a:txBody>
                    <a:bodyPr/>
                    <a:lstStyle/>
                    <a:p>
                      <a:r>
                        <a:rPr lang="en-IN" dirty="0" smtClean="0"/>
                        <a:t>0.3426791277258567</a:t>
                      </a:r>
                      <a:endParaRPr lang="en-IN" dirty="0"/>
                    </a:p>
                  </a:txBody>
                  <a:tcPr/>
                </a:tc>
                <a:extLst>
                  <a:ext uri="{0D108BD9-81ED-4DB2-BD59-A6C34878D82A}">
                    <a16:rowId xmlns:a16="http://schemas.microsoft.com/office/drawing/2014/main" val="520916385"/>
                  </a:ext>
                </a:extLst>
              </a:tr>
            </a:tbl>
          </a:graphicData>
        </a:graphic>
      </p:graphicFrame>
    </p:spTree>
    <p:extLst>
      <p:ext uri="{BB962C8B-B14F-4D97-AF65-F5344CB8AC3E}">
        <p14:creationId xmlns:p14="http://schemas.microsoft.com/office/powerpoint/2010/main" val="3356035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7046" y="0"/>
            <a:ext cx="4324954" cy="637311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4229100" cy="637311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9050" y="0"/>
            <a:ext cx="4037996" cy="6373114"/>
          </a:xfrm>
          <a:prstGeom prst="rect">
            <a:avLst/>
          </a:prstGeom>
        </p:spPr>
      </p:pic>
    </p:spTree>
    <p:extLst>
      <p:ext uri="{BB962C8B-B14F-4D97-AF65-F5344CB8AC3E}">
        <p14:creationId xmlns:p14="http://schemas.microsoft.com/office/powerpoint/2010/main" val="1072990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Cross Val Score &amp; Hypermeter Tuning</a:t>
            </a:r>
            <a:endParaRPr lang="en-IN" dirty="0"/>
          </a:p>
        </p:txBody>
      </p:sp>
      <p:sp>
        <p:nvSpPr>
          <p:cNvPr id="4" name="Text Placeholder 3"/>
          <p:cNvSpPr>
            <a:spLocks noGrp="1"/>
          </p:cNvSpPr>
          <p:nvPr>
            <p:ph type="body" sz="half" idx="2"/>
          </p:nvPr>
        </p:nvSpPr>
        <p:spPr/>
        <p:txBody>
          <a:bodyPr/>
          <a:lstStyle/>
          <a:p>
            <a:r>
              <a:rPr lang="en-IN" dirty="0" smtClean="0"/>
              <a:t>Finding the cv at which the model runs the best.</a:t>
            </a:r>
          </a:p>
          <a:p>
            <a:r>
              <a:rPr lang="en-IN" dirty="0" smtClean="0"/>
              <a:t>Finding the parameters of the model whose accuracy we found the best at which it runs the best using the hypermeter tuning.</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8092" y="156333"/>
            <a:ext cx="5901483" cy="5779514"/>
          </a:xfrm>
        </p:spPr>
      </p:pic>
    </p:spTree>
    <p:extLst>
      <p:ext uri="{BB962C8B-B14F-4D97-AF65-F5344CB8AC3E}">
        <p14:creationId xmlns:p14="http://schemas.microsoft.com/office/powerpoint/2010/main" val="17090353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Saving the Model</a:t>
            </a:r>
            <a:endParaRPr lang="en-IN" dirty="0"/>
          </a:p>
        </p:txBody>
      </p:sp>
      <p:sp>
        <p:nvSpPr>
          <p:cNvPr id="4" name="Text Placeholder 3"/>
          <p:cNvSpPr>
            <a:spLocks noGrp="1"/>
          </p:cNvSpPr>
          <p:nvPr>
            <p:ph type="body" sz="half" idx="2"/>
          </p:nvPr>
        </p:nvSpPr>
        <p:spPr>
          <a:xfrm>
            <a:off x="1444671" y="3262641"/>
            <a:ext cx="3275013" cy="2248181"/>
          </a:xfrm>
        </p:spPr>
        <p:txBody>
          <a:bodyPr>
            <a:normAutofit lnSpcReduction="10000"/>
          </a:bodyPr>
          <a:lstStyle/>
          <a:p>
            <a:r>
              <a:rPr lang="en-IN" dirty="0" smtClean="0"/>
              <a:t>After doing all the EDA process and find our best regression algorithm we will save that model for future predictions using the pickle algorithm.</a:t>
            </a:r>
          </a:p>
          <a:p>
            <a:r>
              <a:rPr lang="en-IN" dirty="0" smtClean="0"/>
              <a:t>We will conclude after comparing the actual &amp; predicted values.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3205" y="104775"/>
            <a:ext cx="6534848" cy="6000750"/>
          </a:xfrm>
        </p:spPr>
      </p:pic>
    </p:spTree>
    <p:extLst>
      <p:ext uri="{BB962C8B-B14F-4D97-AF65-F5344CB8AC3E}">
        <p14:creationId xmlns:p14="http://schemas.microsoft.com/office/powerpoint/2010/main" val="412832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Letter Danger: 5 Things You Should Never Include!"/>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l="-25" r="-25"/>
          <a:stretch/>
        </p:blipFill>
        <p:spPr bwMode="auto">
          <a:xfrm>
            <a:off x="1309686" y="0"/>
            <a:ext cx="9177339" cy="61182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007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Exercise</a:t>
            </a:r>
            <a:endParaRPr lang="en-IN" dirty="0"/>
          </a:p>
        </p:txBody>
      </p:sp>
      <p:sp>
        <p:nvSpPr>
          <p:cNvPr id="3" name="Content Placeholder 2"/>
          <p:cNvSpPr>
            <a:spLocks noGrp="1"/>
          </p:cNvSpPr>
          <p:nvPr>
            <p:ph idx="1"/>
          </p:nvPr>
        </p:nvSpPr>
        <p:spPr/>
        <p:txBody>
          <a:bodyPr/>
          <a:lstStyle/>
          <a:p>
            <a:pPr marL="0" indent="0" algn="ctr">
              <a:buNone/>
            </a:pPr>
            <a:r>
              <a:rPr lang="en-US" dirty="0" smtClean="0"/>
              <a:t>Scrape the rating and reviews of different products of </a:t>
            </a:r>
            <a:r>
              <a:rPr lang="en-US" dirty="0" smtClean="0"/>
              <a:t>different category from an online e-commerce website. Do the data cleaning and data preprocessing. </a:t>
            </a:r>
            <a:r>
              <a:rPr lang="en-US" dirty="0" smtClean="0"/>
              <a:t>Build </a:t>
            </a:r>
            <a:r>
              <a:rPr lang="en-US" dirty="0"/>
              <a:t>a model which can be used to </a:t>
            </a:r>
            <a:r>
              <a:rPr lang="en-US" dirty="0" smtClean="0"/>
              <a:t>predict the rating of the reviews in terms of 5,4,3,2,1. Here 5 means the review about the product is very good and customer likes it where 1 means it is something worst review and customer is upset from it.</a:t>
            </a:r>
            <a:endParaRPr lang="en-IN" dirty="0"/>
          </a:p>
        </p:txBody>
      </p:sp>
    </p:spTree>
    <p:extLst>
      <p:ext uri="{BB962C8B-B14F-4D97-AF65-F5344CB8AC3E}">
        <p14:creationId xmlns:p14="http://schemas.microsoft.com/office/powerpoint/2010/main" val="4217453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Data </a:t>
            </a:r>
            <a:r>
              <a:rPr lang="en-IN" dirty="0" smtClean="0"/>
              <a:t>collection phase</a:t>
            </a:r>
            <a:endParaRPr lang="en-IN" dirty="0"/>
          </a:p>
        </p:txBody>
      </p:sp>
      <p:sp>
        <p:nvSpPr>
          <p:cNvPr id="2" name="Content Placeholder 1"/>
          <p:cNvSpPr>
            <a:spLocks noGrp="1"/>
          </p:cNvSpPr>
          <p:nvPr>
            <p:ph idx="1"/>
          </p:nvPr>
        </p:nvSpPr>
        <p:spPr/>
        <p:txBody>
          <a:bodyPr/>
          <a:lstStyle/>
          <a:p>
            <a:pPr marL="0" indent="0" algn="ctr">
              <a:buNone/>
            </a:pPr>
            <a:r>
              <a:rPr lang="en-US" dirty="0"/>
              <a:t>Using the selenium we can scrap the data from </a:t>
            </a:r>
            <a:r>
              <a:rPr lang="en-US" dirty="0" smtClean="0"/>
              <a:t>an e-commerce website like amazon, </a:t>
            </a:r>
            <a:r>
              <a:rPr lang="en-US" dirty="0" err="1" smtClean="0"/>
              <a:t>flipkart</a:t>
            </a:r>
            <a:r>
              <a:rPr lang="en-US" dirty="0" smtClean="0"/>
              <a:t>. With </a:t>
            </a:r>
            <a:r>
              <a:rPr lang="en-US" dirty="0"/>
              <a:t>the help of selenium we can scrap the data easily. We are scraping the information </a:t>
            </a:r>
            <a:r>
              <a:rPr lang="en-US" dirty="0" smtClean="0"/>
              <a:t>such as whole review of a customer, their rating, how many </a:t>
            </a:r>
            <a:r>
              <a:rPr lang="en-US" dirty="0" err="1" smtClean="0"/>
              <a:t>helpfuls</a:t>
            </a:r>
            <a:r>
              <a:rPr lang="en-US" dirty="0" smtClean="0"/>
              <a:t> are there  and the title of the review. After </a:t>
            </a:r>
            <a:r>
              <a:rPr lang="en-US" dirty="0"/>
              <a:t>scrapping the data successfully make a DataFrame of that &amp; save it as csv file for future use.</a:t>
            </a:r>
          </a:p>
          <a:p>
            <a:endParaRPr lang="en-IN" dirty="0"/>
          </a:p>
        </p:txBody>
      </p:sp>
    </p:spTree>
    <p:extLst>
      <p:ext uri="{BB962C8B-B14F-4D97-AF65-F5344CB8AC3E}">
        <p14:creationId xmlns:p14="http://schemas.microsoft.com/office/powerpoint/2010/main" val="1639212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Let’s see the code for Data Scraping</a:t>
            </a:r>
            <a:endParaRPr lang="en-IN" dirty="0"/>
          </a:p>
        </p:txBody>
      </p:sp>
      <p:sp>
        <p:nvSpPr>
          <p:cNvPr id="3" name="Text Placeholder 2"/>
          <p:cNvSpPr>
            <a:spLocks noGrp="1"/>
          </p:cNvSpPr>
          <p:nvPr>
            <p:ph type="body" sz="half" idx="2"/>
          </p:nvPr>
        </p:nvSpPr>
        <p:spPr>
          <a:xfrm>
            <a:off x="1444671" y="3205491"/>
            <a:ext cx="3273099" cy="2747634"/>
          </a:xfrm>
        </p:spPr>
        <p:txBody>
          <a:bodyPr>
            <a:normAutofit fontScale="85000" lnSpcReduction="20000"/>
          </a:bodyPr>
          <a:lstStyle/>
          <a:p>
            <a:pPr marL="285750" indent="-285750">
              <a:buFont typeface="Arial" panose="020B0604020202020204" pitchFamily="34" charset="0"/>
              <a:buChar char="•"/>
            </a:pPr>
            <a:r>
              <a:rPr lang="en-IN" dirty="0"/>
              <a:t>Import selenium and </a:t>
            </a:r>
            <a:r>
              <a:rPr lang="en-IN" dirty="0" err="1"/>
              <a:t>webdriver</a:t>
            </a:r>
            <a:r>
              <a:rPr lang="en-IN" dirty="0"/>
              <a:t> to initiate the chrome.</a:t>
            </a:r>
          </a:p>
          <a:p>
            <a:pPr marL="285750" indent="-285750">
              <a:buFont typeface="Arial" panose="020B0604020202020204" pitchFamily="34" charset="0"/>
              <a:buChar char="•"/>
            </a:pPr>
            <a:r>
              <a:rPr lang="en-IN" dirty="0"/>
              <a:t>Get the website using </a:t>
            </a:r>
            <a:r>
              <a:rPr lang="en-IN" dirty="0" err="1"/>
              <a:t>driver.get</a:t>
            </a:r>
            <a:r>
              <a:rPr lang="en-IN" dirty="0"/>
              <a:t> </a:t>
            </a:r>
          </a:p>
          <a:p>
            <a:pPr marL="285750" indent="-285750">
              <a:buFont typeface="Arial" panose="020B0604020202020204" pitchFamily="34" charset="0"/>
              <a:buChar char="•"/>
            </a:pPr>
            <a:r>
              <a:rPr lang="en-IN" dirty="0"/>
              <a:t>Create blank list for the attributes you want to collect</a:t>
            </a:r>
          </a:p>
          <a:p>
            <a:pPr marL="285750" indent="-285750">
              <a:buFont typeface="Arial" panose="020B0604020202020204" pitchFamily="34" charset="0"/>
              <a:buChar char="•"/>
            </a:pPr>
            <a:r>
              <a:rPr lang="en-IN" dirty="0"/>
              <a:t>Execute the code for scraping the data of each </a:t>
            </a:r>
            <a:r>
              <a:rPr lang="en-IN" dirty="0" smtClean="0"/>
              <a:t>attribute using correct </a:t>
            </a:r>
            <a:r>
              <a:rPr lang="en-IN" dirty="0" err="1" smtClean="0"/>
              <a:t>xpath</a:t>
            </a:r>
            <a:r>
              <a:rPr lang="en-IN" dirty="0" smtClean="0"/>
              <a:t> and excepting handling</a:t>
            </a:r>
            <a:endParaRPr lang="en-IN" dirty="0"/>
          </a:p>
          <a:p>
            <a:pPr marL="285750" indent="-285750">
              <a:buFont typeface="Arial" panose="020B0604020202020204" pitchFamily="34" charset="0"/>
              <a:buChar char="•"/>
            </a:pPr>
            <a:r>
              <a:rPr lang="en-IN" dirty="0"/>
              <a:t>Make a DataFrame of extracted data and store it in a csv file</a:t>
            </a:r>
          </a:p>
          <a:p>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2225" y="32695"/>
            <a:ext cx="5819775" cy="6825305"/>
          </a:xfrm>
        </p:spPr>
      </p:pic>
    </p:spTree>
    <p:extLst>
      <p:ext uri="{BB962C8B-B14F-4D97-AF65-F5344CB8AC3E}">
        <p14:creationId xmlns:p14="http://schemas.microsoft.com/office/powerpoint/2010/main" val="2919752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Let’s see the code for Data Scraping</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8550" y="7650"/>
            <a:ext cx="6013450" cy="4287799"/>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00" y="4329581"/>
            <a:ext cx="6806325" cy="1715880"/>
          </a:xfrm>
          <a:prstGeom prst="rect">
            <a:avLst/>
          </a:prstGeom>
        </p:spPr>
      </p:pic>
    </p:spTree>
    <p:extLst>
      <p:ext uri="{BB962C8B-B14F-4D97-AF65-F5344CB8AC3E}">
        <p14:creationId xmlns:p14="http://schemas.microsoft.com/office/powerpoint/2010/main" val="1427419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724" y="0"/>
            <a:ext cx="10653397" cy="6115050"/>
          </a:xfrm>
          <a:prstGeom prst="rect">
            <a:avLst/>
          </a:prstGeom>
        </p:spPr>
      </p:pic>
    </p:spTree>
    <p:extLst>
      <p:ext uri="{BB962C8B-B14F-4D97-AF65-F5344CB8AC3E}">
        <p14:creationId xmlns:p14="http://schemas.microsoft.com/office/powerpoint/2010/main" val="279446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building phase</a:t>
            </a:r>
            <a:r>
              <a:rPr lang="en-IN" dirty="0" smtClean="0"/>
              <a:t> </a:t>
            </a:r>
            <a:endParaRPr lang="en-IN" dirty="0"/>
          </a:p>
        </p:txBody>
      </p:sp>
      <p:sp>
        <p:nvSpPr>
          <p:cNvPr id="3" name="Content Placeholder 2"/>
          <p:cNvSpPr>
            <a:spLocks noGrp="1"/>
          </p:cNvSpPr>
          <p:nvPr>
            <p:ph idx="1"/>
          </p:nvPr>
        </p:nvSpPr>
        <p:spPr/>
        <p:txBody>
          <a:bodyPr>
            <a:normAutofit/>
          </a:bodyPr>
          <a:lstStyle/>
          <a:p>
            <a:pPr marL="0" indent="0" algn="ctr">
              <a:buNone/>
            </a:pPr>
            <a:r>
              <a:rPr lang="en-IN" dirty="0"/>
              <a:t>Now, we have successfully scrap the data of around </a:t>
            </a:r>
            <a:r>
              <a:rPr lang="en-IN" dirty="0" smtClean="0"/>
              <a:t>3328 </a:t>
            </a:r>
            <a:r>
              <a:rPr lang="en-IN" dirty="0"/>
              <a:t>rows. </a:t>
            </a:r>
          </a:p>
          <a:p>
            <a:pPr marL="0" indent="0" algn="ctr">
              <a:buNone/>
            </a:pPr>
            <a:r>
              <a:rPr lang="en-IN" dirty="0"/>
              <a:t>Let’s go ahead with the data cleaning and EDA process. As we have the </a:t>
            </a:r>
            <a:r>
              <a:rPr lang="en-IN" dirty="0" smtClean="0"/>
              <a:t>classified </a:t>
            </a:r>
            <a:r>
              <a:rPr lang="en-IN" dirty="0"/>
              <a:t>data in target we will go with the </a:t>
            </a:r>
            <a:r>
              <a:rPr lang="en-IN" dirty="0" smtClean="0"/>
              <a:t>classification </a:t>
            </a:r>
            <a:r>
              <a:rPr lang="en-IN" dirty="0"/>
              <a:t>models to predict the </a:t>
            </a:r>
            <a:r>
              <a:rPr lang="en-IN" dirty="0" smtClean="0"/>
              <a:t>rating. </a:t>
            </a:r>
            <a:r>
              <a:rPr lang="en-IN" dirty="0"/>
              <a:t>Use the different </a:t>
            </a:r>
            <a:r>
              <a:rPr lang="en-IN" dirty="0" smtClean="0"/>
              <a:t>classification algorithms </a:t>
            </a:r>
            <a:r>
              <a:rPr lang="en-IN" dirty="0"/>
              <a:t>to find the best model for our prediction. Use the CV score and different hyper parameters to find the best </a:t>
            </a:r>
            <a:r>
              <a:rPr lang="en-IN" dirty="0" smtClean="0"/>
              <a:t>model. </a:t>
            </a:r>
            <a:r>
              <a:rPr lang="en-IN" dirty="0"/>
              <a:t>Save the best model and check the actual &amp; predicted values from your best model.</a:t>
            </a:r>
          </a:p>
        </p:txBody>
      </p:sp>
    </p:spTree>
    <p:extLst>
      <p:ext uri="{BB962C8B-B14F-4D97-AF65-F5344CB8AC3E}">
        <p14:creationId xmlns:p14="http://schemas.microsoft.com/office/powerpoint/2010/main" val="220114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 </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Load the dataset</a:t>
            </a:r>
          </a:p>
          <a:p>
            <a:r>
              <a:rPr lang="en-IN" dirty="0" smtClean="0"/>
              <a:t>Distinguish the attributes</a:t>
            </a:r>
          </a:p>
          <a:p>
            <a:r>
              <a:rPr lang="en-IN" dirty="0" smtClean="0"/>
              <a:t>Checking the null values &amp; handled them accordingly</a:t>
            </a:r>
          </a:p>
          <a:p>
            <a:r>
              <a:rPr lang="en-IN" dirty="0" smtClean="0"/>
              <a:t>Do the EDA</a:t>
            </a:r>
          </a:p>
          <a:p>
            <a:r>
              <a:rPr lang="en-IN" dirty="0" smtClean="0"/>
              <a:t>Check the correlation &amp; removing the outliers</a:t>
            </a:r>
          </a:p>
          <a:p>
            <a:r>
              <a:rPr lang="en-IN" dirty="0" smtClean="0"/>
              <a:t>Feature Engineering – Find the best machine learning model to get the best accuracy.</a:t>
            </a:r>
          </a:p>
          <a:p>
            <a:r>
              <a:rPr lang="en-IN" dirty="0" smtClean="0"/>
              <a:t>Check the cross </a:t>
            </a:r>
            <a:r>
              <a:rPr lang="en-IN" dirty="0" err="1" smtClean="0"/>
              <a:t>val</a:t>
            </a:r>
            <a:r>
              <a:rPr lang="en-IN" dirty="0" smtClean="0"/>
              <a:t> score &amp; perform the hypermeter tuning.</a:t>
            </a:r>
          </a:p>
          <a:p>
            <a:r>
              <a:rPr lang="en-IN" dirty="0" smtClean="0"/>
              <a:t>Save the model &amp; check the predicted &amp; actual values using the best saved model.</a:t>
            </a:r>
          </a:p>
        </p:txBody>
      </p:sp>
    </p:spTree>
    <p:extLst>
      <p:ext uri="{BB962C8B-B14F-4D97-AF65-F5344CB8AC3E}">
        <p14:creationId xmlns:p14="http://schemas.microsoft.com/office/powerpoint/2010/main" val="544828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1119</TotalTime>
  <Words>1150</Words>
  <Application>Microsoft Office PowerPoint</Application>
  <PresentationFormat>Widescreen</PresentationFormat>
  <Paragraphs>103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Gill Sans MT</vt:lpstr>
      <vt:lpstr>Wingdings</vt:lpstr>
      <vt:lpstr>Gallery</vt:lpstr>
      <vt:lpstr>Rating prediction PROJECT</vt:lpstr>
      <vt:lpstr>Problem Statement</vt:lpstr>
      <vt:lpstr>Our Exercise</vt:lpstr>
      <vt:lpstr>Data collection phase</vt:lpstr>
      <vt:lpstr>Let’s see the code for Data Scraping</vt:lpstr>
      <vt:lpstr>Let’s see the code for Data Scraping</vt:lpstr>
      <vt:lpstr>PowerPoint Presentation</vt:lpstr>
      <vt:lpstr>Model building phase </vt:lpstr>
      <vt:lpstr>Steps Involved </vt:lpstr>
      <vt:lpstr>Load the dataset</vt:lpstr>
      <vt:lpstr>Checking the Attributes</vt:lpstr>
      <vt:lpstr> Null Values</vt:lpstr>
      <vt:lpstr>EDA</vt:lpstr>
      <vt:lpstr>PowerPoint Presentation</vt:lpstr>
      <vt:lpstr>After Doing the EDA, let’s do the next step</vt:lpstr>
      <vt:lpstr>PowerPoint Presentation</vt:lpstr>
      <vt:lpstr>PowerPoint Presentation</vt:lpstr>
      <vt:lpstr>Is this a Regression problem or Classification problem?</vt:lpstr>
      <vt:lpstr>Vectorization</vt:lpstr>
      <vt:lpstr>Used Classification Algorithms</vt:lpstr>
      <vt:lpstr>PowerPoint Presentation</vt:lpstr>
      <vt:lpstr>Cross Val Score &amp; Hypermeter Tuning</vt:lpstr>
      <vt:lpstr>Saving the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123</dc:creator>
  <cp:lastModifiedBy>123</cp:lastModifiedBy>
  <cp:revision>57</cp:revision>
  <dcterms:created xsi:type="dcterms:W3CDTF">2022-05-15T11:07:24Z</dcterms:created>
  <dcterms:modified xsi:type="dcterms:W3CDTF">2022-07-25T17:38:25Z</dcterms:modified>
</cp:coreProperties>
</file>