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3" r:id="rId4"/>
    <p:sldId id="258" r:id="rId5"/>
    <p:sldId id="259" r:id="rId6"/>
    <p:sldId id="260" r:id="rId7"/>
    <p:sldId id="261" r:id="rId8"/>
    <p:sldId id="262" r:id="rId9"/>
    <p:sldId id="263" r:id="rId10"/>
    <p:sldId id="274" r:id="rId11"/>
    <p:sldId id="264" r:id="rId12"/>
    <p:sldId id="275" r:id="rId13"/>
    <p:sldId id="265" r:id="rId14"/>
    <p:sldId id="266" r:id="rId15"/>
    <p:sldId id="267" r:id="rId16"/>
    <p:sldId id="268" r:id="rId17"/>
    <p:sldId id="269" r:id="rId18"/>
    <p:sldId id="276" r:id="rId19"/>
    <p:sldId id="270"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194A1DA-E4DF-4C4D-A4C9-24C65E19B3B3}" type="datetimeFigureOut">
              <a:rPr lang="en-IN" smtClean="0"/>
              <a:t>29-05-2022</a:t>
            </a:fld>
            <a:endParaRPr lang="en-IN" dirty="0"/>
          </a:p>
        </p:txBody>
      </p:sp>
      <p:sp>
        <p:nvSpPr>
          <p:cNvPr id="5" name="Footer Placeholder 4"/>
          <p:cNvSpPr>
            <a:spLocks noGrp="1"/>
          </p:cNvSpPr>
          <p:nvPr>
            <p:ph type="ftr" sz="quarter" idx="11"/>
          </p:nvPr>
        </p:nvSpPr>
        <p:spPr>
          <a:xfrm>
            <a:off x="2692397" y="5037663"/>
            <a:ext cx="5214635" cy="279400"/>
          </a:xfrm>
        </p:spPr>
        <p:txBody>
          <a:bodyPr/>
          <a:lstStyle/>
          <a:p>
            <a:endParaRPr lang="en-IN" dirty="0"/>
          </a:p>
        </p:txBody>
      </p:sp>
      <p:sp>
        <p:nvSpPr>
          <p:cNvPr id="6" name="Slide Number Placeholder 5"/>
          <p:cNvSpPr>
            <a:spLocks noGrp="1"/>
          </p:cNvSpPr>
          <p:nvPr>
            <p:ph type="sldNum" sz="quarter" idx="12"/>
          </p:nvPr>
        </p:nvSpPr>
        <p:spPr>
          <a:xfrm>
            <a:off x="8956900" y="5037663"/>
            <a:ext cx="551167" cy="279400"/>
          </a:xfrm>
        </p:spPr>
        <p:txBody>
          <a:bodyPr/>
          <a:lstStyle/>
          <a:p>
            <a:fld id="{629E292A-0966-4A89-BFBA-D3615D4A89E8}" type="slidenum">
              <a:rPr lang="en-IN" smtClean="0"/>
              <a:t>‹#›</a:t>
            </a:fld>
            <a:endParaRPr lang="en-IN"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3723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194A1DA-E4DF-4C4D-A4C9-24C65E19B3B3}" type="datetimeFigureOut">
              <a:rPr lang="en-IN" smtClean="0"/>
              <a:t>29-05-2022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29E292A-0966-4A89-BFBA-D3615D4A89E8}" type="slidenum">
              <a:rPr lang="en-IN" smtClean="0"/>
              <a:t>‹#›</a:t>
            </a:fld>
            <a:endParaRPr lang="en-IN" dirty="0"/>
          </a:p>
        </p:txBody>
      </p:sp>
    </p:spTree>
    <p:extLst>
      <p:ext uri="{BB962C8B-B14F-4D97-AF65-F5344CB8AC3E}">
        <p14:creationId xmlns:p14="http://schemas.microsoft.com/office/powerpoint/2010/main" val="3972050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94A1DA-E4DF-4C4D-A4C9-24C65E19B3B3}" type="datetimeFigureOut">
              <a:rPr lang="en-IN" smtClean="0"/>
              <a:t>29-05-2022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t>‹#›</a:t>
            </a:fld>
            <a:endParaRPr lang="en-IN"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7800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94A1DA-E4DF-4C4D-A4C9-24C65E19B3B3}" type="datetimeFigureOut">
              <a:rPr lang="en-IN" smtClean="0"/>
              <a:t>29-05-2022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t>‹#›</a:t>
            </a:fld>
            <a:endParaRPr lang="en-IN"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9476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94A1DA-E4DF-4C4D-A4C9-24C65E19B3B3}" type="datetimeFigureOut">
              <a:rPr lang="en-IN" smtClean="0"/>
              <a:t>29-05-2022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t>‹#›</a:t>
            </a:fld>
            <a:endParaRPr lang="en-IN" dirty="0"/>
          </a:p>
        </p:txBody>
      </p:sp>
    </p:spTree>
    <p:extLst>
      <p:ext uri="{BB962C8B-B14F-4D97-AF65-F5344CB8AC3E}">
        <p14:creationId xmlns:p14="http://schemas.microsoft.com/office/powerpoint/2010/main" val="1802140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94A1DA-E4DF-4C4D-A4C9-24C65E19B3B3}" type="datetimeFigureOut">
              <a:rPr lang="en-IN" smtClean="0"/>
              <a:t>29-05-2022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t>‹#›</a:t>
            </a:fld>
            <a:endParaRPr lang="en-IN"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1019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94A1DA-E4DF-4C4D-A4C9-24C65E19B3B3}" type="datetimeFigureOut">
              <a:rPr lang="en-IN" smtClean="0"/>
              <a:t>29-05-2022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t>‹#›</a:t>
            </a:fld>
            <a:endParaRPr lang="en-IN"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8572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94A1DA-E4DF-4C4D-A4C9-24C65E19B3B3}" type="datetimeFigureOut">
              <a:rPr lang="en-IN" smtClean="0"/>
              <a:t>29-05-2022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t>‹#›</a:t>
            </a:fld>
            <a:endParaRPr lang="en-IN"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8479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94A1DA-E4DF-4C4D-A4C9-24C65E19B3B3}" type="datetimeFigureOut">
              <a:rPr lang="en-IN" smtClean="0"/>
              <a:t>29-05-2022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t>‹#›</a:t>
            </a:fld>
            <a:endParaRPr lang="en-IN"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6119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94A1DA-E4DF-4C4D-A4C9-24C65E19B3B3}" type="datetimeFigureOut">
              <a:rPr lang="en-IN" smtClean="0"/>
              <a:t>29-05-2022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t>‹#›</a:t>
            </a:fld>
            <a:endParaRPr lang="en-IN" dirty="0"/>
          </a:p>
        </p:txBody>
      </p:sp>
    </p:spTree>
    <p:extLst>
      <p:ext uri="{BB962C8B-B14F-4D97-AF65-F5344CB8AC3E}">
        <p14:creationId xmlns:p14="http://schemas.microsoft.com/office/powerpoint/2010/main" val="1408647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94A1DA-E4DF-4C4D-A4C9-24C65E19B3B3}" type="datetimeFigureOut">
              <a:rPr lang="en-IN" smtClean="0"/>
              <a:t>29-05-2022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t>‹#›</a:t>
            </a:fld>
            <a:endParaRPr lang="en-IN"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6548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94A1DA-E4DF-4C4D-A4C9-24C65E19B3B3}" type="datetimeFigureOut">
              <a:rPr lang="en-IN" smtClean="0"/>
              <a:t>29-05-2022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29E292A-0966-4A89-BFBA-D3615D4A89E8}" type="slidenum">
              <a:rPr lang="en-IN" smtClean="0"/>
              <a:t>‹#›</a:t>
            </a:fld>
            <a:endParaRPr lang="en-IN" dirty="0"/>
          </a:p>
        </p:txBody>
      </p:sp>
    </p:spTree>
    <p:extLst>
      <p:ext uri="{BB962C8B-B14F-4D97-AF65-F5344CB8AC3E}">
        <p14:creationId xmlns:p14="http://schemas.microsoft.com/office/powerpoint/2010/main" val="487747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94A1DA-E4DF-4C4D-A4C9-24C65E19B3B3}" type="datetimeFigureOut">
              <a:rPr lang="en-IN" smtClean="0"/>
              <a:t>29-05-2022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29E292A-0966-4A89-BFBA-D3615D4A89E8}" type="slidenum">
              <a:rPr lang="en-IN" smtClean="0"/>
              <a:t>‹#›</a:t>
            </a:fld>
            <a:endParaRPr lang="en-IN"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5473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94A1DA-E4DF-4C4D-A4C9-24C65E19B3B3}" type="datetimeFigureOut">
              <a:rPr lang="en-IN" smtClean="0"/>
              <a:t>29-05-2022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29E292A-0966-4A89-BFBA-D3615D4A89E8}" type="slidenum">
              <a:rPr lang="en-IN" smtClean="0"/>
              <a:t>‹#›</a:t>
            </a:fld>
            <a:endParaRPr lang="en-IN"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0003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4A1DA-E4DF-4C4D-A4C9-24C65E19B3B3}" type="datetimeFigureOut">
              <a:rPr lang="en-IN" smtClean="0"/>
              <a:t>29-05-2022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29E292A-0966-4A89-BFBA-D3615D4A89E8}" type="slidenum">
              <a:rPr lang="en-IN" smtClean="0"/>
              <a:t>‹#›</a:t>
            </a:fld>
            <a:endParaRPr lang="en-IN" dirty="0"/>
          </a:p>
        </p:txBody>
      </p:sp>
    </p:spTree>
    <p:extLst>
      <p:ext uri="{BB962C8B-B14F-4D97-AF65-F5344CB8AC3E}">
        <p14:creationId xmlns:p14="http://schemas.microsoft.com/office/powerpoint/2010/main" val="2472651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194A1DA-E4DF-4C4D-A4C9-24C65E19B3B3}" type="datetimeFigureOut">
              <a:rPr lang="en-IN" smtClean="0"/>
              <a:t>29-05-2022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29E292A-0966-4A89-BFBA-D3615D4A89E8}" type="slidenum">
              <a:rPr lang="en-IN" smtClean="0"/>
              <a:t>‹#›</a:t>
            </a:fld>
            <a:endParaRPr lang="en-IN"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8961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194A1DA-E4DF-4C4D-A4C9-24C65E19B3B3}" type="datetimeFigureOut">
              <a:rPr lang="en-IN" smtClean="0"/>
              <a:t>29-05-2022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29E292A-0966-4A89-BFBA-D3615D4A89E8}" type="slidenum">
              <a:rPr lang="en-IN" smtClean="0"/>
              <a:t>‹#›</a:t>
            </a:fld>
            <a:endParaRPr lang="en-IN" dirty="0"/>
          </a:p>
        </p:txBody>
      </p:sp>
    </p:spTree>
    <p:extLst>
      <p:ext uri="{BB962C8B-B14F-4D97-AF65-F5344CB8AC3E}">
        <p14:creationId xmlns:p14="http://schemas.microsoft.com/office/powerpoint/2010/main" val="2637270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194A1DA-E4DF-4C4D-A4C9-24C65E19B3B3}" type="datetimeFigureOut">
              <a:rPr lang="en-IN" smtClean="0"/>
              <a:t>29-05-2022</a:t>
            </a:fld>
            <a:endParaRPr lang="en-IN"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9E292A-0966-4A89-BFBA-D3615D4A89E8}" type="slidenum">
              <a:rPr lang="en-IN" smtClean="0"/>
              <a:t>‹#›</a:t>
            </a:fld>
            <a:endParaRPr lang="en-IN" dirty="0"/>
          </a:p>
        </p:txBody>
      </p:sp>
    </p:spTree>
    <p:extLst>
      <p:ext uri="{BB962C8B-B14F-4D97-AF65-F5344CB8AC3E}">
        <p14:creationId xmlns:p14="http://schemas.microsoft.com/office/powerpoint/2010/main" val="1450237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7" y="1132222"/>
            <a:ext cx="6815669" cy="1515533"/>
          </a:xfrm>
        </p:spPr>
        <p:txBody>
          <a:bodyPr/>
          <a:lstStyle/>
          <a:p>
            <a:r>
              <a:rPr lang="en-IN" dirty="0" smtClean="0"/>
              <a:t>PROJECT TITLE</a:t>
            </a:r>
            <a:endParaRPr lang="en-IN" dirty="0"/>
          </a:p>
        </p:txBody>
      </p:sp>
      <p:sp>
        <p:nvSpPr>
          <p:cNvPr id="3" name="Subtitle 2"/>
          <p:cNvSpPr>
            <a:spLocks noGrp="1"/>
          </p:cNvSpPr>
          <p:nvPr>
            <p:ph type="subTitle" idx="1"/>
          </p:nvPr>
        </p:nvSpPr>
        <p:spPr/>
        <p:txBody>
          <a:bodyPr>
            <a:normAutofit lnSpcReduction="10000"/>
          </a:bodyPr>
          <a:lstStyle/>
          <a:p>
            <a:r>
              <a:rPr lang="en-IN" b="1" dirty="0" smtClean="0"/>
              <a:t>MICRO CREDIT DEFAULTER</a:t>
            </a:r>
            <a:endParaRPr lang="en-IN" b="1" dirty="0" smtClean="0"/>
          </a:p>
          <a:p>
            <a:endParaRPr lang="en-IN" dirty="0"/>
          </a:p>
          <a:p>
            <a:r>
              <a:rPr lang="en-IN" b="1" dirty="0" smtClean="0"/>
              <a:t>BY – KHUSHBOO GUPTA</a:t>
            </a:r>
            <a:endParaRPr lang="en-IN" b="1" dirty="0"/>
          </a:p>
        </p:txBody>
      </p:sp>
    </p:spTree>
    <p:extLst>
      <p:ext uri="{BB962C8B-B14F-4D97-AF65-F5344CB8AC3E}">
        <p14:creationId xmlns:p14="http://schemas.microsoft.com/office/powerpoint/2010/main" val="20438350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SMOTE</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12267" y="836091"/>
            <a:ext cx="6365924" cy="5139836"/>
          </a:xfrm>
        </p:spPr>
      </p:pic>
      <p:sp>
        <p:nvSpPr>
          <p:cNvPr id="4" name="Text Placeholder 3"/>
          <p:cNvSpPr>
            <a:spLocks noGrp="1"/>
          </p:cNvSpPr>
          <p:nvPr>
            <p:ph type="body" sz="half" idx="2"/>
          </p:nvPr>
        </p:nvSpPr>
        <p:spPr>
          <a:xfrm>
            <a:off x="970538" y="3031065"/>
            <a:ext cx="3718455" cy="2438404"/>
          </a:xfrm>
        </p:spPr>
        <p:txBody>
          <a:bodyPr/>
          <a:lstStyle/>
          <a:p>
            <a:r>
              <a:rPr lang="en-IN" dirty="0" smtClean="0"/>
              <a:t>As we see that the dataset is imbalanced. In target variable column, Label ‘1’ has approximately 87.5% records, while, label ‘0’ has approximately 12.5% records. We need to balance the dataset to have better predictions. So, for the same we will use SMOTE which balances the dataset by oversampling &amp; we are going to have equal number for both the labels.</a:t>
            </a:r>
            <a:endParaRPr lang="en-IN" dirty="0"/>
          </a:p>
        </p:txBody>
      </p:sp>
    </p:spTree>
    <p:extLst>
      <p:ext uri="{BB962C8B-B14F-4D97-AF65-F5344CB8AC3E}">
        <p14:creationId xmlns:p14="http://schemas.microsoft.com/office/powerpoint/2010/main" val="1449444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a:t>
            </a:r>
            <a:endParaRPr lang="en-IN" dirty="0"/>
          </a:p>
        </p:txBody>
      </p:sp>
      <p:sp>
        <p:nvSpPr>
          <p:cNvPr id="3" name="Content Placeholder 2"/>
          <p:cNvSpPr>
            <a:spLocks noGrp="1"/>
          </p:cNvSpPr>
          <p:nvPr>
            <p:ph idx="1"/>
          </p:nvPr>
        </p:nvSpPr>
        <p:spPr>
          <a:xfrm>
            <a:off x="988291" y="3001818"/>
            <a:ext cx="4211782" cy="3169611"/>
          </a:xfrm>
        </p:spPr>
        <p:txBody>
          <a:bodyPr>
            <a:normAutofit/>
          </a:bodyPr>
          <a:lstStyle/>
          <a:p>
            <a:pPr marL="0" indent="0" algn="ctr">
              <a:buNone/>
            </a:pPr>
            <a:r>
              <a:rPr lang="en-IN" dirty="0"/>
              <a:t>By using the different plots we try to visualize the each column with the target column. </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0073" y="771906"/>
            <a:ext cx="6151954" cy="5111657"/>
          </a:xfrm>
          <a:prstGeom prst="rect">
            <a:avLst/>
          </a:prstGeom>
        </p:spPr>
      </p:pic>
    </p:spTree>
    <p:extLst>
      <p:ext uri="{BB962C8B-B14F-4D97-AF65-F5344CB8AC3E}">
        <p14:creationId xmlns:p14="http://schemas.microsoft.com/office/powerpoint/2010/main" val="31767961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8909" y="683492"/>
            <a:ext cx="4433455" cy="2106531"/>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3687" y="683492"/>
            <a:ext cx="5695526" cy="523701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323" y="3150371"/>
            <a:ext cx="4494641" cy="2659302"/>
          </a:xfrm>
          <a:prstGeom prst="rect">
            <a:avLst/>
          </a:prstGeom>
        </p:spPr>
      </p:pic>
    </p:spTree>
    <p:extLst>
      <p:ext uri="{BB962C8B-B14F-4D97-AF65-F5344CB8AC3E}">
        <p14:creationId xmlns:p14="http://schemas.microsoft.com/office/powerpoint/2010/main" val="381898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After Doing the EDA, let’s do the next step</a:t>
            </a:r>
            <a:endParaRPr lang="en-IN" dirty="0"/>
          </a:p>
        </p:txBody>
      </p:sp>
      <p:sp>
        <p:nvSpPr>
          <p:cNvPr id="3" name="Content Placeholder 2"/>
          <p:cNvSpPr>
            <a:spLocks noGrp="1"/>
          </p:cNvSpPr>
          <p:nvPr>
            <p:ph idx="1"/>
          </p:nvPr>
        </p:nvSpPr>
        <p:spPr/>
        <p:txBody>
          <a:bodyPr>
            <a:normAutofit/>
          </a:bodyPr>
          <a:lstStyle/>
          <a:p>
            <a:r>
              <a:rPr lang="en-IN" dirty="0" smtClean="0"/>
              <a:t>Afterwards</a:t>
            </a:r>
            <a:r>
              <a:rPr lang="en-IN" dirty="0" smtClean="0"/>
              <a:t>, using the describe function we will elaborate the statistical summary of the dataset which contains the count, min, max, standard deviation, mean etc. of every column</a:t>
            </a:r>
            <a:r>
              <a:rPr lang="en-IN" dirty="0" smtClean="0"/>
              <a:t>.</a:t>
            </a:r>
          </a:p>
          <a:p>
            <a:r>
              <a:rPr lang="en-IN" dirty="0" smtClean="0"/>
              <a:t>Find </a:t>
            </a:r>
            <a:r>
              <a:rPr lang="en-IN" dirty="0" smtClean="0"/>
              <a:t>the correlation between each </a:t>
            </a:r>
            <a:r>
              <a:rPr lang="en-IN" dirty="0" smtClean="0"/>
              <a:t>column</a:t>
            </a:r>
          </a:p>
          <a:p>
            <a:r>
              <a:rPr lang="en-IN" dirty="0"/>
              <a:t>Plotting the outliers using </a:t>
            </a:r>
            <a:r>
              <a:rPr lang="en-IN" dirty="0" smtClean="0"/>
              <a:t>boxplot</a:t>
            </a:r>
            <a:r>
              <a:rPr lang="en-IN" dirty="0" smtClean="0"/>
              <a:t> </a:t>
            </a:r>
            <a:endParaRPr lang="en-IN" dirty="0" smtClean="0"/>
          </a:p>
          <a:p>
            <a:r>
              <a:rPr lang="en-IN" dirty="0" smtClean="0"/>
              <a:t>Checking the skewness</a:t>
            </a:r>
            <a:r>
              <a:rPr lang="en-IN" dirty="0" smtClean="0"/>
              <a:t>.</a:t>
            </a:r>
          </a:p>
          <a:p>
            <a:r>
              <a:rPr lang="en-IN" dirty="0" smtClean="0"/>
              <a:t>Removing the skewness using power transform</a:t>
            </a:r>
            <a:endParaRPr lang="en-IN" dirty="0" smtClean="0"/>
          </a:p>
          <a:p>
            <a:r>
              <a:rPr lang="en-IN" dirty="0" smtClean="0"/>
              <a:t>Removing the outliers.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454" y="2974109"/>
            <a:ext cx="4541214" cy="3158836"/>
          </a:xfrm>
          <a:prstGeom prst="rect">
            <a:avLst/>
          </a:prstGeom>
        </p:spPr>
      </p:pic>
    </p:spTree>
    <p:extLst>
      <p:ext uri="{BB962C8B-B14F-4D97-AF65-F5344CB8AC3E}">
        <p14:creationId xmlns:p14="http://schemas.microsoft.com/office/powerpoint/2010/main" val="23640586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Is this a Regression problem or Classification problem?</a:t>
            </a:r>
            <a:endParaRPr lang="en-IN" dirty="0"/>
          </a:p>
        </p:txBody>
      </p:sp>
      <p:sp>
        <p:nvSpPr>
          <p:cNvPr id="3" name="Content Placeholder 2"/>
          <p:cNvSpPr>
            <a:spLocks noGrp="1"/>
          </p:cNvSpPr>
          <p:nvPr>
            <p:ph idx="1"/>
          </p:nvPr>
        </p:nvSpPr>
        <p:spPr/>
        <p:txBody>
          <a:bodyPr>
            <a:normAutofit fontScale="92500"/>
          </a:bodyPr>
          <a:lstStyle/>
          <a:p>
            <a:r>
              <a:rPr lang="en-IN" dirty="0" smtClean="0"/>
              <a:t>By looking at the output i.e. </a:t>
            </a:r>
            <a:r>
              <a:rPr lang="en-IN" dirty="0" smtClean="0"/>
              <a:t>‘</a:t>
            </a:r>
            <a:r>
              <a:rPr lang="en-IN" dirty="0" smtClean="0"/>
              <a:t>Label</a:t>
            </a:r>
            <a:r>
              <a:rPr lang="en-IN" dirty="0" smtClean="0"/>
              <a:t>’, </a:t>
            </a:r>
            <a:r>
              <a:rPr lang="en-IN" dirty="0" smtClean="0"/>
              <a:t>this is a </a:t>
            </a:r>
            <a:r>
              <a:rPr lang="en-IN" dirty="0" smtClean="0"/>
              <a:t>binary output either 1 or 0</a:t>
            </a:r>
            <a:r>
              <a:rPr lang="en-IN" dirty="0" smtClean="0"/>
              <a:t> </a:t>
            </a:r>
            <a:r>
              <a:rPr lang="en-IN" dirty="0" smtClean="0"/>
              <a:t>not a </a:t>
            </a:r>
            <a:r>
              <a:rPr lang="en-IN" dirty="0" smtClean="0"/>
              <a:t>continuous </a:t>
            </a:r>
            <a:r>
              <a:rPr lang="en-IN" dirty="0" smtClean="0"/>
              <a:t>output so we go for the </a:t>
            </a:r>
            <a:r>
              <a:rPr lang="en-IN" dirty="0" smtClean="0"/>
              <a:t>classification</a:t>
            </a:r>
            <a:r>
              <a:rPr lang="en-IN" dirty="0" smtClean="0"/>
              <a:t> </a:t>
            </a:r>
            <a:r>
              <a:rPr lang="en-IN" dirty="0" smtClean="0"/>
              <a:t>machine learning algorithms to predict the </a:t>
            </a:r>
            <a:r>
              <a:rPr lang="en-IN" dirty="0" smtClean="0"/>
              <a:t>defaulter</a:t>
            </a:r>
            <a:r>
              <a:rPr lang="en-IN" dirty="0" smtClean="0"/>
              <a:t>. </a:t>
            </a:r>
            <a:endParaRPr lang="en-IN" dirty="0" smtClean="0"/>
          </a:p>
          <a:p>
            <a:r>
              <a:rPr lang="en-IN" dirty="0" smtClean="0"/>
              <a:t>What does </a:t>
            </a:r>
            <a:r>
              <a:rPr lang="en-IN" dirty="0" smtClean="0"/>
              <a:t>Classification</a:t>
            </a:r>
            <a:r>
              <a:rPr lang="en-IN" dirty="0" smtClean="0"/>
              <a:t> </a:t>
            </a:r>
            <a:r>
              <a:rPr lang="en-IN" dirty="0" smtClean="0"/>
              <a:t>mean?</a:t>
            </a:r>
          </a:p>
          <a:p>
            <a:r>
              <a:rPr lang="en-US" b="1" dirty="0"/>
              <a:t>Classification</a:t>
            </a:r>
            <a:r>
              <a:rPr lang="en-US" dirty="0"/>
              <a:t> is the process of finding or discovering a model or function which helps in separating the data into multiple categorical classes i.e. discrete values. In classification, data is categorized under different labels according to some parameters given in input and then the labels are predicted for the data.</a:t>
            </a:r>
            <a:endParaRPr lang="en-IN" dirty="0"/>
          </a:p>
        </p:txBody>
      </p:sp>
      <p:pic>
        <p:nvPicPr>
          <p:cNvPr id="1026" name="Picture 2" descr="Linear Regression vs Logistic Regression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884" y="3228108"/>
            <a:ext cx="4946074" cy="2369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9639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Used </a:t>
            </a:r>
            <a:r>
              <a:rPr lang="en-IN" dirty="0" smtClean="0"/>
              <a:t>Classification</a:t>
            </a:r>
            <a:r>
              <a:rPr lang="en-IN" dirty="0" smtClean="0"/>
              <a:t> </a:t>
            </a:r>
            <a:r>
              <a:rPr lang="en-IN" dirty="0" smtClean="0"/>
              <a:t>Algorithms</a:t>
            </a:r>
            <a:endParaRPr lang="en-IN" dirty="0"/>
          </a:p>
        </p:txBody>
      </p:sp>
      <p:sp>
        <p:nvSpPr>
          <p:cNvPr id="3" name="Content Placeholder 2"/>
          <p:cNvSpPr>
            <a:spLocks noGrp="1"/>
          </p:cNvSpPr>
          <p:nvPr>
            <p:ph idx="1"/>
          </p:nvPr>
        </p:nvSpPr>
        <p:spPr>
          <a:xfrm>
            <a:off x="6400799" y="972894"/>
            <a:ext cx="5115407" cy="5123106"/>
          </a:xfrm>
        </p:spPr>
        <p:txBody>
          <a:bodyPr>
            <a:normAutofit fontScale="77500" lnSpcReduction="20000"/>
          </a:bodyPr>
          <a:lstStyle/>
          <a:p>
            <a:r>
              <a:rPr lang="en-IN" b="1" dirty="0" smtClean="0"/>
              <a:t>Logistic </a:t>
            </a:r>
            <a:r>
              <a:rPr lang="en-IN" b="1" dirty="0" smtClean="0"/>
              <a:t>Regression</a:t>
            </a:r>
          </a:p>
          <a:p>
            <a:pPr>
              <a:buFont typeface="Wingdings" panose="05000000000000000000" pitchFamily="2" charset="2"/>
              <a:buChar char="Ø"/>
            </a:pPr>
            <a:r>
              <a:rPr lang="en-IN" dirty="0"/>
              <a:t>from </a:t>
            </a:r>
            <a:r>
              <a:rPr lang="en-IN" dirty="0" err="1"/>
              <a:t>sklearn.linear_model</a:t>
            </a:r>
            <a:r>
              <a:rPr lang="en-IN" dirty="0"/>
              <a:t> import </a:t>
            </a:r>
            <a:r>
              <a:rPr lang="en-IN" dirty="0" err="1" smtClean="0"/>
              <a:t>LogisticRegression</a:t>
            </a:r>
            <a:endParaRPr lang="en-IN" dirty="0" smtClean="0"/>
          </a:p>
          <a:p>
            <a:r>
              <a:rPr lang="en-IN" b="1" dirty="0" smtClean="0"/>
              <a:t>Decision Tree </a:t>
            </a:r>
            <a:r>
              <a:rPr lang="en-IN" b="1" dirty="0" smtClean="0"/>
              <a:t>Classifier</a:t>
            </a:r>
            <a:endParaRPr lang="en-IN" b="1" dirty="0" smtClean="0"/>
          </a:p>
          <a:p>
            <a:pPr>
              <a:buFont typeface="Wingdings" panose="05000000000000000000" pitchFamily="2" charset="2"/>
              <a:buChar char="Ø"/>
            </a:pPr>
            <a:r>
              <a:rPr lang="en-IN" dirty="0"/>
              <a:t>from </a:t>
            </a:r>
            <a:r>
              <a:rPr lang="en-IN" dirty="0" err="1"/>
              <a:t>sklearn.tree</a:t>
            </a:r>
            <a:r>
              <a:rPr lang="en-IN" dirty="0"/>
              <a:t> import </a:t>
            </a:r>
            <a:r>
              <a:rPr lang="en-IN" dirty="0" err="1" smtClean="0"/>
              <a:t>DecisionTreeClassifier</a:t>
            </a:r>
            <a:endParaRPr lang="en-IN" dirty="0" smtClean="0"/>
          </a:p>
          <a:p>
            <a:r>
              <a:rPr lang="en-IN" b="1" dirty="0" err="1" smtClean="0"/>
              <a:t>Kneighbor</a:t>
            </a:r>
            <a:r>
              <a:rPr lang="en-IN" b="1" dirty="0" smtClean="0"/>
              <a:t> Classifier</a:t>
            </a:r>
            <a:endParaRPr lang="en-IN" b="1" dirty="0" smtClean="0"/>
          </a:p>
          <a:p>
            <a:pPr>
              <a:buFont typeface="Wingdings" panose="05000000000000000000" pitchFamily="2" charset="2"/>
              <a:buChar char="Ø"/>
            </a:pPr>
            <a:r>
              <a:rPr lang="en-IN" dirty="0"/>
              <a:t>from </a:t>
            </a:r>
            <a:r>
              <a:rPr lang="en-IN" dirty="0" err="1"/>
              <a:t>sklearn.neighbors</a:t>
            </a:r>
            <a:r>
              <a:rPr lang="en-IN" dirty="0"/>
              <a:t> import </a:t>
            </a:r>
            <a:r>
              <a:rPr lang="en-IN" dirty="0" err="1" smtClean="0"/>
              <a:t>KNeighborsClassifier</a:t>
            </a:r>
            <a:endParaRPr lang="en-IN" dirty="0" smtClean="0"/>
          </a:p>
          <a:p>
            <a:r>
              <a:rPr lang="en-IN" b="1" dirty="0" smtClean="0"/>
              <a:t>Random Forest </a:t>
            </a:r>
            <a:r>
              <a:rPr lang="en-IN" b="1" dirty="0" smtClean="0"/>
              <a:t>Classifier</a:t>
            </a:r>
            <a:endParaRPr lang="en-IN" b="1" dirty="0" smtClean="0"/>
          </a:p>
          <a:p>
            <a:pPr>
              <a:buFont typeface="Wingdings" panose="05000000000000000000" pitchFamily="2" charset="2"/>
              <a:buChar char="Ø"/>
            </a:pPr>
            <a:r>
              <a:rPr lang="en-IN" dirty="0"/>
              <a:t>from </a:t>
            </a:r>
            <a:r>
              <a:rPr lang="en-IN" dirty="0" err="1"/>
              <a:t>sklearn.ensemble</a:t>
            </a:r>
            <a:r>
              <a:rPr lang="en-IN" dirty="0"/>
              <a:t> import </a:t>
            </a:r>
            <a:r>
              <a:rPr lang="en-IN" dirty="0" err="1" smtClean="0"/>
              <a:t>RandomForestClassifier</a:t>
            </a:r>
            <a:endParaRPr lang="en-IN" dirty="0" smtClean="0"/>
          </a:p>
          <a:p>
            <a:pPr>
              <a:buFont typeface="Arial" panose="020B0604020202020204" pitchFamily="34" charset="0"/>
              <a:buChar char="•"/>
            </a:pPr>
            <a:r>
              <a:rPr lang="en-IN" b="1" dirty="0" smtClean="0"/>
              <a:t>Gaussian NB</a:t>
            </a:r>
          </a:p>
          <a:p>
            <a:pPr>
              <a:buFont typeface="Wingdings" panose="05000000000000000000" pitchFamily="2" charset="2"/>
              <a:buChar char="Ø"/>
            </a:pPr>
            <a:r>
              <a:rPr lang="en-IN" dirty="0"/>
              <a:t>from </a:t>
            </a:r>
            <a:r>
              <a:rPr lang="en-IN" dirty="0" err="1"/>
              <a:t>sklearn.naive_bayes</a:t>
            </a:r>
            <a:r>
              <a:rPr lang="en-IN" dirty="0"/>
              <a:t> import </a:t>
            </a:r>
            <a:r>
              <a:rPr lang="en-IN" dirty="0" err="1" smtClean="0"/>
              <a:t>GaussianNB</a:t>
            </a:r>
            <a:endParaRPr lang="en-IN" dirty="0" smtClean="0"/>
          </a:p>
          <a:p>
            <a:pPr>
              <a:buFont typeface="Arial" panose="020B0604020202020204" pitchFamily="34" charset="0"/>
              <a:buChar char="•"/>
            </a:pPr>
            <a:r>
              <a:rPr lang="en-IN" b="1" dirty="0" smtClean="0"/>
              <a:t>SGD Classifier</a:t>
            </a:r>
          </a:p>
          <a:p>
            <a:pPr>
              <a:buFont typeface="Wingdings" panose="05000000000000000000" pitchFamily="2" charset="2"/>
              <a:buChar char="Ø"/>
            </a:pPr>
            <a:r>
              <a:rPr lang="en-IN" dirty="0"/>
              <a:t>from </a:t>
            </a:r>
            <a:r>
              <a:rPr lang="en-IN" dirty="0" err="1"/>
              <a:t>sklearn.linear_model</a:t>
            </a:r>
            <a:r>
              <a:rPr lang="en-IN" dirty="0"/>
              <a:t> import </a:t>
            </a:r>
            <a:r>
              <a:rPr lang="en-IN" dirty="0" err="1"/>
              <a:t>SGDClassifier</a:t>
            </a:r>
            <a:endParaRPr lang="en-IN" dirty="0"/>
          </a:p>
        </p:txBody>
      </p:sp>
      <p:graphicFrame>
        <p:nvGraphicFramePr>
          <p:cNvPr id="10" name="Table 9"/>
          <p:cNvGraphicFramePr>
            <a:graphicFrameLocks noGrp="1"/>
          </p:cNvGraphicFramePr>
          <p:nvPr>
            <p:extLst>
              <p:ext uri="{D42A27DB-BD31-4B8C-83A1-F6EECF244321}">
                <p14:modId xmlns:p14="http://schemas.microsoft.com/office/powerpoint/2010/main" val="2863292664"/>
              </p:ext>
            </p:extLst>
          </p:nvPr>
        </p:nvGraphicFramePr>
        <p:xfrm>
          <a:off x="858982" y="3065702"/>
          <a:ext cx="5200074" cy="2817864"/>
        </p:xfrm>
        <a:graphic>
          <a:graphicData uri="http://schemas.openxmlformats.org/drawingml/2006/table">
            <a:tbl>
              <a:tblPr firstRow="1" bandRow="1">
                <a:tableStyleId>{5C22544A-7EE6-4342-B048-85BDC9FD1C3A}</a:tableStyleId>
              </a:tblPr>
              <a:tblGrid>
                <a:gridCol w="2600037">
                  <a:extLst>
                    <a:ext uri="{9D8B030D-6E8A-4147-A177-3AD203B41FA5}">
                      <a16:colId xmlns:a16="http://schemas.microsoft.com/office/drawing/2014/main" val="2684952340"/>
                    </a:ext>
                  </a:extLst>
                </a:gridCol>
                <a:gridCol w="2600037">
                  <a:extLst>
                    <a:ext uri="{9D8B030D-6E8A-4147-A177-3AD203B41FA5}">
                      <a16:colId xmlns:a16="http://schemas.microsoft.com/office/drawing/2014/main" val="1597132117"/>
                    </a:ext>
                  </a:extLst>
                </a:gridCol>
              </a:tblGrid>
              <a:tr h="402552">
                <a:tc>
                  <a:txBody>
                    <a:bodyPr/>
                    <a:lstStyle/>
                    <a:p>
                      <a:r>
                        <a:rPr lang="en-IN" dirty="0" smtClean="0"/>
                        <a:t>MODEL</a:t>
                      </a:r>
                      <a:endParaRPr lang="en-IN" dirty="0"/>
                    </a:p>
                  </a:txBody>
                  <a:tcPr/>
                </a:tc>
                <a:tc>
                  <a:txBody>
                    <a:bodyPr/>
                    <a:lstStyle/>
                    <a:p>
                      <a:r>
                        <a:rPr lang="en-IN" dirty="0" smtClean="0"/>
                        <a:t>ACCURACY</a:t>
                      </a:r>
                      <a:endParaRPr lang="en-IN" dirty="0"/>
                    </a:p>
                  </a:txBody>
                  <a:tcPr/>
                </a:tc>
                <a:extLst>
                  <a:ext uri="{0D108BD9-81ED-4DB2-BD59-A6C34878D82A}">
                    <a16:rowId xmlns:a16="http://schemas.microsoft.com/office/drawing/2014/main" val="2103547185"/>
                  </a:ext>
                </a:extLst>
              </a:tr>
              <a:tr h="40255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Logistic Regression</a:t>
                      </a:r>
                    </a:p>
                  </a:txBody>
                  <a:tcPr/>
                </a:tc>
                <a:tc>
                  <a:txBody>
                    <a:bodyPr/>
                    <a:lstStyle/>
                    <a:p>
                      <a:r>
                        <a:rPr lang="en-IN" dirty="0" smtClean="0"/>
                        <a:t>0.8794013804510321</a:t>
                      </a:r>
                      <a:endParaRPr lang="en-IN" dirty="0"/>
                    </a:p>
                  </a:txBody>
                  <a:tcPr/>
                </a:tc>
                <a:extLst>
                  <a:ext uri="{0D108BD9-81ED-4DB2-BD59-A6C34878D82A}">
                    <a16:rowId xmlns:a16="http://schemas.microsoft.com/office/drawing/2014/main" val="1677400440"/>
                  </a:ext>
                </a:extLst>
              </a:tr>
              <a:tr h="40255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Decision Tree Classifier</a:t>
                      </a:r>
                    </a:p>
                  </a:txBody>
                  <a:tcPr/>
                </a:tc>
                <a:tc>
                  <a:txBody>
                    <a:bodyPr/>
                    <a:lstStyle/>
                    <a:p>
                      <a:r>
                        <a:rPr lang="en-IN" dirty="0" smtClean="0"/>
                        <a:t>0.886876172906263</a:t>
                      </a:r>
                      <a:endParaRPr lang="en-IN" dirty="0"/>
                    </a:p>
                  </a:txBody>
                  <a:tcPr/>
                </a:tc>
                <a:extLst>
                  <a:ext uri="{0D108BD9-81ED-4DB2-BD59-A6C34878D82A}">
                    <a16:rowId xmlns:a16="http://schemas.microsoft.com/office/drawing/2014/main" val="4137150301"/>
                  </a:ext>
                </a:extLst>
              </a:tr>
              <a:tr h="40255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Random Forest Classifier</a:t>
                      </a:r>
                    </a:p>
                  </a:txBody>
                  <a:tcPr/>
                </a:tc>
                <a:tc>
                  <a:txBody>
                    <a:bodyPr/>
                    <a:lstStyle/>
                    <a:p>
                      <a:r>
                        <a:rPr lang="en-IN" dirty="0" smtClean="0"/>
                        <a:t>0.9220872165145202</a:t>
                      </a:r>
                      <a:endParaRPr lang="en-IN" dirty="0"/>
                    </a:p>
                  </a:txBody>
                  <a:tcPr/>
                </a:tc>
                <a:extLst>
                  <a:ext uri="{0D108BD9-81ED-4DB2-BD59-A6C34878D82A}">
                    <a16:rowId xmlns:a16="http://schemas.microsoft.com/office/drawing/2014/main" val="2949563509"/>
                  </a:ext>
                </a:extLst>
              </a:tr>
              <a:tr h="40255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err="1" smtClean="0"/>
                        <a:t>Kneighbor</a:t>
                      </a:r>
                      <a:r>
                        <a:rPr lang="en-IN" dirty="0" smtClean="0"/>
                        <a:t> Classifier</a:t>
                      </a:r>
                    </a:p>
                  </a:txBody>
                  <a:tcPr/>
                </a:tc>
                <a:tc>
                  <a:txBody>
                    <a:bodyPr/>
                    <a:lstStyle/>
                    <a:p>
                      <a:r>
                        <a:rPr lang="en-IN" dirty="0" smtClean="0"/>
                        <a:t>0.8904545309965329</a:t>
                      </a:r>
                    </a:p>
                  </a:txBody>
                  <a:tcPr/>
                </a:tc>
                <a:extLst>
                  <a:ext uri="{0D108BD9-81ED-4DB2-BD59-A6C34878D82A}">
                    <a16:rowId xmlns:a16="http://schemas.microsoft.com/office/drawing/2014/main" val="1340519786"/>
                  </a:ext>
                </a:extLst>
              </a:tr>
              <a:tr h="402552">
                <a:tc>
                  <a:txBody>
                    <a:bodyPr/>
                    <a:lstStyle/>
                    <a:p>
                      <a:r>
                        <a:rPr lang="en-IN" dirty="0" smtClean="0"/>
                        <a:t>Gaussian</a:t>
                      </a:r>
                      <a:r>
                        <a:rPr lang="en-IN" baseline="0" dirty="0" smtClean="0"/>
                        <a:t> NB</a:t>
                      </a:r>
                      <a:endParaRPr lang="en-IN" dirty="0"/>
                    </a:p>
                  </a:txBody>
                  <a:tcPr/>
                </a:tc>
                <a:tc>
                  <a:txBody>
                    <a:bodyPr/>
                    <a:lstStyle/>
                    <a:p>
                      <a:r>
                        <a:rPr lang="en-IN" dirty="0" smtClean="0"/>
                        <a:t>0.5920671777092147</a:t>
                      </a:r>
                      <a:endParaRPr lang="en-IN" dirty="0"/>
                    </a:p>
                  </a:txBody>
                  <a:tcPr/>
                </a:tc>
                <a:extLst>
                  <a:ext uri="{0D108BD9-81ED-4DB2-BD59-A6C34878D82A}">
                    <a16:rowId xmlns:a16="http://schemas.microsoft.com/office/drawing/2014/main" val="3883030822"/>
                  </a:ext>
                </a:extLst>
              </a:tr>
              <a:tr h="402552">
                <a:tc>
                  <a:txBody>
                    <a:bodyPr/>
                    <a:lstStyle/>
                    <a:p>
                      <a:r>
                        <a:rPr lang="en-IN" dirty="0" smtClean="0"/>
                        <a:t>SGD Classifier</a:t>
                      </a:r>
                      <a:endParaRPr lang="en-IN" dirty="0"/>
                    </a:p>
                  </a:txBody>
                  <a:tcPr/>
                </a:tc>
                <a:tc>
                  <a:txBody>
                    <a:bodyPr/>
                    <a:lstStyle/>
                    <a:p>
                      <a:r>
                        <a:rPr lang="en-IN" dirty="0" smtClean="0"/>
                        <a:t>0.8763160405865327</a:t>
                      </a:r>
                      <a:endParaRPr lang="en-IN" dirty="0"/>
                    </a:p>
                  </a:txBody>
                  <a:tcPr/>
                </a:tc>
                <a:extLst>
                  <a:ext uri="{0D108BD9-81ED-4DB2-BD59-A6C34878D82A}">
                    <a16:rowId xmlns:a16="http://schemas.microsoft.com/office/drawing/2014/main" val="2090018954"/>
                  </a:ext>
                </a:extLst>
              </a:tr>
            </a:tbl>
          </a:graphicData>
        </a:graphic>
      </p:graphicFrame>
    </p:spTree>
    <p:extLst>
      <p:ext uri="{BB962C8B-B14F-4D97-AF65-F5344CB8AC3E}">
        <p14:creationId xmlns:p14="http://schemas.microsoft.com/office/powerpoint/2010/main" val="14332841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775854"/>
            <a:ext cx="5180054" cy="525549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9127" y="775854"/>
            <a:ext cx="5070764" cy="5336745"/>
          </a:xfrm>
          <a:prstGeom prst="rect">
            <a:avLst/>
          </a:prstGeom>
        </p:spPr>
      </p:pic>
    </p:spTree>
    <p:extLst>
      <p:ext uri="{BB962C8B-B14F-4D97-AF65-F5344CB8AC3E}">
        <p14:creationId xmlns:p14="http://schemas.microsoft.com/office/powerpoint/2010/main" val="1072990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Cross Val Score &amp; Hypermeter Tuning</a:t>
            </a:r>
            <a:endParaRPr lang="en-IN" dirty="0"/>
          </a:p>
        </p:txBody>
      </p:sp>
      <p:sp>
        <p:nvSpPr>
          <p:cNvPr id="4" name="Text Placeholder 3"/>
          <p:cNvSpPr>
            <a:spLocks noGrp="1"/>
          </p:cNvSpPr>
          <p:nvPr>
            <p:ph type="body" sz="half" idx="2"/>
          </p:nvPr>
        </p:nvSpPr>
        <p:spPr/>
        <p:txBody>
          <a:bodyPr/>
          <a:lstStyle/>
          <a:p>
            <a:r>
              <a:rPr lang="en-IN" dirty="0" smtClean="0"/>
              <a:t>Finding the cv at which the model runs the best.</a:t>
            </a:r>
          </a:p>
          <a:p>
            <a:r>
              <a:rPr lang="en-IN" dirty="0" smtClean="0"/>
              <a:t>Finding the parameters of the model whose accuracy we found the best at which it runs the best using the hypermeter tuning.</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12266" y="743850"/>
            <a:ext cx="6297330" cy="5342914"/>
          </a:xfrm>
        </p:spPr>
      </p:pic>
    </p:spTree>
    <p:extLst>
      <p:ext uri="{BB962C8B-B14F-4D97-AF65-F5344CB8AC3E}">
        <p14:creationId xmlns:p14="http://schemas.microsoft.com/office/powerpoint/2010/main" val="17090353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AUC-ROC Curve</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3012" y="2952199"/>
            <a:ext cx="5369934" cy="3293365"/>
          </a:xfrm>
        </p:spPr>
      </p:pic>
      <p:sp>
        <p:nvSpPr>
          <p:cNvPr id="4" name="Text Placeholder 3"/>
          <p:cNvSpPr>
            <a:spLocks noGrp="1"/>
          </p:cNvSpPr>
          <p:nvPr>
            <p:ph type="body" sz="half" idx="2"/>
          </p:nvPr>
        </p:nvSpPr>
        <p:spPr>
          <a:xfrm>
            <a:off x="6318392" y="934409"/>
            <a:ext cx="4968444" cy="5124645"/>
          </a:xfrm>
        </p:spPr>
        <p:txBody>
          <a:bodyPr/>
          <a:lstStyle/>
          <a:p>
            <a:r>
              <a:rPr lang="en-IN" dirty="0" smtClean="0"/>
              <a:t>What is AUC-ROC Curve?</a:t>
            </a:r>
          </a:p>
          <a:p>
            <a:r>
              <a:rPr lang="en-US" dirty="0"/>
              <a:t>The </a:t>
            </a:r>
            <a:r>
              <a:rPr lang="en-US" b="1" dirty="0"/>
              <a:t>Receiver Operator Characteristic (ROC)</a:t>
            </a:r>
            <a:r>
              <a:rPr lang="en-US" dirty="0"/>
              <a:t> curve is an evaluation metric for binary classification problems. It is a probability curve that plots the </a:t>
            </a:r>
            <a:r>
              <a:rPr lang="en-US" b="1" dirty="0"/>
              <a:t>TPR </a:t>
            </a:r>
            <a:r>
              <a:rPr lang="en-US" dirty="0"/>
              <a:t>against </a:t>
            </a:r>
            <a:r>
              <a:rPr lang="en-US" b="1" dirty="0"/>
              <a:t>FPR </a:t>
            </a:r>
            <a:r>
              <a:rPr lang="en-US" dirty="0"/>
              <a:t>at various threshold values and essentially </a:t>
            </a:r>
            <a:r>
              <a:rPr lang="en-US" b="1" dirty="0"/>
              <a:t>separates the ‘signal’ from the ‘noise’</a:t>
            </a:r>
            <a:r>
              <a:rPr lang="en-US" dirty="0"/>
              <a:t>. The </a:t>
            </a:r>
            <a:r>
              <a:rPr lang="en-US" b="1" dirty="0"/>
              <a:t>Area Under the Curve (AUC) </a:t>
            </a:r>
            <a:r>
              <a:rPr lang="en-US" dirty="0"/>
              <a:t>is the measure of the ability of a classifier to distinguish between classes and is used as a summary of the ROC curve</a:t>
            </a:r>
            <a:r>
              <a:rPr lang="en-US" dirty="0" smtClean="0"/>
              <a:t>.</a:t>
            </a:r>
          </a:p>
          <a:p>
            <a:r>
              <a:rPr lang="en-US" dirty="0"/>
              <a:t>The higher the AUC, the better the performance of the model at distinguishing between the positive and negative classes</a:t>
            </a:r>
            <a:r>
              <a:rPr lang="en-US" dirty="0" smtClean="0"/>
              <a:t>.</a:t>
            </a:r>
          </a:p>
          <a:p>
            <a:r>
              <a:rPr lang="en-US" dirty="0" smtClean="0"/>
              <a:t>In our model AUC&gt;0.5, so there </a:t>
            </a:r>
            <a:r>
              <a:rPr lang="en-US" dirty="0"/>
              <a:t>is a high chance that the classifier will be able to distinguish the positive class values from the negative class values</a:t>
            </a:r>
            <a:r>
              <a:rPr lang="en-US" dirty="0" smtClean="0"/>
              <a:t>.</a:t>
            </a:r>
          </a:p>
          <a:p>
            <a:endParaRPr lang="en-IN" dirty="0"/>
          </a:p>
        </p:txBody>
      </p:sp>
    </p:spTree>
    <p:extLst>
      <p:ext uri="{BB962C8B-B14F-4D97-AF65-F5344CB8AC3E}">
        <p14:creationId xmlns:p14="http://schemas.microsoft.com/office/powerpoint/2010/main" val="3216759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Saving the Model</a:t>
            </a:r>
            <a:endParaRPr lang="en-IN" dirty="0"/>
          </a:p>
        </p:txBody>
      </p:sp>
      <p:sp>
        <p:nvSpPr>
          <p:cNvPr id="4" name="Text Placeholder 3"/>
          <p:cNvSpPr>
            <a:spLocks noGrp="1"/>
          </p:cNvSpPr>
          <p:nvPr>
            <p:ph type="body" sz="half" idx="2"/>
          </p:nvPr>
        </p:nvSpPr>
        <p:spPr/>
        <p:txBody>
          <a:bodyPr/>
          <a:lstStyle/>
          <a:p>
            <a:r>
              <a:rPr lang="en-IN" dirty="0" smtClean="0"/>
              <a:t>After doing all the EDA process and find our best regression algorithm we will save that model for future predictions using the pickle algorithm.</a:t>
            </a:r>
          </a:p>
          <a:p>
            <a:r>
              <a:rPr lang="en-IN" dirty="0" smtClean="0"/>
              <a:t>We will conclude after comparing the actual &amp; predicted values.</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3794" y="877455"/>
            <a:ext cx="6396524" cy="5061527"/>
          </a:xfrm>
        </p:spPr>
      </p:pic>
    </p:spTree>
    <p:extLst>
      <p:ext uri="{BB962C8B-B14F-4D97-AF65-F5344CB8AC3E}">
        <p14:creationId xmlns:p14="http://schemas.microsoft.com/office/powerpoint/2010/main" val="412832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21914"/>
            <a:ext cx="9601196" cy="1303867"/>
          </a:xfrm>
        </p:spPr>
        <p:txBody>
          <a:bodyPr/>
          <a:lstStyle/>
          <a:p>
            <a:r>
              <a:rPr lang="en-IN" dirty="0" smtClean="0"/>
              <a:t>Problem Statement</a:t>
            </a:r>
            <a:endParaRPr lang="en-IN" dirty="0"/>
          </a:p>
        </p:txBody>
      </p:sp>
      <p:sp>
        <p:nvSpPr>
          <p:cNvPr id="3" name="Content Placeholder 2"/>
          <p:cNvSpPr>
            <a:spLocks noGrp="1"/>
          </p:cNvSpPr>
          <p:nvPr>
            <p:ph idx="1"/>
          </p:nvPr>
        </p:nvSpPr>
        <p:spPr>
          <a:xfrm>
            <a:off x="775855" y="2521527"/>
            <a:ext cx="10631053" cy="3666837"/>
          </a:xfrm>
        </p:spPr>
        <p:txBody>
          <a:bodyPr>
            <a:normAutofit fontScale="47500" lnSpcReduction="20000"/>
          </a:bodyPr>
          <a:lstStyle/>
          <a:p>
            <a:pPr marL="0" indent="0">
              <a:buNone/>
            </a:pPr>
            <a:r>
              <a:rPr lang="en-US" sz="2500" dirty="0">
                <a:latin typeface="Calibri" panose="020F0502020204030204" pitchFamily="34" charset="0"/>
                <a:cs typeface="Calibri" panose="020F0502020204030204" pitchFamily="34"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endParaRPr lang="en-IN" sz="2500" dirty="0">
              <a:latin typeface="Calibri" panose="020F0502020204030204" pitchFamily="34" charset="0"/>
              <a:cs typeface="Calibri" panose="020F0502020204030204" pitchFamily="34" charset="0"/>
            </a:endParaRPr>
          </a:p>
          <a:p>
            <a:pPr marL="0" indent="0">
              <a:buNone/>
            </a:pPr>
            <a:r>
              <a:rPr lang="en-US" sz="2500" dirty="0">
                <a:latin typeface="Calibri" panose="020F0502020204030204" pitchFamily="34" charset="0"/>
                <a:cs typeface="Calibri" panose="020F0502020204030204" pitchFamily="34"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endParaRPr lang="en-IN" sz="2500" dirty="0">
              <a:latin typeface="Calibri" panose="020F0502020204030204" pitchFamily="34" charset="0"/>
              <a:cs typeface="Calibri" panose="020F0502020204030204" pitchFamily="34" charset="0"/>
            </a:endParaRPr>
          </a:p>
          <a:p>
            <a:pPr marL="0" indent="0">
              <a:buNone/>
            </a:pPr>
            <a:r>
              <a:rPr lang="en-US" sz="2500" dirty="0">
                <a:latin typeface="Calibri" panose="020F0502020204030204" pitchFamily="34" charset="0"/>
                <a:cs typeface="Calibri" panose="020F0502020204030204" pitchFamily="34" charset="0"/>
              </a:rPr>
              <a:t>Today, microfinance is widely accepted as a poverty-reduction tool, representing $70 billion in outstanding loans and a global outreach of 200 million clients.</a:t>
            </a:r>
            <a:endParaRPr lang="en-IN" sz="2500" dirty="0">
              <a:latin typeface="Calibri" panose="020F0502020204030204" pitchFamily="34" charset="0"/>
              <a:cs typeface="Calibri" panose="020F0502020204030204" pitchFamily="34" charset="0"/>
            </a:endParaRPr>
          </a:p>
          <a:p>
            <a:pPr marL="0" indent="0">
              <a:buNone/>
            </a:pPr>
            <a:r>
              <a:rPr lang="en-US" sz="2500" dirty="0">
                <a:latin typeface="Calibri" panose="020F0502020204030204" pitchFamily="34" charset="0"/>
                <a:cs typeface="Calibri" panose="020F0502020204030204" pitchFamily="34" charset="0"/>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IN" sz="2500" dirty="0">
              <a:latin typeface="Calibri" panose="020F0502020204030204" pitchFamily="34" charset="0"/>
              <a:cs typeface="Calibri" panose="020F0502020204030204" pitchFamily="34" charset="0"/>
            </a:endParaRPr>
          </a:p>
          <a:p>
            <a:pPr marL="0" indent="0">
              <a:buNone/>
            </a:pPr>
            <a:r>
              <a:rPr lang="en-US" sz="2500" dirty="0">
                <a:latin typeface="Calibri" panose="020F0502020204030204" pitchFamily="34" charset="0"/>
                <a:cs typeface="Calibri" panose="020F0502020204030204" pitchFamily="34" charset="0"/>
              </a:rPr>
              <a:t>They understand the importance of communication and how it affects a person’s life, thus, focusing on providing their services and products to low income families and poor customers that can help them in the need of hour. </a:t>
            </a:r>
            <a:endParaRPr lang="en-IN" sz="2500" dirty="0">
              <a:latin typeface="Calibri" panose="020F0502020204030204" pitchFamily="34" charset="0"/>
              <a:cs typeface="Calibri" panose="020F0502020204030204" pitchFamily="34" charset="0"/>
            </a:endParaRPr>
          </a:p>
          <a:p>
            <a:pPr marL="0" indent="0">
              <a:buNone/>
            </a:pPr>
            <a:r>
              <a:rPr lang="en-US" sz="2500" dirty="0">
                <a:latin typeface="Calibri" panose="020F0502020204030204" pitchFamily="34" charset="0"/>
                <a:cs typeface="Calibri" panose="020F0502020204030204" pitchFamily="34" charset="0"/>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endParaRPr lang="en-IN" sz="2500" dirty="0">
              <a:latin typeface="Calibri" panose="020F0502020204030204" pitchFamily="34" charset="0"/>
              <a:cs typeface="Calibri" panose="020F0502020204030204" pitchFamily="34" charset="0"/>
            </a:endParaRPr>
          </a:p>
          <a:p>
            <a:pPr marL="0" indent="0">
              <a:buNone/>
            </a:pPr>
            <a:r>
              <a:rPr lang="en-US" sz="2500" dirty="0">
                <a:latin typeface="Calibri" panose="020F0502020204030204" pitchFamily="34" charset="0"/>
                <a:cs typeface="Calibri" panose="020F0502020204030204" pitchFamily="34" charset="0"/>
              </a:rPr>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endParaRPr lang="en-IN" sz="2500" dirty="0">
              <a:latin typeface="Calibri" panose="020F0502020204030204" pitchFamily="34"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23245505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Letter Danger: 5 Things You Should Never Include!"/>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795319" y="704272"/>
            <a:ext cx="8253845" cy="550256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007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Our Exercise</a:t>
            </a:r>
            <a:endParaRPr lang="en-IN" dirty="0"/>
          </a:p>
        </p:txBody>
      </p:sp>
      <p:sp>
        <p:nvSpPr>
          <p:cNvPr id="3" name="Content Placeholder 2"/>
          <p:cNvSpPr>
            <a:spLocks noGrp="1"/>
          </p:cNvSpPr>
          <p:nvPr>
            <p:ph idx="1"/>
          </p:nvPr>
        </p:nvSpPr>
        <p:spPr/>
        <p:txBody>
          <a:bodyPr/>
          <a:lstStyle/>
          <a:p>
            <a:pPr marL="0" indent="0" algn="ctr">
              <a:buNone/>
            </a:pPr>
            <a:r>
              <a:rPr lang="en-US" dirty="0"/>
              <a:t>Build a model which can be used to predict in terms of a probability for each loan transaction, whether the customer will be paying back the loaned amount within 5 days of insurance of loan. In this case, Label ‘1’ indicates that the loan has been payed i.e. Non- defaulter, while, Label ‘0’ indicates that the loan has not been payed i.e. defaulter.  </a:t>
            </a:r>
            <a:endParaRPr lang="en-IN" dirty="0"/>
          </a:p>
          <a:p>
            <a:endParaRPr lang="en-IN" dirty="0"/>
          </a:p>
        </p:txBody>
      </p:sp>
    </p:spTree>
    <p:extLst>
      <p:ext uri="{BB962C8B-B14F-4D97-AF65-F5344CB8AC3E}">
        <p14:creationId xmlns:p14="http://schemas.microsoft.com/office/powerpoint/2010/main" val="4217453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Points to Remember</a:t>
            </a:r>
            <a:endParaRPr lang="en-IN" dirty="0"/>
          </a:p>
        </p:txBody>
      </p:sp>
      <p:sp>
        <p:nvSpPr>
          <p:cNvPr id="3" name="Content Placeholder 2"/>
          <p:cNvSpPr>
            <a:spLocks noGrp="1"/>
          </p:cNvSpPr>
          <p:nvPr>
            <p:ph idx="1"/>
          </p:nvPr>
        </p:nvSpPr>
        <p:spPr/>
        <p:txBody>
          <a:bodyPr>
            <a:normAutofit fontScale="85000" lnSpcReduction="20000"/>
          </a:bodyPr>
          <a:lstStyle/>
          <a:p>
            <a:endParaRPr lang="en-IN" dirty="0"/>
          </a:p>
          <a:p>
            <a:pPr lvl="0"/>
            <a:r>
              <a:rPr lang="en-US" dirty="0"/>
              <a:t>There are no null values in the dataset. </a:t>
            </a:r>
            <a:endParaRPr lang="en-IN" dirty="0"/>
          </a:p>
          <a:p>
            <a:pPr lvl="0"/>
            <a:r>
              <a:rPr lang="en-US" dirty="0"/>
              <a:t>There may be some customers with no loan history. </a:t>
            </a:r>
            <a:endParaRPr lang="en-IN" dirty="0"/>
          </a:p>
          <a:p>
            <a:pPr lvl="0"/>
            <a:r>
              <a:rPr lang="en-US" dirty="0"/>
              <a:t>The dataset is imbalanced. Label ‘1’ has approximately 87.5% records, while, label ‘0’ has approximately 12.5% records.</a:t>
            </a:r>
            <a:endParaRPr lang="en-IN" dirty="0"/>
          </a:p>
          <a:p>
            <a:pPr lvl="0"/>
            <a:r>
              <a:rPr lang="en-US" dirty="0"/>
              <a:t>For some features, there may be values which might not be realistic. You may have to observe them and treat them with a suitable explanation.</a:t>
            </a:r>
            <a:endParaRPr lang="en-IN" dirty="0"/>
          </a:p>
          <a:p>
            <a:pPr lvl="0"/>
            <a:r>
              <a:rPr lang="en-US" dirty="0"/>
              <a:t>You might come across outliers in some features which you need to handle as per your understanding. Keep in mind that data is expensive and we cannot lose more than 7-8% of the data.  </a:t>
            </a:r>
            <a:endParaRPr lang="en-IN" dirty="0"/>
          </a:p>
          <a:p>
            <a:pPr marL="0" indent="0">
              <a:buNone/>
            </a:pPr>
            <a:endParaRPr lang="en-IN" dirty="0"/>
          </a:p>
        </p:txBody>
      </p:sp>
    </p:spTree>
    <p:extLst>
      <p:ext uri="{BB962C8B-B14F-4D97-AF65-F5344CB8AC3E}">
        <p14:creationId xmlns:p14="http://schemas.microsoft.com/office/powerpoint/2010/main" val="16392128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Exploratory Data Analysis</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295402" y="2557464"/>
            <a:ext cx="9601195" cy="3557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633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Involved </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Load the dataset</a:t>
            </a:r>
          </a:p>
          <a:p>
            <a:r>
              <a:rPr lang="en-IN" dirty="0" smtClean="0"/>
              <a:t>Distinguish the attributes</a:t>
            </a:r>
          </a:p>
          <a:p>
            <a:r>
              <a:rPr lang="en-IN" dirty="0" smtClean="0"/>
              <a:t>Checking the null values &amp; handled them accordingly</a:t>
            </a:r>
          </a:p>
          <a:p>
            <a:r>
              <a:rPr lang="en-IN" dirty="0" smtClean="0"/>
              <a:t>Do the EDA</a:t>
            </a:r>
          </a:p>
          <a:p>
            <a:r>
              <a:rPr lang="en-IN" dirty="0" smtClean="0"/>
              <a:t>Check the correlation &amp; removing the outliers</a:t>
            </a:r>
          </a:p>
          <a:p>
            <a:r>
              <a:rPr lang="en-IN" dirty="0" smtClean="0"/>
              <a:t>Feature Engineering – Find the best machine learning model to get the best accuracy.</a:t>
            </a:r>
          </a:p>
          <a:p>
            <a:r>
              <a:rPr lang="en-IN" dirty="0" smtClean="0"/>
              <a:t>Check the cross </a:t>
            </a:r>
            <a:r>
              <a:rPr lang="en-IN" dirty="0" err="1" smtClean="0"/>
              <a:t>val</a:t>
            </a:r>
            <a:r>
              <a:rPr lang="en-IN" dirty="0" smtClean="0"/>
              <a:t> score &amp; perform the hypermeter tuning.</a:t>
            </a:r>
          </a:p>
          <a:p>
            <a:r>
              <a:rPr lang="en-IN" dirty="0" smtClean="0"/>
              <a:t>Save the model &amp; check the predicted &amp; actual values using the best saved model</a:t>
            </a:r>
            <a:r>
              <a:rPr lang="en-IN" dirty="0" smtClean="0"/>
              <a:t>.</a:t>
            </a:r>
            <a:endParaRPr lang="en-IN" dirty="0" smtClean="0"/>
          </a:p>
        </p:txBody>
      </p:sp>
    </p:spTree>
    <p:extLst>
      <p:ext uri="{BB962C8B-B14F-4D97-AF65-F5344CB8AC3E}">
        <p14:creationId xmlns:p14="http://schemas.microsoft.com/office/powerpoint/2010/main" val="220114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3980" y="289405"/>
            <a:ext cx="9601196" cy="1303867"/>
          </a:xfrm>
        </p:spPr>
        <p:txBody>
          <a:bodyPr>
            <a:normAutofit/>
          </a:bodyPr>
          <a:lstStyle/>
          <a:p>
            <a:r>
              <a:rPr lang="en-IN" sz="3200" dirty="0" smtClean="0"/>
              <a:t>Load the dataset</a:t>
            </a:r>
            <a:endParaRPr lang="en-IN" sz="32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3091" y="1256144"/>
            <a:ext cx="9521866" cy="4956319"/>
          </a:xfrm>
        </p:spPr>
      </p:pic>
    </p:spTree>
    <p:extLst>
      <p:ext uri="{BB962C8B-B14F-4D97-AF65-F5344CB8AC3E}">
        <p14:creationId xmlns:p14="http://schemas.microsoft.com/office/powerpoint/2010/main" val="151834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smtClean="0"/>
              <a:t>Checking the Attributes</a:t>
            </a:r>
            <a:endParaRPr lang="en-IN" dirty="0"/>
          </a:p>
        </p:txBody>
      </p:sp>
      <p:sp>
        <p:nvSpPr>
          <p:cNvPr id="12" name="Text Placeholder 11"/>
          <p:cNvSpPr>
            <a:spLocks noGrp="1"/>
          </p:cNvSpPr>
          <p:nvPr>
            <p:ph type="body" sz="half" idx="2"/>
          </p:nvPr>
        </p:nvSpPr>
        <p:spPr/>
        <p:txBody>
          <a:bodyPr>
            <a:normAutofit fontScale="92500" lnSpcReduction="20000"/>
          </a:bodyPr>
          <a:lstStyle/>
          <a:p>
            <a:pPr marL="285750" indent="-285750">
              <a:buFont typeface="Arial" panose="020B0604020202020204" pitchFamily="34" charset="0"/>
              <a:buChar char="•"/>
            </a:pPr>
            <a:r>
              <a:rPr lang="en-IN" dirty="0" smtClean="0"/>
              <a:t>First &amp; last five rows </a:t>
            </a:r>
            <a:r>
              <a:rPr lang="en-IN" dirty="0" smtClean="0"/>
              <a:t> </a:t>
            </a:r>
            <a:r>
              <a:rPr lang="en-IN" dirty="0" smtClean="0"/>
              <a:t>the dataset</a:t>
            </a:r>
          </a:p>
          <a:p>
            <a:pPr marL="285750" indent="-285750">
              <a:buFont typeface="Arial" panose="020B0604020202020204" pitchFamily="34" charset="0"/>
              <a:buChar char="•"/>
            </a:pPr>
            <a:r>
              <a:rPr lang="en-IN" dirty="0" smtClean="0"/>
              <a:t>Shape of the </a:t>
            </a:r>
            <a:r>
              <a:rPr lang="en-IN" dirty="0" smtClean="0"/>
              <a:t>dataset</a:t>
            </a:r>
            <a:endParaRPr lang="en-IN" dirty="0" smtClean="0"/>
          </a:p>
          <a:p>
            <a:pPr marL="285750" indent="-285750">
              <a:buFont typeface="Arial" panose="020B0604020202020204" pitchFamily="34" charset="0"/>
              <a:buChar char="•"/>
            </a:pPr>
            <a:r>
              <a:rPr lang="en-IN" dirty="0" smtClean="0"/>
              <a:t>Columns present in the </a:t>
            </a:r>
            <a:r>
              <a:rPr lang="en-IN" dirty="0" smtClean="0"/>
              <a:t>dataset</a:t>
            </a:r>
            <a:endParaRPr lang="en-IN" dirty="0" smtClean="0"/>
          </a:p>
          <a:p>
            <a:pPr marL="285750" indent="-285750">
              <a:buFont typeface="Arial" panose="020B0604020202020204" pitchFamily="34" charset="0"/>
              <a:buChar char="•"/>
            </a:pPr>
            <a:r>
              <a:rPr lang="en-IN" dirty="0" smtClean="0"/>
              <a:t>Brief info about the </a:t>
            </a:r>
            <a:r>
              <a:rPr lang="en-IN" dirty="0" smtClean="0"/>
              <a:t>dataset</a:t>
            </a:r>
          </a:p>
          <a:p>
            <a:pPr marL="285750" indent="-285750">
              <a:buFont typeface="Arial" panose="020B0604020202020204" pitchFamily="34" charset="0"/>
              <a:buChar char="•"/>
            </a:pPr>
            <a:r>
              <a:rPr lang="en-IN" dirty="0" smtClean="0"/>
              <a:t>Datatype of each column</a:t>
            </a:r>
            <a:endParaRPr lang="en-IN" dirty="0" smtClean="0"/>
          </a:p>
          <a:p>
            <a:pPr marL="285750" indent="-285750">
              <a:buFont typeface="Arial" panose="020B0604020202020204" pitchFamily="34" charset="0"/>
              <a:buChar char="•"/>
            </a:pPr>
            <a:r>
              <a:rPr lang="en-IN" dirty="0" smtClean="0"/>
              <a:t>Null values present </a:t>
            </a:r>
            <a:r>
              <a:rPr lang="en-IN" dirty="0" smtClean="0"/>
              <a:t>in </a:t>
            </a:r>
            <a:r>
              <a:rPr lang="en-IN" dirty="0" smtClean="0"/>
              <a:t>the </a:t>
            </a:r>
            <a:r>
              <a:rPr lang="en-IN" dirty="0" smtClean="0"/>
              <a:t>dataset</a:t>
            </a:r>
          </a:p>
          <a:p>
            <a:pPr marL="285750" indent="-285750">
              <a:buFont typeface="Arial" panose="020B0604020202020204" pitchFamily="34" charset="0"/>
              <a:buChar char="•"/>
            </a:pPr>
            <a:r>
              <a:rPr lang="en-IN" dirty="0" smtClean="0"/>
              <a:t>Number of unique values present in each column</a:t>
            </a:r>
            <a:endParaRPr lang="en-IN" dirty="0"/>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012266" y="630018"/>
            <a:ext cx="4011661" cy="3124125"/>
          </a:xfr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9304" y="3509818"/>
            <a:ext cx="3548615" cy="2636982"/>
          </a:xfrm>
          <a:prstGeom prst="rect">
            <a:avLst/>
          </a:prstGeom>
        </p:spPr>
      </p:pic>
    </p:spTree>
    <p:extLst>
      <p:ext uri="{BB962C8B-B14F-4D97-AF65-F5344CB8AC3E}">
        <p14:creationId xmlns:p14="http://schemas.microsoft.com/office/powerpoint/2010/main" val="10563460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047" y="1416243"/>
            <a:ext cx="3718455" cy="1371600"/>
          </a:xfrm>
        </p:spPr>
        <p:txBody>
          <a:bodyPr/>
          <a:lstStyle/>
          <a:p>
            <a:r>
              <a:rPr lang="en-IN" dirty="0" smtClean="0"/>
              <a:t> </a:t>
            </a:r>
            <a:r>
              <a:rPr lang="en-IN" dirty="0" smtClean="0"/>
              <a:t>Null Values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99508" y="748145"/>
            <a:ext cx="6297156" cy="5209309"/>
          </a:xfrm>
        </p:spPr>
      </p:pic>
      <p:sp>
        <p:nvSpPr>
          <p:cNvPr id="7" name="TextBox 6"/>
          <p:cNvSpPr txBox="1"/>
          <p:nvPr/>
        </p:nvSpPr>
        <p:spPr>
          <a:xfrm>
            <a:off x="1403927" y="3223490"/>
            <a:ext cx="3426691" cy="1200329"/>
          </a:xfrm>
          <a:prstGeom prst="rect">
            <a:avLst/>
          </a:prstGeom>
          <a:noFill/>
        </p:spPr>
        <p:txBody>
          <a:bodyPr wrap="square" rtlCol="0">
            <a:spAutoFit/>
          </a:bodyPr>
          <a:lstStyle/>
          <a:p>
            <a:r>
              <a:rPr lang="en-IN" dirty="0" smtClean="0"/>
              <a:t>As the dataset doesn’t contain the null values so there is no need of null values handling and we can proceed further.</a:t>
            </a:r>
            <a:endParaRPr lang="en-IN" dirty="0"/>
          </a:p>
        </p:txBody>
      </p:sp>
    </p:spTree>
    <p:extLst>
      <p:ext uri="{BB962C8B-B14F-4D97-AF65-F5344CB8AC3E}">
        <p14:creationId xmlns:p14="http://schemas.microsoft.com/office/powerpoint/2010/main" val="14967714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Wisp</Template>
  <TotalTime>636</TotalTime>
  <Words>1132</Words>
  <Application>Microsoft Office PowerPoint</Application>
  <PresentationFormat>Widescreen</PresentationFormat>
  <Paragraphs>95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Garamond</vt:lpstr>
      <vt:lpstr>Wingdings</vt:lpstr>
      <vt:lpstr>Organic</vt:lpstr>
      <vt:lpstr>PROJECT TITLE</vt:lpstr>
      <vt:lpstr>Problem Statement</vt:lpstr>
      <vt:lpstr>Our Exercise</vt:lpstr>
      <vt:lpstr>Points to Remember</vt:lpstr>
      <vt:lpstr>Exploratory Data Analysis</vt:lpstr>
      <vt:lpstr>Steps Involved </vt:lpstr>
      <vt:lpstr>Load the dataset</vt:lpstr>
      <vt:lpstr>Checking the Attributes</vt:lpstr>
      <vt:lpstr> Null Values</vt:lpstr>
      <vt:lpstr>SMOTE</vt:lpstr>
      <vt:lpstr>EDA</vt:lpstr>
      <vt:lpstr>PowerPoint Presentation</vt:lpstr>
      <vt:lpstr>After Doing the EDA, let’s do the next step</vt:lpstr>
      <vt:lpstr>Is this a Regression problem or Classification problem?</vt:lpstr>
      <vt:lpstr>Used Classification Algorithms</vt:lpstr>
      <vt:lpstr>PowerPoint Presentation</vt:lpstr>
      <vt:lpstr>Cross Val Score &amp; Hypermeter Tuning</vt:lpstr>
      <vt:lpstr>AUC-ROC Curve</vt:lpstr>
      <vt:lpstr>Saving the 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123</dc:creator>
  <cp:lastModifiedBy>123</cp:lastModifiedBy>
  <cp:revision>28</cp:revision>
  <dcterms:created xsi:type="dcterms:W3CDTF">2022-05-15T11:07:24Z</dcterms:created>
  <dcterms:modified xsi:type="dcterms:W3CDTF">2022-05-29T17:07:06Z</dcterms:modified>
</cp:coreProperties>
</file>