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0" r:id="rId7"/>
    <p:sldId id="261" r:id="rId8"/>
    <p:sldId id="262" r:id="rId9"/>
    <p:sldId id="271" r:id="rId10"/>
    <p:sldId id="263" r:id="rId11"/>
    <p:sldId id="272" r:id="rId12"/>
    <p:sldId id="264" r:id="rId13"/>
    <p:sldId id="273" r:id="rId14"/>
    <p:sldId id="265" r:id="rId15"/>
    <p:sldId id="274" r:id="rId16"/>
    <p:sldId id="266" r:id="rId17"/>
    <p:sldId id="267" r:id="rId18"/>
    <p:sldId id="275"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A2163-E86F-4BC4-A03F-8BA4D97730C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921B264B-022C-40B8-BE9F-A9496A4AE959}">
      <dgm:prSet custT="1"/>
      <dgm:spPr/>
      <dgm:t>
        <a:bodyPr/>
        <a:lstStyle/>
        <a:p>
          <a:r>
            <a:rPr lang="en-US" sz="2800" dirty="0"/>
            <a:t>Impute (median/</a:t>
          </a:r>
          <a:r>
            <a:rPr lang="en-US" sz="2800" dirty="0" err="1"/>
            <a:t>most_frequent</a:t>
          </a:r>
          <a:r>
            <a:rPr lang="en-US" sz="2800" dirty="0"/>
            <a:t>) → </a:t>
          </a:r>
          <a:r>
            <a:rPr lang="en-US" sz="2800" dirty="0" err="1"/>
            <a:t>OneHot</a:t>
          </a:r>
          <a:r>
            <a:rPr lang="en-US" sz="2800" dirty="0"/>
            <a:t> (Gender) → Standardize (numeric)</a:t>
          </a:r>
        </a:p>
      </dgm:t>
    </dgm:pt>
    <dgm:pt modelId="{C9AC1171-CCF3-4E16-BABA-DDA4104A30E3}" type="parTrans" cxnId="{F60A7A58-97CD-44BA-A73E-835833359038}">
      <dgm:prSet/>
      <dgm:spPr/>
      <dgm:t>
        <a:bodyPr/>
        <a:lstStyle/>
        <a:p>
          <a:endParaRPr lang="en-US"/>
        </a:p>
      </dgm:t>
    </dgm:pt>
    <dgm:pt modelId="{B864E98E-AE52-4D2C-BF96-E914F4A717F7}" type="sibTrans" cxnId="{F60A7A58-97CD-44BA-A73E-835833359038}">
      <dgm:prSet/>
      <dgm:spPr/>
      <dgm:t>
        <a:bodyPr/>
        <a:lstStyle/>
        <a:p>
          <a:endParaRPr lang="en-US"/>
        </a:p>
      </dgm:t>
    </dgm:pt>
    <dgm:pt modelId="{D461C6A4-27CD-4250-A9F8-24EF2EE4BEED}">
      <dgm:prSet custT="1"/>
      <dgm:spPr/>
      <dgm:t>
        <a:bodyPr/>
        <a:lstStyle/>
        <a:p>
          <a:r>
            <a:rPr lang="en-US" sz="2800" dirty="0"/>
            <a:t>Split: 80/20 for stability checks</a:t>
          </a:r>
          <a:r>
            <a:rPr lang="en-US" sz="5300" dirty="0"/>
            <a:t>.</a:t>
          </a:r>
        </a:p>
      </dgm:t>
    </dgm:pt>
    <dgm:pt modelId="{B8F31F1B-C554-4906-A339-AC41FD87914B}" type="parTrans" cxnId="{657BD1F5-E389-45A0-A3D0-8091CD3868F1}">
      <dgm:prSet/>
      <dgm:spPr/>
      <dgm:t>
        <a:bodyPr/>
        <a:lstStyle/>
        <a:p>
          <a:endParaRPr lang="en-US"/>
        </a:p>
      </dgm:t>
    </dgm:pt>
    <dgm:pt modelId="{63E2EB64-BAFB-4227-B7D8-6C1E04235B2E}" type="sibTrans" cxnId="{657BD1F5-E389-45A0-A3D0-8091CD3868F1}">
      <dgm:prSet/>
      <dgm:spPr/>
      <dgm:t>
        <a:bodyPr/>
        <a:lstStyle/>
        <a:p>
          <a:endParaRPr lang="en-US"/>
        </a:p>
      </dgm:t>
    </dgm:pt>
    <dgm:pt modelId="{76E85CFF-1F96-40E9-A61C-539DC3FE05E3}" type="pres">
      <dgm:prSet presAssocID="{E62A2163-E86F-4BC4-A03F-8BA4D97730CD}" presName="linear" presStyleCnt="0">
        <dgm:presLayoutVars>
          <dgm:animLvl val="lvl"/>
          <dgm:resizeHandles val="exact"/>
        </dgm:presLayoutVars>
      </dgm:prSet>
      <dgm:spPr/>
    </dgm:pt>
    <dgm:pt modelId="{C699A97E-EC71-4991-B4F0-8B09A428ED3F}" type="pres">
      <dgm:prSet presAssocID="{921B264B-022C-40B8-BE9F-A9496A4AE959}" presName="parentText" presStyleLbl="node1" presStyleIdx="0" presStyleCnt="2">
        <dgm:presLayoutVars>
          <dgm:chMax val="0"/>
          <dgm:bulletEnabled val="1"/>
        </dgm:presLayoutVars>
      </dgm:prSet>
      <dgm:spPr/>
    </dgm:pt>
    <dgm:pt modelId="{04D102D4-B4B2-4147-9ADB-6436CACAA6BC}" type="pres">
      <dgm:prSet presAssocID="{B864E98E-AE52-4D2C-BF96-E914F4A717F7}" presName="spacer" presStyleCnt="0"/>
      <dgm:spPr/>
    </dgm:pt>
    <dgm:pt modelId="{917E0727-4370-427F-AC4F-711CBC69D95C}" type="pres">
      <dgm:prSet presAssocID="{D461C6A4-27CD-4250-A9F8-24EF2EE4BEED}" presName="parentText" presStyleLbl="node1" presStyleIdx="1" presStyleCnt="2">
        <dgm:presLayoutVars>
          <dgm:chMax val="0"/>
          <dgm:bulletEnabled val="1"/>
        </dgm:presLayoutVars>
      </dgm:prSet>
      <dgm:spPr/>
    </dgm:pt>
  </dgm:ptLst>
  <dgm:cxnLst>
    <dgm:cxn modelId="{A085520A-3C26-41E8-8383-E4F9FD683F78}" type="presOf" srcId="{921B264B-022C-40B8-BE9F-A9496A4AE959}" destId="{C699A97E-EC71-4991-B4F0-8B09A428ED3F}" srcOrd="0" destOrd="0" presId="urn:microsoft.com/office/officeart/2005/8/layout/vList2"/>
    <dgm:cxn modelId="{DBBA7C5F-C459-4E7E-AB43-2B5526075369}" type="presOf" srcId="{E62A2163-E86F-4BC4-A03F-8BA4D97730CD}" destId="{76E85CFF-1F96-40E9-A61C-539DC3FE05E3}" srcOrd="0" destOrd="0" presId="urn:microsoft.com/office/officeart/2005/8/layout/vList2"/>
    <dgm:cxn modelId="{F60A7A58-97CD-44BA-A73E-835833359038}" srcId="{E62A2163-E86F-4BC4-A03F-8BA4D97730CD}" destId="{921B264B-022C-40B8-BE9F-A9496A4AE959}" srcOrd="0" destOrd="0" parTransId="{C9AC1171-CCF3-4E16-BABA-DDA4104A30E3}" sibTransId="{B864E98E-AE52-4D2C-BF96-E914F4A717F7}"/>
    <dgm:cxn modelId="{8C21CBB5-AC4C-464B-A431-F430DF42982A}" type="presOf" srcId="{D461C6A4-27CD-4250-A9F8-24EF2EE4BEED}" destId="{917E0727-4370-427F-AC4F-711CBC69D95C}" srcOrd="0" destOrd="0" presId="urn:microsoft.com/office/officeart/2005/8/layout/vList2"/>
    <dgm:cxn modelId="{657BD1F5-E389-45A0-A3D0-8091CD3868F1}" srcId="{E62A2163-E86F-4BC4-A03F-8BA4D97730CD}" destId="{D461C6A4-27CD-4250-A9F8-24EF2EE4BEED}" srcOrd="1" destOrd="0" parTransId="{B8F31F1B-C554-4906-A339-AC41FD87914B}" sibTransId="{63E2EB64-BAFB-4227-B7D8-6C1E04235B2E}"/>
    <dgm:cxn modelId="{FFB464F5-B35B-407B-9EF2-837239ED82F5}" type="presParOf" srcId="{76E85CFF-1F96-40E9-A61C-539DC3FE05E3}" destId="{C699A97E-EC71-4991-B4F0-8B09A428ED3F}" srcOrd="0" destOrd="0" presId="urn:microsoft.com/office/officeart/2005/8/layout/vList2"/>
    <dgm:cxn modelId="{C21090EE-3D92-4D3A-A9EA-118D738E968A}" type="presParOf" srcId="{76E85CFF-1F96-40E9-A61C-539DC3FE05E3}" destId="{04D102D4-B4B2-4147-9ADB-6436CACAA6BC}" srcOrd="1" destOrd="0" presId="urn:microsoft.com/office/officeart/2005/8/layout/vList2"/>
    <dgm:cxn modelId="{D202B0FF-4FCA-4A97-9847-4B63BBFA3D6B}" type="presParOf" srcId="{76E85CFF-1F96-40E9-A61C-539DC3FE05E3}" destId="{917E0727-4370-427F-AC4F-711CBC69D95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F56A1-039E-4592-95E5-1095971BF47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567DAD27-2F22-418E-940B-508B2A0F0034}">
      <dgm:prSet custT="1"/>
      <dgm:spPr/>
      <dgm:t>
        <a:bodyPr/>
        <a:lstStyle/>
        <a:p>
          <a:r>
            <a:rPr lang="en-US" sz="2800" dirty="0"/>
            <a:t>Distributions suggest multiple customer types.</a:t>
          </a:r>
        </a:p>
      </dgm:t>
    </dgm:pt>
    <dgm:pt modelId="{9A63AFF4-885B-44CE-8714-9EA44E16B650}" type="parTrans" cxnId="{F261FC3C-3315-4A6C-ADF0-793090864151}">
      <dgm:prSet/>
      <dgm:spPr/>
      <dgm:t>
        <a:bodyPr/>
        <a:lstStyle/>
        <a:p>
          <a:endParaRPr lang="en-US"/>
        </a:p>
      </dgm:t>
    </dgm:pt>
    <dgm:pt modelId="{946B6781-E1D4-4F73-87E7-9122D4F20172}" type="sibTrans" cxnId="{F261FC3C-3315-4A6C-ADF0-793090864151}">
      <dgm:prSet/>
      <dgm:spPr/>
      <dgm:t>
        <a:bodyPr/>
        <a:lstStyle/>
        <a:p>
          <a:endParaRPr lang="en-US"/>
        </a:p>
      </dgm:t>
    </dgm:pt>
    <dgm:pt modelId="{3431F314-93ED-49CF-9239-A8BFA819874D}">
      <dgm:prSet custT="1"/>
      <dgm:spPr/>
      <dgm:t>
        <a:bodyPr/>
        <a:lstStyle/>
        <a:p>
          <a:r>
            <a:rPr lang="en-US" sz="2800" dirty="0"/>
            <a:t>Gender roughly balanced.</a:t>
          </a:r>
        </a:p>
      </dgm:t>
    </dgm:pt>
    <dgm:pt modelId="{42FE8698-4278-4CA8-A4AD-924DA5751E96}" type="parTrans" cxnId="{5A869005-977B-42F7-B64D-31445D0BF618}">
      <dgm:prSet/>
      <dgm:spPr/>
      <dgm:t>
        <a:bodyPr/>
        <a:lstStyle/>
        <a:p>
          <a:endParaRPr lang="en-US"/>
        </a:p>
      </dgm:t>
    </dgm:pt>
    <dgm:pt modelId="{3CF3D78C-D613-4213-9C74-7F3A4C192C14}" type="sibTrans" cxnId="{5A869005-977B-42F7-B64D-31445D0BF618}">
      <dgm:prSet/>
      <dgm:spPr/>
      <dgm:t>
        <a:bodyPr/>
        <a:lstStyle/>
        <a:p>
          <a:endParaRPr lang="en-US"/>
        </a:p>
      </dgm:t>
    </dgm:pt>
    <dgm:pt modelId="{79874EAE-288B-4736-99B2-F380534169EF}" type="pres">
      <dgm:prSet presAssocID="{C6BF56A1-039E-4592-95E5-1095971BF470}" presName="linear" presStyleCnt="0">
        <dgm:presLayoutVars>
          <dgm:animLvl val="lvl"/>
          <dgm:resizeHandles val="exact"/>
        </dgm:presLayoutVars>
      </dgm:prSet>
      <dgm:spPr/>
    </dgm:pt>
    <dgm:pt modelId="{BB08AB6D-791B-4DCA-B92F-2B1F4DF88BE9}" type="pres">
      <dgm:prSet presAssocID="{567DAD27-2F22-418E-940B-508B2A0F0034}" presName="parentText" presStyleLbl="node1" presStyleIdx="0" presStyleCnt="2">
        <dgm:presLayoutVars>
          <dgm:chMax val="0"/>
          <dgm:bulletEnabled val="1"/>
        </dgm:presLayoutVars>
      </dgm:prSet>
      <dgm:spPr/>
    </dgm:pt>
    <dgm:pt modelId="{8BFA9FCB-376C-457E-AF2A-C68760747CAC}" type="pres">
      <dgm:prSet presAssocID="{946B6781-E1D4-4F73-87E7-9122D4F20172}" presName="spacer" presStyleCnt="0"/>
      <dgm:spPr/>
    </dgm:pt>
    <dgm:pt modelId="{7803B94B-F8DE-4E27-A182-6F21C8108254}" type="pres">
      <dgm:prSet presAssocID="{3431F314-93ED-49CF-9239-A8BFA819874D}" presName="parentText" presStyleLbl="node1" presStyleIdx="1" presStyleCnt="2">
        <dgm:presLayoutVars>
          <dgm:chMax val="0"/>
          <dgm:bulletEnabled val="1"/>
        </dgm:presLayoutVars>
      </dgm:prSet>
      <dgm:spPr/>
    </dgm:pt>
  </dgm:ptLst>
  <dgm:cxnLst>
    <dgm:cxn modelId="{5A869005-977B-42F7-B64D-31445D0BF618}" srcId="{C6BF56A1-039E-4592-95E5-1095971BF470}" destId="{3431F314-93ED-49CF-9239-A8BFA819874D}" srcOrd="1" destOrd="0" parTransId="{42FE8698-4278-4CA8-A4AD-924DA5751E96}" sibTransId="{3CF3D78C-D613-4213-9C74-7F3A4C192C14}"/>
    <dgm:cxn modelId="{F261FC3C-3315-4A6C-ADF0-793090864151}" srcId="{C6BF56A1-039E-4592-95E5-1095971BF470}" destId="{567DAD27-2F22-418E-940B-508B2A0F0034}" srcOrd="0" destOrd="0" parTransId="{9A63AFF4-885B-44CE-8714-9EA44E16B650}" sibTransId="{946B6781-E1D4-4F73-87E7-9122D4F20172}"/>
    <dgm:cxn modelId="{2CCA6151-5496-403C-8DCF-05048E65570C}" type="presOf" srcId="{3431F314-93ED-49CF-9239-A8BFA819874D}" destId="{7803B94B-F8DE-4E27-A182-6F21C8108254}" srcOrd="0" destOrd="0" presId="urn:microsoft.com/office/officeart/2005/8/layout/vList2"/>
    <dgm:cxn modelId="{0AE31177-E853-41A6-B946-4504310667A3}" type="presOf" srcId="{C6BF56A1-039E-4592-95E5-1095971BF470}" destId="{79874EAE-288B-4736-99B2-F380534169EF}" srcOrd="0" destOrd="0" presId="urn:microsoft.com/office/officeart/2005/8/layout/vList2"/>
    <dgm:cxn modelId="{7996758D-859B-481D-BCC2-820D9AF21D68}" type="presOf" srcId="{567DAD27-2F22-418E-940B-508B2A0F0034}" destId="{BB08AB6D-791B-4DCA-B92F-2B1F4DF88BE9}" srcOrd="0" destOrd="0" presId="urn:microsoft.com/office/officeart/2005/8/layout/vList2"/>
    <dgm:cxn modelId="{396322ED-0873-476E-8F26-B3CF27A82E19}" type="presParOf" srcId="{79874EAE-288B-4736-99B2-F380534169EF}" destId="{BB08AB6D-791B-4DCA-B92F-2B1F4DF88BE9}" srcOrd="0" destOrd="0" presId="urn:microsoft.com/office/officeart/2005/8/layout/vList2"/>
    <dgm:cxn modelId="{22020EE6-40AC-4BC6-8E88-C199FCFA10F5}" type="presParOf" srcId="{79874EAE-288B-4736-99B2-F380534169EF}" destId="{8BFA9FCB-376C-457E-AF2A-C68760747CAC}" srcOrd="1" destOrd="0" presId="urn:microsoft.com/office/officeart/2005/8/layout/vList2"/>
    <dgm:cxn modelId="{A5E04199-2F9A-418D-9F2C-67C3A7210CB5}" type="presParOf" srcId="{79874EAE-288B-4736-99B2-F380534169EF}" destId="{7803B94B-F8DE-4E27-A182-6F21C810825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6700B2-EA36-4FA8-B66A-743294D0A39F}"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037197C8-772E-4996-B5FA-D61298C5576A}">
      <dgm:prSet custT="1"/>
      <dgm:spPr/>
      <dgm:t>
        <a:bodyPr/>
        <a:lstStyle/>
        <a:p>
          <a:r>
            <a:rPr lang="en-US" sz="2800" dirty="0"/>
            <a:t>Algorithms: </a:t>
          </a:r>
          <a:r>
            <a:rPr lang="en-US" sz="2800" dirty="0" err="1"/>
            <a:t>KMeans</a:t>
          </a:r>
          <a:r>
            <a:rPr lang="en-US" sz="2800" dirty="0"/>
            <a:t>, GMM, Agglomerative (tested offline).</a:t>
          </a:r>
        </a:p>
      </dgm:t>
    </dgm:pt>
    <dgm:pt modelId="{00636859-2D3D-4299-832D-81EF3D7B9C06}" type="parTrans" cxnId="{F7CCE663-9120-45C2-A2F8-5EC34CAC28F8}">
      <dgm:prSet/>
      <dgm:spPr/>
      <dgm:t>
        <a:bodyPr/>
        <a:lstStyle/>
        <a:p>
          <a:endParaRPr lang="en-US"/>
        </a:p>
      </dgm:t>
    </dgm:pt>
    <dgm:pt modelId="{E012D845-FCAA-4B5F-874C-7C6B57CED1E6}" type="sibTrans" cxnId="{F7CCE663-9120-45C2-A2F8-5EC34CAC28F8}">
      <dgm:prSet/>
      <dgm:spPr/>
      <dgm:t>
        <a:bodyPr/>
        <a:lstStyle/>
        <a:p>
          <a:endParaRPr lang="en-US"/>
        </a:p>
      </dgm:t>
    </dgm:pt>
    <dgm:pt modelId="{2995D634-3F13-4DC6-A2D6-2FD8DCE20EC3}">
      <dgm:prSet custT="1"/>
      <dgm:spPr/>
      <dgm:t>
        <a:bodyPr/>
        <a:lstStyle/>
        <a:p>
          <a:r>
            <a:rPr lang="en-US" sz="2800" dirty="0"/>
            <a:t>Validation: Silhouette↑, </a:t>
          </a:r>
          <a:r>
            <a:rPr lang="en-US" sz="2800" dirty="0" err="1"/>
            <a:t>Calinski</a:t>
          </a:r>
          <a:r>
            <a:rPr lang="en-US" sz="2800" dirty="0"/>
            <a:t>–</a:t>
          </a:r>
          <a:r>
            <a:rPr lang="en-US" sz="2800" dirty="0" err="1"/>
            <a:t>Harabasz</a:t>
          </a:r>
          <a:r>
            <a:rPr lang="en-US" sz="2800" dirty="0"/>
            <a:t>↑, Davies–Bouldin↓.</a:t>
          </a:r>
        </a:p>
      </dgm:t>
    </dgm:pt>
    <dgm:pt modelId="{33F222CE-72CE-4687-A20C-0C3876A89FA7}" type="parTrans" cxnId="{58A66C05-EC36-4892-B060-9D36BE4989EB}">
      <dgm:prSet/>
      <dgm:spPr/>
      <dgm:t>
        <a:bodyPr/>
        <a:lstStyle/>
        <a:p>
          <a:endParaRPr lang="en-US"/>
        </a:p>
      </dgm:t>
    </dgm:pt>
    <dgm:pt modelId="{C252A556-29DD-4985-AA3D-2E89657D3CEE}" type="sibTrans" cxnId="{58A66C05-EC36-4892-B060-9D36BE4989EB}">
      <dgm:prSet/>
      <dgm:spPr/>
      <dgm:t>
        <a:bodyPr/>
        <a:lstStyle/>
        <a:p>
          <a:endParaRPr lang="en-US"/>
        </a:p>
      </dgm:t>
    </dgm:pt>
    <dgm:pt modelId="{9E09B7CA-02AB-491A-9096-0A7CE63C8909}">
      <dgm:prSet custT="1"/>
      <dgm:spPr/>
      <dgm:t>
        <a:bodyPr/>
        <a:lstStyle/>
        <a:p>
          <a:r>
            <a:rPr lang="en-US" sz="2800" dirty="0"/>
            <a:t>Here: </a:t>
          </a:r>
          <a:r>
            <a:rPr lang="en-US" sz="2800" dirty="0" err="1"/>
            <a:t>KMeans</a:t>
          </a:r>
          <a:r>
            <a:rPr lang="en-US" sz="2800" dirty="0"/>
            <a:t> silhouette vs k used to pick k.</a:t>
          </a:r>
        </a:p>
      </dgm:t>
    </dgm:pt>
    <dgm:pt modelId="{BC0FD8E7-A64A-4E7E-AB9B-8268655AD767}" type="parTrans" cxnId="{36BF16AC-B3EC-4236-ACEE-C30291879D31}">
      <dgm:prSet/>
      <dgm:spPr/>
      <dgm:t>
        <a:bodyPr/>
        <a:lstStyle/>
        <a:p>
          <a:endParaRPr lang="en-US"/>
        </a:p>
      </dgm:t>
    </dgm:pt>
    <dgm:pt modelId="{94CFD41B-B65F-499C-AA0B-5B1A51433A48}" type="sibTrans" cxnId="{36BF16AC-B3EC-4236-ACEE-C30291879D31}">
      <dgm:prSet/>
      <dgm:spPr/>
      <dgm:t>
        <a:bodyPr/>
        <a:lstStyle/>
        <a:p>
          <a:endParaRPr lang="en-US"/>
        </a:p>
      </dgm:t>
    </dgm:pt>
    <dgm:pt modelId="{7C51C74A-DDA6-4768-9B95-5826D044FDC5}" type="pres">
      <dgm:prSet presAssocID="{D86700B2-EA36-4FA8-B66A-743294D0A39F}" presName="vert0" presStyleCnt="0">
        <dgm:presLayoutVars>
          <dgm:dir/>
          <dgm:animOne val="branch"/>
          <dgm:animLvl val="lvl"/>
        </dgm:presLayoutVars>
      </dgm:prSet>
      <dgm:spPr/>
    </dgm:pt>
    <dgm:pt modelId="{6CE937F5-B0C7-46B9-ABB5-81F9865FDA93}" type="pres">
      <dgm:prSet presAssocID="{037197C8-772E-4996-B5FA-D61298C5576A}" presName="thickLine" presStyleLbl="alignNode1" presStyleIdx="0" presStyleCnt="3"/>
      <dgm:spPr/>
    </dgm:pt>
    <dgm:pt modelId="{29484CB0-D8BB-4D61-B3EF-12B1552F932D}" type="pres">
      <dgm:prSet presAssocID="{037197C8-772E-4996-B5FA-D61298C5576A}" presName="horz1" presStyleCnt="0"/>
      <dgm:spPr/>
    </dgm:pt>
    <dgm:pt modelId="{E03AEC4C-FA3A-456D-9CBE-63C5E8AB18AA}" type="pres">
      <dgm:prSet presAssocID="{037197C8-772E-4996-B5FA-D61298C5576A}" presName="tx1" presStyleLbl="revTx" presStyleIdx="0" presStyleCnt="3"/>
      <dgm:spPr/>
    </dgm:pt>
    <dgm:pt modelId="{8CABC27D-0D98-4FD3-862F-E8693179196C}" type="pres">
      <dgm:prSet presAssocID="{037197C8-772E-4996-B5FA-D61298C5576A}" presName="vert1" presStyleCnt="0"/>
      <dgm:spPr/>
    </dgm:pt>
    <dgm:pt modelId="{520A0872-0BF7-47B3-9E8C-4F0C893462E2}" type="pres">
      <dgm:prSet presAssocID="{2995D634-3F13-4DC6-A2D6-2FD8DCE20EC3}" presName="thickLine" presStyleLbl="alignNode1" presStyleIdx="1" presStyleCnt="3"/>
      <dgm:spPr/>
    </dgm:pt>
    <dgm:pt modelId="{F1633194-35C4-4C37-BB58-747BA9FAA3C2}" type="pres">
      <dgm:prSet presAssocID="{2995D634-3F13-4DC6-A2D6-2FD8DCE20EC3}" presName="horz1" presStyleCnt="0"/>
      <dgm:spPr/>
    </dgm:pt>
    <dgm:pt modelId="{B0B2F944-0B36-48EC-A8D4-C27B8C0FFBB8}" type="pres">
      <dgm:prSet presAssocID="{2995D634-3F13-4DC6-A2D6-2FD8DCE20EC3}" presName="tx1" presStyleLbl="revTx" presStyleIdx="1" presStyleCnt="3"/>
      <dgm:spPr/>
    </dgm:pt>
    <dgm:pt modelId="{51E58CFC-9E54-4C09-A9DE-6FF59B7E11E6}" type="pres">
      <dgm:prSet presAssocID="{2995D634-3F13-4DC6-A2D6-2FD8DCE20EC3}" presName="vert1" presStyleCnt="0"/>
      <dgm:spPr/>
    </dgm:pt>
    <dgm:pt modelId="{E68C61E8-6188-4F5E-8D87-502A52EABB02}" type="pres">
      <dgm:prSet presAssocID="{9E09B7CA-02AB-491A-9096-0A7CE63C8909}" presName="thickLine" presStyleLbl="alignNode1" presStyleIdx="2" presStyleCnt="3"/>
      <dgm:spPr/>
    </dgm:pt>
    <dgm:pt modelId="{D0E10F5B-A91B-45E0-BF02-75A4917E392C}" type="pres">
      <dgm:prSet presAssocID="{9E09B7CA-02AB-491A-9096-0A7CE63C8909}" presName="horz1" presStyleCnt="0"/>
      <dgm:spPr/>
    </dgm:pt>
    <dgm:pt modelId="{63870327-5A60-4691-9777-F4EDEE80C1A3}" type="pres">
      <dgm:prSet presAssocID="{9E09B7CA-02AB-491A-9096-0A7CE63C8909}" presName="tx1" presStyleLbl="revTx" presStyleIdx="2" presStyleCnt="3"/>
      <dgm:spPr/>
    </dgm:pt>
    <dgm:pt modelId="{744C6C23-716A-4318-8114-6B1321889105}" type="pres">
      <dgm:prSet presAssocID="{9E09B7CA-02AB-491A-9096-0A7CE63C8909}" presName="vert1" presStyleCnt="0"/>
      <dgm:spPr/>
    </dgm:pt>
  </dgm:ptLst>
  <dgm:cxnLst>
    <dgm:cxn modelId="{58A66C05-EC36-4892-B060-9D36BE4989EB}" srcId="{D86700B2-EA36-4FA8-B66A-743294D0A39F}" destId="{2995D634-3F13-4DC6-A2D6-2FD8DCE20EC3}" srcOrd="1" destOrd="0" parTransId="{33F222CE-72CE-4687-A20C-0C3876A89FA7}" sibTransId="{C252A556-29DD-4985-AA3D-2E89657D3CEE}"/>
    <dgm:cxn modelId="{18FB9817-4DCD-45FB-A64B-635263E43D04}" type="presOf" srcId="{037197C8-772E-4996-B5FA-D61298C5576A}" destId="{E03AEC4C-FA3A-456D-9CBE-63C5E8AB18AA}" srcOrd="0" destOrd="0" presId="urn:microsoft.com/office/officeart/2008/layout/LinedList"/>
    <dgm:cxn modelId="{9D74822B-8A1B-4F85-A42C-34241C5D0BBE}" type="presOf" srcId="{2995D634-3F13-4DC6-A2D6-2FD8DCE20EC3}" destId="{B0B2F944-0B36-48EC-A8D4-C27B8C0FFBB8}" srcOrd="0" destOrd="0" presId="urn:microsoft.com/office/officeart/2008/layout/LinedList"/>
    <dgm:cxn modelId="{F7CCE663-9120-45C2-A2F8-5EC34CAC28F8}" srcId="{D86700B2-EA36-4FA8-B66A-743294D0A39F}" destId="{037197C8-772E-4996-B5FA-D61298C5576A}" srcOrd="0" destOrd="0" parTransId="{00636859-2D3D-4299-832D-81EF3D7B9C06}" sibTransId="{E012D845-FCAA-4B5F-874C-7C6B57CED1E6}"/>
    <dgm:cxn modelId="{36BF16AC-B3EC-4236-ACEE-C30291879D31}" srcId="{D86700B2-EA36-4FA8-B66A-743294D0A39F}" destId="{9E09B7CA-02AB-491A-9096-0A7CE63C8909}" srcOrd="2" destOrd="0" parTransId="{BC0FD8E7-A64A-4E7E-AB9B-8268655AD767}" sibTransId="{94CFD41B-B65F-499C-AA0B-5B1A51433A48}"/>
    <dgm:cxn modelId="{AD68A2B9-32EF-4F2F-87EA-B7215166D216}" type="presOf" srcId="{9E09B7CA-02AB-491A-9096-0A7CE63C8909}" destId="{63870327-5A60-4691-9777-F4EDEE80C1A3}" srcOrd="0" destOrd="0" presId="urn:microsoft.com/office/officeart/2008/layout/LinedList"/>
    <dgm:cxn modelId="{F8D52AEA-4960-4290-870C-97F6A627D8B0}" type="presOf" srcId="{D86700B2-EA36-4FA8-B66A-743294D0A39F}" destId="{7C51C74A-DDA6-4768-9B95-5826D044FDC5}" srcOrd="0" destOrd="0" presId="urn:microsoft.com/office/officeart/2008/layout/LinedList"/>
    <dgm:cxn modelId="{69910B7E-9EBC-47A7-A34D-FB3E274E5A8C}" type="presParOf" srcId="{7C51C74A-DDA6-4768-9B95-5826D044FDC5}" destId="{6CE937F5-B0C7-46B9-ABB5-81F9865FDA93}" srcOrd="0" destOrd="0" presId="urn:microsoft.com/office/officeart/2008/layout/LinedList"/>
    <dgm:cxn modelId="{7AB7E565-7029-48EC-B7ED-EC9BE7201736}" type="presParOf" srcId="{7C51C74A-DDA6-4768-9B95-5826D044FDC5}" destId="{29484CB0-D8BB-4D61-B3EF-12B1552F932D}" srcOrd="1" destOrd="0" presId="urn:microsoft.com/office/officeart/2008/layout/LinedList"/>
    <dgm:cxn modelId="{68A57365-9A97-497E-AFC3-15E47E853F56}" type="presParOf" srcId="{29484CB0-D8BB-4D61-B3EF-12B1552F932D}" destId="{E03AEC4C-FA3A-456D-9CBE-63C5E8AB18AA}" srcOrd="0" destOrd="0" presId="urn:microsoft.com/office/officeart/2008/layout/LinedList"/>
    <dgm:cxn modelId="{9338E940-FB7B-4339-9B27-4417D5B66289}" type="presParOf" srcId="{29484CB0-D8BB-4D61-B3EF-12B1552F932D}" destId="{8CABC27D-0D98-4FD3-862F-E8693179196C}" srcOrd="1" destOrd="0" presId="urn:microsoft.com/office/officeart/2008/layout/LinedList"/>
    <dgm:cxn modelId="{81E0D0BD-54F0-45E2-B4D1-46F18CB6CCED}" type="presParOf" srcId="{7C51C74A-DDA6-4768-9B95-5826D044FDC5}" destId="{520A0872-0BF7-47B3-9E8C-4F0C893462E2}" srcOrd="2" destOrd="0" presId="urn:microsoft.com/office/officeart/2008/layout/LinedList"/>
    <dgm:cxn modelId="{5E210036-EA76-4515-A655-8F89A0D9E6D5}" type="presParOf" srcId="{7C51C74A-DDA6-4768-9B95-5826D044FDC5}" destId="{F1633194-35C4-4C37-BB58-747BA9FAA3C2}" srcOrd="3" destOrd="0" presId="urn:microsoft.com/office/officeart/2008/layout/LinedList"/>
    <dgm:cxn modelId="{CC0560BF-EDC0-4D41-B8EC-9D513978937F}" type="presParOf" srcId="{F1633194-35C4-4C37-BB58-747BA9FAA3C2}" destId="{B0B2F944-0B36-48EC-A8D4-C27B8C0FFBB8}" srcOrd="0" destOrd="0" presId="urn:microsoft.com/office/officeart/2008/layout/LinedList"/>
    <dgm:cxn modelId="{C50A76EB-4EED-4B7B-A17E-629EE657706A}" type="presParOf" srcId="{F1633194-35C4-4C37-BB58-747BA9FAA3C2}" destId="{51E58CFC-9E54-4C09-A9DE-6FF59B7E11E6}" srcOrd="1" destOrd="0" presId="urn:microsoft.com/office/officeart/2008/layout/LinedList"/>
    <dgm:cxn modelId="{8F8B4732-F829-4C6C-92EB-A9E1D02AF384}" type="presParOf" srcId="{7C51C74A-DDA6-4768-9B95-5826D044FDC5}" destId="{E68C61E8-6188-4F5E-8D87-502A52EABB02}" srcOrd="4" destOrd="0" presId="urn:microsoft.com/office/officeart/2008/layout/LinedList"/>
    <dgm:cxn modelId="{6621BD0C-2FD3-4A92-AC71-2E5C77BCF4E6}" type="presParOf" srcId="{7C51C74A-DDA6-4768-9B95-5826D044FDC5}" destId="{D0E10F5B-A91B-45E0-BF02-75A4917E392C}" srcOrd="5" destOrd="0" presId="urn:microsoft.com/office/officeart/2008/layout/LinedList"/>
    <dgm:cxn modelId="{2EC0ECB8-9BBC-4FA2-82A3-F653F5FB81F8}" type="presParOf" srcId="{D0E10F5B-A91B-45E0-BF02-75A4917E392C}" destId="{63870327-5A60-4691-9777-F4EDEE80C1A3}" srcOrd="0" destOrd="0" presId="urn:microsoft.com/office/officeart/2008/layout/LinedList"/>
    <dgm:cxn modelId="{BDFEEE97-0763-4B57-9982-A73F837B07CA}" type="presParOf" srcId="{D0E10F5B-A91B-45E0-BF02-75A4917E392C}" destId="{744C6C23-716A-4318-8114-6B13218891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4226BD-8412-4710-B794-705BB00ED283}"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83CCC314-0F34-4078-9331-A28D5F86C75E}">
      <dgm:prSet/>
      <dgm:spPr/>
      <dgm:t>
        <a:bodyPr/>
        <a:lstStyle/>
        <a:p>
          <a:r>
            <a:rPr lang="en-US"/>
            <a:t>Saved pipeline: preprocess + KMeans(k).</a:t>
          </a:r>
        </a:p>
      </dgm:t>
    </dgm:pt>
    <dgm:pt modelId="{01589E44-F427-4A36-B0EB-55B217B8B608}" type="parTrans" cxnId="{D6C52147-E647-4A1D-9FC6-61788DA614FA}">
      <dgm:prSet/>
      <dgm:spPr/>
      <dgm:t>
        <a:bodyPr/>
        <a:lstStyle/>
        <a:p>
          <a:endParaRPr lang="en-US"/>
        </a:p>
      </dgm:t>
    </dgm:pt>
    <dgm:pt modelId="{B2834F42-6056-46BC-B407-279B514F3B8E}" type="sibTrans" cxnId="{D6C52147-E647-4A1D-9FC6-61788DA614FA}">
      <dgm:prSet/>
      <dgm:spPr/>
      <dgm:t>
        <a:bodyPr/>
        <a:lstStyle/>
        <a:p>
          <a:endParaRPr lang="en-US"/>
        </a:p>
      </dgm:t>
    </dgm:pt>
    <dgm:pt modelId="{7CA87BD9-582A-4082-978E-23176C4453E4}">
      <dgm:prSet/>
      <dgm:spPr/>
      <dgm:t>
        <a:bodyPr/>
        <a:lstStyle/>
        <a:p>
          <a:r>
            <a:rPr lang="en-US"/>
            <a:t>Flask API: POST /predict → segment id.</a:t>
          </a:r>
        </a:p>
      </dgm:t>
    </dgm:pt>
    <dgm:pt modelId="{4AE6D137-BFDE-4D00-ADC5-941CC539CAA7}" type="parTrans" cxnId="{4C1785B8-65D6-44C1-8D72-D19BA89A53B3}">
      <dgm:prSet/>
      <dgm:spPr/>
      <dgm:t>
        <a:bodyPr/>
        <a:lstStyle/>
        <a:p>
          <a:endParaRPr lang="en-US"/>
        </a:p>
      </dgm:t>
    </dgm:pt>
    <dgm:pt modelId="{FB50259F-E6DA-42B2-8AAA-59A1FADF52ED}" type="sibTrans" cxnId="{4C1785B8-65D6-44C1-8D72-D19BA89A53B3}">
      <dgm:prSet/>
      <dgm:spPr/>
      <dgm:t>
        <a:bodyPr/>
        <a:lstStyle/>
        <a:p>
          <a:endParaRPr lang="en-US"/>
        </a:p>
      </dgm:t>
    </dgm:pt>
    <dgm:pt modelId="{A315D54D-F309-4BD0-896A-0A44D35F24F9}">
      <dgm:prSet/>
      <dgm:spPr/>
      <dgm:t>
        <a:bodyPr/>
        <a:lstStyle/>
        <a:p>
          <a:r>
            <a:rPr lang="en-US"/>
            <a:t>JSON in: Gender, Age, AnnualIncome, SpendingScore.</a:t>
          </a:r>
        </a:p>
      </dgm:t>
    </dgm:pt>
    <dgm:pt modelId="{440CA7C4-82DA-4E9A-BC9A-BAA5D51DE1FC}" type="parTrans" cxnId="{BBBBB6A1-56C7-470D-B787-B6975EB48927}">
      <dgm:prSet/>
      <dgm:spPr/>
      <dgm:t>
        <a:bodyPr/>
        <a:lstStyle/>
        <a:p>
          <a:endParaRPr lang="en-US"/>
        </a:p>
      </dgm:t>
    </dgm:pt>
    <dgm:pt modelId="{143F8F6A-8BB8-4AAA-AAAB-F6902B96BD9A}" type="sibTrans" cxnId="{BBBBB6A1-56C7-470D-B787-B6975EB48927}">
      <dgm:prSet/>
      <dgm:spPr/>
      <dgm:t>
        <a:bodyPr/>
        <a:lstStyle/>
        <a:p>
          <a:endParaRPr lang="en-US"/>
        </a:p>
      </dgm:t>
    </dgm:pt>
    <dgm:pt modelId="{7E9215B2-6B6F-4ADA-AF12-B0666A33729C}" type="pres">
      <dgm:prSet presAssocID="{2E4226BD-8412-4710-B794-705BB00ED283}" presName="vert0" presStyleCnt="0">
        <dgm:presLayoutVars>
          <dgm:dir/>
          <dgm:animOne val="branch"/>
          <dgm:animLvl val="lvl"/>
        </dgm:presLayoutVars>
      </dgm:prSet>
      <dgm:spPr/>
    </dgm:pt>
    <dgm:pt modelId="{12F24B6C-FAE4-4D8A-88C1-19E325EE3170}" type="pres">
      <dgm:prSet presAssocID="{83CCC314-0F34-4078-9331-A28D5F86C75E}" presName="thickLine" presStyleLbl="alignNode1" presStyleIdx="0" presStyleCnt="3"/>
      <dgm:spPr/>
    </dgm:pt>
    <dgm:pt modelId="{1381DF97-9D0C-4C6E-A0D6-583BE337A5B8}" type="pres">
      <dgm:prSet presAssocID="{83CCC314-0F34-4078-9331-A28D5F86C75E}" presName="horz1" presStyleCnt="0"/>
      <dgm:spPr/>
    </dgm:pt>
    <dgm:pt modelId="{7A325782-688B-4AF6-95A2-65126A3BDEA1}" type="pres">
      <dgm:prSet presAssocID="{83CCC314-0F34-4078-9331-A28D5F86C75E}" presName="tx1" presStyleLbl="revTx" presStyleIdx="0" presStyleCnt="3"/>
      <dgm:spPr/>
    </dgm:pt>
    <dgm:pt modelId="{3F1A52D6-5186-4B8F-9DD8-AE918DC9E79C}" type="pres">
      <dgm:prSet presAssocID="{83CCC314-0F34-4078-9331-A28D5F86C75E}" presName="vert1" presStyleCnt="0"/>
      <dgm:spPr/>
    </dgm:pt>
    <dgm:pt modelId="{72F89FA9-72EE-42D7-9E54-E63933135C6B}" type="pres">
      <dgm:prSet presAssocID="{7CA87BD9-582A-4082-978E-23176C4453E4}" presName="thickLine" presStyleLbl="alignNode1" presStyleIdx="1" presStyleCnt="3"/>
      <dgm:spPr/>
    </dgm:pt>
    <dgm:pt modelId="{2CC59703-D5DE-44EB-83DE-5F6C7D1D1711}" type="pres">
      <dgm:prSet presAssocID="{7CA87BD9-582A-4082-978E-23176C4453E4}" presName="horz1" presStyleCnt="0"/>
      <dgm:spPr/>
    </dgm:pt>
    <dgm:pt modelId="{9240AB44-3312-4C55-8F22-02230BA2C670}" type="pres">
      <dgm:prSet presAssocID="{7CA87BD9-582A-4082-978E-23176C4453E4}" presName="tx1" presStyleLbl="revTx" presStyleIdx="1" presStyleCnt="3"/>
      <dgm:spPr/>
    </dgm:pt>
    <dgm:pt modelId="{3CDE48E8-11A1-4A96-A108-68F899D9D30A}" type="pres">
      <dgm:prSet presAssocID="{7CA87BD9-582A-4082-978E-23176C4453E4}" presName="vert1" presStyleCnt="0"/>
      <dgm:spPr/>
    </dgm:pt>
    <dgm:pt modelId="{FA988C0B-2AC1-421E-A4EE-493A757F933B}" type="pres">
      <dgm:prSet presAssocID="{A315D54D-F309-4BD0-896A-0A44D35F24F9}" presName="thickLine" presStyleLbl="alignNode1" presStyleIdx="2" presStyleCnt="3"/>
      <dgm:spPr/>
    </dgm:pt>
    <dgm:pt modelId="{9B22493A-9118-45B0-8F57-2C455238A7E1}" type="pres">
      <dgm:prSet presAssocID="{A315D54D-F309-4BD0-896A-0A44D35F24F9}" presName="horz1" presStyleCnt="0"/>
      <dgm:spPr/>
    </dgm:pt>
    <dgm:pt modelId="{ABAFC6BA-62A3-47AA-B443-926175143AA7}" type="pres">
      <dgm:prSet presAssocID="{A315D54D-F309-4BD0-896A-0A44D35F24F9}" presName="tx1" presStyleLbl="revTx" presStyleIdx="2" presStyleCnt="3"/>
      <dgm:spPr/>
    </dgm:pt>
    <dgm:pt modelId="{C15C3303-0982-4438-8FAD-EC1360A7F07A}" type="pres">
      <dgm:prSet presAssocID="{A315D54D-F309-4BD0-896A-0A44D35F24F9}" presName="vert1" presStyleCnt="0"/>
      <dgm:spPr/>
    </dgm:pt>
  </dgm:ptLst>
  <dgm:cxnLst>
    <dgm:cxn modelId="{0D66840E-B85F-4484-BF77-515E50B900CA}" type="presOf" srcId="{2E4226BD-8412-4710-B794-705BB00ED283}" destId="{7E9215B2-6B6F-4ADA-AF12-B0666A33729C}" srcOrd="0" destOrd="0" presId="urn:microsoft.com/office/officeart/2008/layout/LinedList"/>
    <dgm:cxn modelId="{6E4C7664-363F-49F3-87D3-B6ECCE819510}" type="presOf" srcId="{7CA87BD9-582A-4082-978E-23176C4453E4}" destId="{9240AB44-3312-4C55-8F22-02230BA2C670}" srcOrd="0" destOrd="0" presId="urn:microsoft.com/office/officeart/2008/layout/LinedList"/>
    <dgm:cxn modelId="{D6C52147-E647-4A1D-9FC6-61788DA614FA}" srcId="{2E4226BD-8412-4710-B794-705BB00ED283}" destId="{83CCC314-0F34-4078-9331-A28D5F86C75E}" srcOrd="0" destOrd="0" parTransId="{01589E44-F427-4A36-B0EB-55B217B8B608}" sibTransId="{B2834F42-6056-46BC-B407-279B514F3B8E}"/>
    <dgm:cxn modelId="{BBBBB6A1-56C7-470D-B787-B6975EB48927}" srcId="{2E4226BD-8412-4710-B794-705BB00ED283}" destId="{A315D54D-F309-4BD0-896A-0A44D35F24F9}" srcOrd="2" destOrd="0" parTransId="{440CA7C4-82DA-4E9A-BC9A-BAA5D51DE1FC}" sibTransId="{143F8F6A-8BB8-4AAA-AAAB-F6902B96BD9A}"/>
    <dgm:cxn modelId="{4C1785B8-65D6-44C1-8D72-D19BA89A53B3}" srcId="{2E4226BD-8412-4710-B794-705BB00ED283}" destId="{7CA87BD9-582A-4082-978E-23176C4453E4}" srcOrd="1" destOrd="0" parTransId="{4AE6D137-BFDE-4D00-ADC5-941CC539CAA7}" sibTransId="{FB50259F-E6DA-42B2-8AAA-59A1FADF52ED}"/>
    <dgm:cxn modelId="{F7E1CDF7-CFC9-4BA9-9E46-828300DEDCCC}" type="presOf" srcId="{83CCC314-0F34-4078-9331-A28D5F86C75E}" destId="{7A325782-688B-4AF6-95A2-65126A3BDEA1}" srcOrd="0" destOrd="0" presId="urn:microsoft.com/office/officeart/2008/layout/LinedList"/>
    <dgm:cxn modelId="{1A2A90FE-790D-4052-A22B-CDF80D6E50C9}" type="presOf" srcId="{A315D54D-F309-4BD0-896A-0A44D35F24F9}" destId="{ABAFC6BA-62A3-47AA-B443-926175143AA7}" srcOrd="0" destOrd="0" presId="urn:microsoft.com/office/officeart/2008/layout/LinedList"/>
    <dgm:cxn modelId="{5E42E401-E0B8-463B-AA6B-DE08B932DA34}" type="presParOf" srcId="{7E9215B2-6B6F-4ADA-AF12-B0666A33729C}" destId="{12F24B6C-FAE4-4D8A-88C1-19E325EE3170}" srcOrd="0" destOrd="0" presId="urn:microsoft.com/office/officeart/2008/layout/LinedList"/>
    <dgm:cxn modelId="{A7F16370-E1DC-4D3E-8F42-E73FCDFBC8DE}" type="presParOf" srcId="{7E9215B2-6B6F-4ADA-AF12-B0666A33729C}" destId="{1381DF97-9D0C-4C6E-A0D6-583BE337A5B8}" srcOrd="1" destOrd="0" presId="urn:microsoft.com/office/officeart/2008/layout/LinedList"/>
    <dgm:cxn modelId="{C240DF6B-03A5-4FCA-8BA8-081A3A4FB634}" type="presParOf" srcId="{1381DF97-9D0C-4C6E-A0D6-583BE337A5B8}" destId="{7A325782-688B-4AF6-95A2-65126A3BDEA1}" srcOrd="0" destOrd="0" presId="urn:microsoft.com/office/officeart/2008/layout/LinedList"/>
    <dgm:cxn modelId="{572BB443-35E3-482E-8E68-C7CC8191CCA4}" type="presParOf" srcId="{1381DF97-9D0C-4C6E-A0D6-583BE337A5B8}" destId="{3F1A52D6-5186-4B8F-9DD8-AE918DC9E79C}" srcOrd="1" destOrd="0" presId="urn:microsoft.com/office/officeart/2008/layout/LinedList"/>
    <dgm:cxn modelId="{463CDA52-5B3B-42B5-B752-8A10A236FAEC}" type="presParOf" srcId="{7E9215B2-6B6F-4ADA-AF12-B0666A33729C}" destId="{72F89FA9-72EE-42D7-9E54-E63933135C6B}" srcOrd="2" destOrd="0" presId="urn:microsoft.com/office/officeart/2008/layout/LinedList"/>
    <dgm:cxn modelId="{0CD4BBC3-E777-4687-9D58-677C24D16D67}" type="presParOf" srcId="{7E9215B2-6B6F-4ADA-AF12-B0666A33729C}" destId="{2CC59703-D5DE-44EB-83DE-5F6C7D1D1711}" srcOrd="3" destOrd="0" presId="urn:microsoft.com/office/officeart/2008/layout/LinedList"/>
    <dgm:cxn modelId="{9ADDB536-1135-41C0-9BE8-1371C380E3B0}" type="presParOf" srcId="{2CC59703-D5DE-44EB-83DE-5F6C7D1D1711}" destId="{9240AB44-3312-4C55-8F22-02230BA2C670}" srcOrd="0" destOrd="0" presId="urn:microsoft.com/office/officeart/2008/layout/LinedList"/>
    <dgm:cxn modelId="{F2475415-032D-419C-9F91-661883DC7702}" type="presParOf" srcId="{2CC59703-D5DE-44EB-83DE-5F6C7D1D1711}" destId="{3CDE48E8-11A1-4A96-A108-68F899D9D30A}" srcOrd="1" destOrd="0" presId="urn:microsoft.com/office/officeart/2008/layout/LinedList"/>
    <dgm:cxn modelId="{0F3A39C5-AF10-4E94-B029-311DD04D7FE1}" type="presParOf" srcId="{7E9215B2-6B6F-4ADA-AF12-B0666A33729C}" destId="{FA988C0B-2AC1-421E-A4EE-493A757F933B}" srcOrd="4" destOrd="0" presId="urn:microsoft.com/office/officeart/2008/layout/LinedList"/>
    <dgm:cxn modelId="{95D62275-E2D1-4157-85CF-8A587D915EE4}" type="presParOf" srcId="{7E9215B2-6B6F-4ADA-AF12-B0666A33729C}" destId="{9B22493A-9118-45B0-8F57-2C455238A7E1}" srcOrd="5" destOrd="0" presId="urn:microsoft.com/office/officeart/2008/layout/LinedList"/>
    <dgm:cxn modelId="{6DA10EBB-66EE-4157-BDDE-100B253591E9}" type="presParOf" srcId="{9B22493A-9118-45B0-8F57-2C455238A7E1}" destId="{ABAFC6BA-62A3-47AA-B443-926175143AA7}" srcOrd="0" destOrd="0" presId="urn:microsoft.com/office/officeart/2008/layout/LinedList"/>
    <dgm:cxn modelId="{3440474F-738B-46B2-A5E7-A999A7B25CB8}" type="presParOf" srcId="{9B22493A-9118-45B0-8F57-2C455238A7E1}" destId="{C15C3303-0982-4438-8FAD-EC1360A7F0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DBEC6D-7431-416B-A95E-EA3B3590844B}"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6523C55-EB50-406A-B103-EEE3B57EE6B0}">
      <dgm:prSet/>
      <dgm:spPr/>
      <dgm:t>
        <a:bodyPr/>
        <a:lstStyle/>
        <a:p>
          <a:r>
            <a:rPr lang="en-US"/>
            <a:t>Validate segments with stakeholders; add behavior features.</a:t>
          </a:r>
        </a:p>
      </dgm:t>
    </dgm:pt>
    <dgm:pt modelId="{4BCDB1D4-71D1-43B7-802E-C51D3AF5332C}" type="parTrans" cxnId="{5B9F702F-B095-4570-B7C9-189A581E431E}">
      <dgm:prSet/>
      <dgm:spPr/>
      <dgm:t>
        <a:bodyPr/>
        <a:lstStyle/>
        <a:p>
          <a:endParaRPr lang="en-US"/>
        </a:p>
      </dgm:t>
    </dgm:pt>
    <dgm:pt modelId="{E62A80B2-86C1-417D-AA78-2C2572EF4F7D}" type="sibTrans" cxnId="{5B9F702F-B095-4570-B7C9-189A581E431E}">
      <dgm:prSet phldrT="1" phldr="0"/>
      <dgm:spPr/>
      <dgm:t>
        <a:bodyPr/>
        <a:lstStyle/>
        <a:p>
          <a:r>
            <a:rPr lang="en-US"/>
            <a:t>1</a:t>
          </a:r>
        </a:p>
      </dgm:t>
    </dgm:pt>
    <dgm:pt modelId="{908D3A8B-5C5D-4E7E-89D2-490E5E8A5AB9}">
      <dgm:prSet/>
      <dgm:spPr/>
      <dgm:t>
        <a:bodyPr/>
        <a:lstStyle/>
        <a:p>
          <a:r>
            <a:rPr lang="en-US"/>
            <a:t>Monitor drift; revisit k quarterly.</a:t>
          </a:r>
        </a:p>
      </dgm:t>
    </dgm:pt>
    <dgm:pt modelId="{D6F01A3F-407F-42BC-AB79-F5CB10CB4E82}" type="parTrans" cxnId="{4288F8A9-6F34-4918-A912-DFE977095254}">
      <dgm:prSet/>
      <dgm:spPr/>
      <dgm:t>
        <a:bodyPr/>
        <a:lstStyle/>
        <a:p>
          <a:endParaRPr lang="en-US"/>
        </a:p>
      </dgm:t>
    </dgm:pt>
    <dgm:pt modelId="{EE022B04-89E2-4163-8F58-7ACAE3C8CAE5}" type="sibTrans" cxnId="{4288F8A9-6F34-4918-A912-DFE977095254}">
      <dgm:prSet phldrT="2" phldr="0"/>
      <dgm:spPr/>
      <dgm:t>
        <a:bodyPr/>
        <a:lstStyle/>
        <a:p>
          <a:r>
            <a:rPr lang="en-US"/>
            <a:t>2</a:t>
          </a:r>
        </a:p>
      </dgm:t>
    </dgm:pt>
    <dgm:pt modelId="{E2E26826-1867-4AF1-9358-EB48291F07E6}">
      <dgm:prSet/>
      <dgm:spPr/>
      <dgm:t>
        <a:bodyPr/>
        <a:lstStyle/>
        <a:p>
          <a:r>
            <a:rPr lang="en-US"/>
            <a:t>Mitigate bias (gender proxy), keep data minimal.</a:t>
          </a:r>
        </a:p>
      </dgm:t>
    </dgm:pt>
    <dgm:pt modelId="{948D8562-EB28-4B52-9F2B-3FB4B5983D78}" type="parTrans" cxnId="{38F8C286-F282-43E0-BC06-FA37D01C6C03}">
      <dgm:prSet/>
      <dgm:spPr/>
      <dgm:t>
        <a:bodyPr/>
        <a:lstStyle/>
        <a:p>
          <a:endParaRPr lang="en-US"/>
        </a:p>
      </dgm:t>
    </dgm:pt>
    <dgm:pt modelId="{AAD0017A-E826-4D7F-AC30-5EB279ABA797}" type="sibTrans" cxnId="{38F8C286-F282-43E0-BC06-FA37D01C6C03}">
      <dgm:prSet phldrT="3" phldr="0"/>
      <dgm:spPr/>
      <dgm:t>
        <a:bodyPr/>
        <a:lstStyle/>
        <a:p>
          <a:r>
            <a:rPr lang="en-US"/>
            <a:t>3</a:t>
          </a:r>
        </a:p>
      </dgm:t>
    </dgm:pt>
    <dgm:pt modelId="{0A1AF002-C836-4C0C-95EB-8FC5FE8CC8B2}" type="pres">
      <dgm:prSet presAssocID="{41DBEC6D-7431-416B-A95E-EA3B3590844B}" presName="Name0" presStyleCnt="0">
        <dgm:presLayoutVars>
          <dgm:animLvl val="lvl"/>
          <dgm:resizeHandles val="exact"/>
        </dgm:presLayoutVars>
      </dgm:prSet>
      <dgm:spPr/>
    </dgm:pt>
    <dgm:pt modelId="{52D7DD2F-4950-435B-8914-6629E6ADF768}" type="pres">
      <dgm:prSet presAssocID="{56523C55-EB50-406A-B103-EEE3B57EE6B0}" presName="compositeNode" presStyleCnt="0">
        <dgm:presLayoutVars>
          <dgm:bulletEnabled val="1"/>
        </dgm:presLayoutVars>
      </dgm:prSet>
      <dgm:spPr/>
    </dgm:pt>
    <dgm:pt modelId="{E1F224AA-093C-4572-86BE-A1530116FC76}" type="pres">
      <dgm:prSet presAssocID="{56523C55-EB50-406A-B103-EEE3B57EE6B0}" presName="bgRect" presStyleLbl="bgAccFollowNode1" presStyleIdx="0" presStyleCnt="3"/>
      <dgm:spPr/>
    </dgm:pt>
    <dgm:pt modelId="{7F0B599E-7B41-4761-825E-7BD08D0C107E}" type="pres">
      <dgm:prSet presAssocID="{E62A80B2-86C1-417D-AA78-2C2572EF4F7D}" presName="sibTransNodeCircle" presStyleLbl="alignNode1" presStyleIdx="0" presStyleCnt="6">
        <dgm:presLayoutVars>
          <dgm:chMax val="0"/>
          <dgm:bulletEnabled/>
        </dgm:presLayoutVars>
      </dgm:prSet>
      <dgm:spPr/>
    </dgm:pt>
    <dgm:pt modelId="{ADE53F12-3161-468A-B6AB-31D3F61E27CC}" type="pres">
      <dgm:prSet presAssocID="{56523C55-EB50-406A-B103-EEE3B57EE6B0}" presName="bottomLine" presStyleLbl="alignNode1" presStyleIdx="1" presStyleCnt="6">
        <dgm:presLayoutVars/>
      </dgm:prSet>
      <dgm:spPr/>
    </dgm:pt>
    <dgm:pt modelId="{3DD1373B-D9F8-4A9B-B5C5-3F82FAD911E9}" type="pres">
      <dgm:prSet presAssocID="{56523C55-EB50-406A-B103-EEE3B57EE6B0}" presName="nodeText" presStyleLbl="bgAccFollowNode1" presStyleIdx="0" presStyleCnt="3">
        <dgm:presLayoutVars>
          <dgm:bulletEnabled val="1"/>
        </dgm:presLayoutVars>
      </dgm:prSet>
      <dgm:spPr/>
    </dgm:pt>
    <dgm:pt modelId="{DE3A6685-BE96-4CDE-8483-D40D77FE4A12}" type="pres">
      <dgm:prSet presAssocID="{E62A80B2-86C1-417D-AA78-2C2572EF4F7D}" presName="sibTrans" presStyleCnt="0"/>
      <dgm:spPr/>
    </dgm:pt>
    <dgm:pt modelId="{67F695A3-AAA2-4E9C-91D2-63A5AEB5026D}" type="pres">
      <dgm:prSet presAssocID="{908D3A8B-5C5D-4E7E-89D2-490E5E8A5AB9}" presName="compositeNode" presStyleCnt="0">
        <dgm:presLayoutVars>
          <dgm:bulletEnabled val="1"/>
        </dgm:presLayoutVars>
      </dgm:prSet>
      <dgm:spPr/>
    </dgm:pt>
    <dgm:pt modelId="{30B62E69-0F36-4D57-AFA6-CA074E97495C}" type="pres">
      <dgm:prSet presAssocID="{908D3A8B-5C5D-4E7E-89D2-490E5E8A5AB9}" presName="bgRect" presStyleLbl="bgAccFollowNode1" presStyleIdx="1" presStyleCnt="3"/>
      <dgm:spPr/>
    </dgm:pt>
    <dgm:pt modelId="{50576A78-088F-4C69-8D1A-11A5854A4E72}" type="pres">
      <dgm:prSet presAssocID="{EE022B04-89E2-4163-8F58-7ACAE3C8CAE5}" presName="sibTransNodeCircle" presStyleLbl="alignNode1" presStyleIdx="2" presStyleCnt="6">
        <dgm:presLayoutVars>
          <dgm:chMax val="0"/>
          <dgm:bulletEnabled/>
        </dgm:presLayoutVars>
      </dgm:prSet>
      <dgm:spPr/>
    </dgm:pt>
    <dgm:pt modelId="{26BBCC18-7AF5-49BA-A171-F29EA274CECD}" type="pres">
      <dgm:prSet presAssocID="{908D3A8B-5C5D-4E7E-89D2-490E5E8A5AB9}" presName="bottomLine" presStyleLbl="alignNode1" presStyleIdx="3" presStyleCnt="6">
        <dgm:presLayoutVars/>
      </dgm:prSet>
      <dgm:spPr/>
    </dgm:pt>
    <dgm:pt modelId="{B8E45906-0F0A-4CA8-8A1E-FFCF384946E0}" type="pres">
      <dgm:prSet presAssocID="{908D3A8B-5C5D-4E7E-89D2-490E5E8A5AB9}" presName="nodeText" presStyleLbl="bgAccFollowNode1" presStyleIdx="1" presStyleCnt="3">
        <dgm:presLayoutVars>
          <dgm:bulletEnabled val="1"/>
        </dgm:presLayoutVars>
      </dgm:prSet>
      <dgm:spPr/>
    </dgm:pt>
    <dgm:pt modelId="{E6438F5C-29D9-4BCA-AEEA-6AFAD6EFD757}" type="pres">
      <dgm:prSet presAssocID="{EE022B04-89E2-4163-8F58-7ACAE3C8CAE5}" presName="sibTrans" presStyleCnt="0"/>
      <dgm:spPr/>
    </dgm:pt>
    <dgm:pt modelId="{296F0D42-6A6D-49CB-A46E-6227E5B26EBE}" type="pres">
      <dgm:prSet presAssocID="{E2E26826-1867-4AF1-9358-EB48291F07E6}" presName="compositeNode" presStyleCnt="0">
        <dgm:presLayoutVars>
          <dgm:bulletEnabled val="1"/>
        </dgm:presLayoutVars>
      </dgm:prSet>
      <dgm:spPr/>
    </dgm:pt>
    <dgm:pt modelId="{BEBCF5C5-B140-41B9-81D2-580AF97D5800}" type="pres">
      <dgm:prSet presAssocID="{E2E26826-1867-4AF1-9358-EB48291F07E6}" presName="bgRect" presStyleLbl="bgAccFollowNode1" presStyleIdx="2" presStyleCnt="3"/>
      <dgm:spPr/>
    </dgm:pt>
    <dgm:pt modelId="{8961C815-4D69-400B-9947-215FC3753540}" type="pres">
      <dgm:prSet presAssocID="{AAD0017A-E826-4D7F-AC30-5EB279ABA797}" presName="sibTransNodeCircle" presStyleLbl="alignNode1" presStyleIdx="4" presStyleCnt="6">
        <dgm:presLayoutVars>
          <dgm:chMax val="0"/>
          <dgm:bulletEnabled/>
        </dgm:presLayoutVars>
      </dgm:prSet>
      <dgm:spPr/>
    </dgm:pt>
    <dgm:pt modelId="{02E855C1-66AD-4CF5-B679-89FB5ADC198B}" type="pres">
      <dgm:prSet presAssocID="{E2E26826-1867-4AF1-9358-EB48291F07E6}" presName="bottomLine" presStyleLbl="alignNode1" presStyleIdx="5" presStyleCnt="6">
        <dgm:presLayoutVars/>
      </dgm:prSet>
      <dgm:spPr/>
    </dgm:pt>
    <dgm:pt modelId="{CBBE7F43-23B1-4D94-B68B-B0882B125062}" type="pres">
      <dgm:prSet presAssocID="{E2E26826-1867-4AF1-9358-EB48291F07E6}" presName="nodeText" presStyleLbl="bgAccFollowNode1" presStyleIdx="2" presStyleCnt="3">
        <dgm:presLayoutVars>
          <dgm:bulletEnabled val="1"/>
        </dgm:presLayoutVars>
      </dgm:prSet>
      <dgm:spPr/>
    </dgm:pt>
  </dgm:ptLst>
  <dgm:cxnLst>
    <dgm:cxn modelId="{0F761C04-EBBB-4A93-AD1E-825870F1B3B2}" type="presOf" srcId="{56523C55-EB50-406A-B103-EEE3B57EE6B0}" destId="{E1F224AA-093C-4572-86BE-A1530116FC76}" srcOrd="0" destOrd="0" presId="urn:microsoft.com/office/officeart/2016/7/layout/BasicLinearProcessNumbered"/>
    <dgm:cxn modelId="{5B9F702F-B095-4570-B7C9-189A581E431E}" srcId="{41DBEC6D-7431-416B-A95E-EA3B3590844B}" destId="{56523C55-EB50-406A-B103-EEE3B57EE6B0}" srcOrd="0" destOrd="0" parTransId="{4BCDB1D4-71D1-43B7-802E-C51D3AF5332C}" sibTransId="{E62A80B2-86C1-417D-AA78-2C2572EF4F7D}"/>
    <dgm:cxn modelId="{6A9FD244-F591-4208-8F6C-9AC7348E7D11}" type="presOf" srcId="{41DBEC6D-7431-416B-A95E-EA3B3590844B}" destId="{0A1AF002-C836-4C0C-95EB-8FC5FE8CC8B2}" srcOrd="0" destOrd="0" presId="urn:microsoft.com/office/officeart/2016/7/layout/BasicLinearProcessNumbered"/>
    <dgm:cxn modelId="{38F8C286-F282-43E0-BC06-FA37D01C6C03}" srcId="{41DBEC6D-7431-416B-A95E-EA3B3590844B}" destId="{E2E26826-1867-4AF1-9358-EB48291F07E6}" srcOrd="2" destOrd="0" parTransId="{948D8562-EB28-4B52-9F2B-3FB4B5983D78}" sibTransId="{AAD0017A-E826-4D7F-AC30-5EB279ABA797}"/>
    <dgm:cxn modelId="{B6C90F8C-9231-4666-9D04-8B079B63858E}" type="presOf" srcId="{908D3A8B-5C5D-4E7E-89D2-490E5E8A5AB9}" destId="{B8E45906-0F0A-4CA8-8A1E-FFCF384946E0}" srcOrd="1" destOrd="0" presId="urn:microsoft.com/office/officeart/2016/7/layout/BasicLinearProcessNumbered"/>
    <dgm:cxn modelId="{E71FC993-2BCD-4077-A92B-83AB6668C1ED}" type="presOf" srcId="{E62A80B2-86C1-417D-AA78-2C2572EF4F7D}" destId="{7F0B599E-7B41-4761-825E-7BD08D0C107E}" srcOrd="0" destOrd="0" presId="urn:microsoft.com/office/officeart/2016/7/layout/BasicLinearProcessNumbered"/>
    <dgm:cxn modelId="{4288F8A9-6F34-4918-A912-DFE977095254}" srcId="{41DBEC6D-7431-416B-A95E-EA3B3590844B}" destId="{908D3A8B-5C5D-4E7E-89D2-490E5E8A5AB9}" srcOrd="1" destOrd="0" parTransId="{D6F01A3F-407F-42BC-AB79-F5CB10CB4E82}" sibTransId="{EE022B04-89E2-4163-8F58-7ACAE3C8CAE5}"/>
    <dgm:cxn modelId="{EEC39FAF-E2AB-44C6-827B-99F3A4070A0F}" type="presOf" srcId="{908D3A8B-5C5D-4E7E-89D2-490E5E8A5AB9}" destId="{30B62E69-0F36-4D57-AFA6-CA074E97495C}" srcOrd="0" destOrd="0" presId="urn:microsoft.com/office/officeart/2016/7/layout/BasicLinearProcessNumbered"/>
    <dgm:cxn modelId="{CAB142B5-93E1-4066-AE9A-701C56CB51D3}" type="presOf" srcId="{E2E26826-1867-4AF1-9358-EB48291F07E6}" destId="{BEBCF5C5-B140-41B9-81D2-580AF97D5800}" srcOrd="0" destOrd="0" presId="urn:microsoft.com/office/officeart/2016/7/layout/BasicLinearProcessNumbered"/>
    <dgm:cxn modelId="{0ABE5EC9-CB06-4546-8428-AC45567B3A9E}" type="presOf" srcId="{E2E26826-1867-4AF1-9358-EB48291F07E6}" destId="{CBBE7F43-23B1-4D94-B68B-B0882B125062}" srcOrd="1" destOrd="0" presId="urn:microsoft.com/office/officeart/2016/7/layout/BasicLinearProcessNumbered"/>
    <dgm:cxn modelId="{FCB8CCD1-90C8-4E1C-B9D1-5DFC9F8C883C}" type="presOf" srcId="{EE022B04-89E2-4163-8F58-7ACAE3C8CAE5}" destId="{50576A78-088F-4C69-8D1A-11A5854A4E72}" srcOrd="0" destOrd="0" presId="urn:microsoft.com/office/officeart/2016/7/layout/BasicLinearProcessNumbered"/>
    <dgm:cxn modelId="{A0FC9EEF-6055-4F72-B7EC-5A446CFC5902}" type="presOf" srcId="{56523C55-EB50-406A-B103-EEE3B57EE6B0}" destId="{3DD1373B-D9F8-4A9B-B5C5-3F82FAD911E9}" srcOrd="1" destOrd="0" presId="urn:microsoft.com/office/officeart/2016/7/layout/BasicLinearProcessNumbered"/>
    <dgm:cxn modelId="{B1C122FE-90A7-4140-AEB8-E424FB82A552}" type="presOf" srcId="{AAD0017A-E826-4D7F-AC30-5EB279ABA797}" destId="{8961C815-4D69-400B-9947-215FC3753540}" srcOrd="0" destOrd="0" presId="urn:microsoft.com/office/officeart/2016/7/layout/BasicLinearProcessNumbered"/>
    <dgm:cxn modelId="{A30120A7-76A2-4E9D-A769-A553E080A6ED}" type="presParOf" srcId="{0A1AF002-C836-4C0C-95EB-8FC5FE8CC8B2}" destId="{52D7DD2F-4950-435B-8914-6629E6ADF768}" srcOrd="0" destOrd="0" presId="urn:microsoft.com/office/officeart/2016/7/layout/BasicLinearProcessNumbered"/>
    <dgm:cxn modelId="{431DDD58-869C-4E69-B5CD-415AFCF9B057}" type="presParOf" srcId="{52D7DD2F-4950-435B-8914-6629E6ADF768}" destId="{E1F224AA-093C-4572-86BE-A1530116FC76}" srcOrd="0" destOrd="0" presId="urn:microsoft.com/office/officeart/2016/7/layout/BasicLinearProcessNumbered"/>
    <dgm:cxn modelId="{3412D4DC-C91C-4019-B940-0698D272CF0B}" type="presParOf" srcId="{52D7DD2F-4950-435B-8914-6629E6ADF768}" destId="{7F0B599E-7B41-4761-825E-7BD08D0C107E}" srcOrd="1" destOrd="0" presId="urn:microsoft.com/office/officeart/2016/7/layout/BasicLinearProcessNumbered"/>
    <dgm:cxn modelId="{332F8A86-225B-4A63-9DFD-222C063AFFC0}" type="presParOf" srcId="{52D7DD2F-4950-435B-8914-6629E6ADF768}" destId="{ADE53F12-3161-468A-B6AB-31D3F61E27CC}" srcOrd="2" destOrd="0" presId="urn:microsoft.com/office/officeart/2016/7/layout/BasicLinearProcessNumbered"/>
    <dgm:cxn modelId="{E0172DD9-A18B-47D5-BE56-560B5A372D54}" type="presParOf" srcId="{52D7DD2F-4950-435B-8914-6629E6ADF768}" destId="{3DD1373B-D9F8-4A9B-B5C5-3F82FAD911E9}" srcOrd="3" destOrd="0" presId="urn:microsoft.com/office/officeart/2016/7/layout/BasicLinearProcessNumbered"/>
    <dgm:cxn modelId="{B8A48FE5-5A88-4A34-830F-41037C81A024}" type="presParOf" srcId="{0A1AF002-C836-4C0C-95EB-8FC5FE8CC8B2}" destId="{DE3A6685-BE96-4CDE-8483-D40D77FE4A12}" srcOrd="1" destOrd="0" presId="urn:microsoft.com/office/officeart/2016/7/layout/BasicLinearProcessNumbered"/>
    <dgm:cxn modelId="{75E69FEB-758E-49DC-BB3D-C8DA7A7423A8}" type="presParOf" srcId="{0A1AF002-C836-4C0C-95EB-8FC5FE8CC8B2}" destId="{67F695A3-AAA2-4E9C-91D2-63A5AEB5026D}" srcOrd="2" destOrd="0" presId="urn:microsoft.com/office/officeart/2016/7/layout/BasicLinearProcessNumbered"/>
    <dgm:cxn modelId="{7CF52344-B399-4DEA-8ED1-CDA5A6C04DB9}" type="presParOf" srcId="{67F695A3-AAA2-4E9C-91D2-63A5AEB5026D}" destId="{30B62E69-0F36-4D57-AFA6-CA074E97495C}" srcOrd="0" destOrd="0" presId="urn:microsoft.com/office/officeart/2016/7/layout/BasicLinearProcessNumbered"/>
    <dgm:cxn modelId="{D434487B-08BA-4F5B-814F-98DF8183FEC6}" type="presParOf" srcId="{67F695A3-AAA2-4E9C-91D2-63A5AEB5026D}" destId="{50576A78-088F-4C69-8D1A-11A5854A4E72}" srcOrd="1" destOrd="0" presId="urn:microsoft.com/office/officeart/2016/7/layout/BasicLinearProcessNumbered"/>
    <dgm:cxn modelId="{0B779650-75B4-45A6-B7EF-9A8B4E39CAF0}" type="presParOf" srcId="{67F695A3-AAA2-4E9C-91D2-63A5AEB5026D}" destId="{26BBCC18-7AF5-49BA-A171-F29EA274CECD}" srcOrd="2" destOrd="0" presId="urn:microsoft.com/office/officeart/2016/7/layout/BasicLinearProcessNumbered"/>
    <dgm:cxn modelId="{DAFBE91E-B2D1-494F-A4B3-D387F56A5709}" type="presParOf" srcId="{67F695A3-AAA2-4E9C-91D2-63A5AEB5026D}" destId="{B8E45906-0F0A-4CA8-8A1E-FFCF384946E0}" srcOrd="3" destOrd="0" presId="urn:microsoft.com/office/officeart/2016/7/layout/BasicLinearProcessNumbered"/>
    <dgm:cxn modelId="{A23C722D-9B1B-425E-B5F2-FF5BD7474E08}" type="presParOf" srcId="{0A1AF002-C836-4C0C-95EB-8FC5FE8CC8B2}" destId="{E6438F5C-29D9-4BCA-AEEA-6AFAD6EFD757}" srcOrd="3" destOrd="0" presId="urn:microsoft.com/office/officeart/2016/7/layout/BasicLinearProcessNumbered"/>
    <dgm:cxn modelId="{C9D35292-00D3-42A4-B77C-B4A66991CF51}" type="presParOf" srcId="{0A1AF002-C836-4C0C-95EB-8FC5FE8CC8B2}" destId="{296F0D42-6A6D-49CB-A46E-6227E5B26EBE}" srcOrd="4" destOrd="0" presId="urn:microsoft.com/office/officeart/2016/7/layout/BasicLinearProcessNumbered"/>
    <dgm:cxn modelId="{6A40786B-45C1-4DE9-8FB1-36D7C8B9AA34}" type="presParOf" srcId="{296F0D42-6A6D-49CB-A46E-6227E5B26EBE}" destId="{BEBCF5C5-B140-41B9-81D2-580AF97D5800}" srcOrd="0" destOrd="0" presId="urn:microsoft.com/office/officeart/2016/7/layout/BasicLinearProcessNumbered"/>
    <dgm:cxn modelId="{050C7191-88CD-43CF-9AC5-10D2B9034DFC}" type="presParOf" srcId="{296F0D42-6A6D-49CB-A46E-6227E5B26EBE}" destId="{8961C815-4D69-400B-9947-215FC3753540}" srcOrd="1" destOrd="0" presId="urn:microsoft.com/office/officeart/2016/7/layout/BasicLinearProcessNumbered"/>
    <dgm:cxn modelId="{3BE04B64-010F-45FD-A172-637E781FAE88}" type="presParOf" srcId="{296F0D42-6A6D-49CB-A46E-6227E5B26EBE}" destId="{02E855C1-66AD-4CF5-B679-89FB5ADC198B}" srcOrd="2" destOrd="0" presId="urn:microsoft.com/office/officeart/2016/7/layout/BasicLinearProcessNumbered"/>
    <dgm:cxn modelId="{942C6A1F-06B4-4462-8135-67CAF503ECDD}" type="presParOf" srcId="{296F0D42-6A6D-49CB-A46E-6227E5B26EBE}" destId="{CBBE7F43-23B1-4D94-B68B-B0882B12506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FD728C-7582-48F9-B294-3AF88BCE8B3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B3CC927-C21B-447C-A612-86023C8A4225}">
      <dgm:prSet/>
      <dgm:spPr/>
      <dgm:t>
        <a:bodyPr/>
        <a:lstStyle/>
        <a:p>
          <a:pPr>
            <a:lnSpc>
              <a:spcPct val="100000"/>
            </a:lnSpc>
          </a:pPr>
          <a:r>
            <a:rPr lang="en-US"/>
            <a:t>Well-separated, interpretable segments.</a:t>
          </a:r>
        </a:p>
      </dgm:t>
    </dgm:pt>
    <dgm:pt modelId="{FBC70C0F-59BF-4A33-B876-075BC3381B17}" type="parTrans" cxnId="{9CA37FEF-DA00-465D-B987-96BBCF14F702}">
      <dgm:prSet/>
      <dgm:spPr/>
      <dgm:t>
        <a:bodyPr/>
        <a:lstStyle/>
        <a:p>
          <a:endParaRPr lang="en-US"/>
        </a:p>
      </dgm:t>
    </dgm:pt>
    <dgm:pt modelId="{3351BEB0-E687-458F-B2B9-8D67071DF76D}" type="sibTrans" cxnId="{9CA37FEF-DA00-465D-B987-96BBCF14F702}">
      <dgm:prSet/>
      <dgm:spPr/>
      <dgm:t>
        <a:bodyPr/>
        <a:lstStyle/>
        <a:p>
          <a:endParaRPr lang="en-US"/>
        </a:p>
      </dgm:t>
    </dgm:pt>
    <dgm:pt modelId="{31960FF5-0840-4785-973E-CA0F80A46E60}">
      <dgm:prSet/>
      <dgm:spPr/>
      <dgm:t>
        <a:bodyPr/>
        <a:lstStyle/>
        <a:p>
          <a:pPr>
            <a:lnSpc>
              <a:spcPct val="100000"/>
            </a:lnSpc>
          </a:pPr>
          <a:r>
            <a:rPr lang="en-US"/>
            <a:t>Actionable offers per segment.</a:t>
          </a:r>
        </a:p>
      </dgm:t>
    </dgm:pt>
    <dgm:pt modelId="{833BB566-16AE-45AC-A82F-C61A504F8894}" type="parTrans" cxnId="{FC97346E-92C2-48B6-B14D-4B6D4B834768}">
      <dgm:prSet/>
      <dgm:spPr/>
      <dgm:t>
        <a:bodyPr/>
        <a:lstStyle/>
        <a:p>
          <a:endParaRPr lang="en-US"/>
        </a:p>
      </dgm:t>
    </dgm:pt>
    <dgm:pt modelId="{8BDBB9D9-F9A7-4D82-8673-8677371181AF}" type="sibTrans" cxnId="{FC97346E-92C2-48B6-B14D-4B6D4B834768}">
      <dgm:prSet/>
      <dgm:spPr/>
      <dgm:t>
        <a:bodyPr/>
        <a:lstStyle/>
        <a:p>
          <a:endParaRPr lang="en-US"/>
        </a:p>
      </dgm:t>
    </dgm:pt>
    <dgm:pt modelId="{66C8F7BE-9578-4883-A723-150AAE2E37C0}">
      <dgm:prSet/>
      <dgm:spPr/>
      <dgm:t>
        <a:bodyPr/>
        <a:lstStyle/>
        <a:p>
          <a:pPr>
            <a:lnSpc>
              <a:spcPct val="100000"/>
            </a:lnSpc>
          </a:pPr>
          <a:r>
            <a:rPr lang="en-US"/>
            <a:t>API ready for CRM integration.</a:t>
          </a:r>
        </a:p>
      </dgm:t>
    </dgm:pt>
    <dgm:pt modelId="{11BE3B07-6367-4920-B4D1-F284FDFC3B68}" type="parTrans" cxnId="{C8F6E62B-F550-4744-B09C-9403C3E347AA}">
      <dgm:prSet/>
      <dgm:spPr/>
      <dgm:t>
        <a:bodyPr/>
        <a:lstStyle/>
        <a:p>
          <a:endParaRPr lang="en-US"/>
        </a:p>
      </dgm:t>
    </dgm:pt>
    <dgm:pt modelId="{06F27BB4-0115-49D7-A011-6577D5C6E126}" type="sibTrans" cxnId="{C8F6E62B-F550-4744-B09C-9403C3E347AA}">
      <dgm:prSet/>
      <dgm:spPr/>
      <dgm:t>
        <a:bodyPr/>
        <a:lstStyle/>
        <a:p>
          <a:endParaRPr lang="en-US"/>
        </a:p>
      </dgm:t>
    </dgm:pt>
    <dgm:pt modelId="{5C7159D8-4591-457C-AF62-5B63B1005D24}" type="pres">
      <dgm:prSet presAssocID="{51FD728C-7582-48F9-B294-3AF88BCE8B32}" presName="root" presStyleCnt="0">
        <dgm:presLayoutVars>
          <dgm:dir/>
          <dgm:resizeHandles val="exact"/>
        </dgm:presLayoutVars>
      </dgm:prSet>
      <dgm:spPr/>
    </dgm:pt>
    <dgm:pt modelId="{C9C464B9-E8C4-466D-B1EF-DB748741CA1B}" type="pres">
      <dgm:prSet presAssocID="{8B3CC927-C21B-447C-A612-86023C8A4225}" presName="compNode" presStyleCnt="0"/>
      <dgm:spPr/>
    </dgm:pt>
    <dgm:pt modelId="{3E2ADA1A-0C61-4CCE-96EB-1CB0E86A5BEC}" type="pres">
      <dgm:prSet presAssocID="{8B3CC927-C21B-447C-A612-86023C8A4225}" presName="bgRect" presStyleLbl="bgShp" presStyleIdx="0" presStyleCnt="3"/>
      <dgm:spPr/>
    </dgm:pt>
    <dgm:pt modelId="{A95479EA-2199-4BE3-B602-63A668575092}" type="pres">
      <dgm:prSet presAssocID="{8B3CC927-C21B-447C-A612-86023C8A42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yramid with Levels"/>
        </a:ext>
      </dgm:extLst>
    </dgm:pt>
    <dgm:pt modelId="{AC9828D1-8291-4CFE-8032-FD9DAA6F347C}" type="pres">
      <dgm:prSet presAssocID="{8B3CC927-C21B-447C-A612-86023C8A4225}" presName="spaceRect" presStyleCnt="0"/>
      <dgm:spPr/>
    </dgm:pt>
    <dgm:pt modelId="{B7AC752E-EB82-407D-941B-1A2A36AD3DE0}" type="pres">
      <dgm:prSet presAssocID="{8B3CC927-C21B-447C-A612-86023C8A4225}" presName="parTx" presStyleLbl="revTx" presStyleIdx="0" presStyleCnt="3">
        <dgm:presLayoutVars>
          <dgm:chMax val="0"/>
          <dgm:chPref val="0"/>
        </dgm:presLayoutVars>
      </dgm:prSet>
      <dgm:spPr/>
    </dgm:pt>
    <dgm:pt modelId="{05FD14FA-AC4F-404B-B219-078751EDBA4D}" type="pres">
      <dgm:prSet presAssocID="{3351BEB0-E687-458F-B2B9-8D67071DF76D}" presName="sibTrans" presStyleCnt="0"/>
      <dgm:spPr/>
    </dgm:pt>
    <dgm:pt modelId="{DC527587-DC2D-4A60-A17A-57C7BE509635}" type="pres">
      <dgm:prSet presAssocID="{31960FF5-0840-4785-973E-CA0F80A46E60}" presName="compNode" presStyleCnt="0"/>
      <dgm:spPr/>
    </dgm:pt>
    <dgm:pt modelId="{541DA408-632E-4098-AB96-1FD78237C126}" type="pres">
      <dgm:prSet presAssocID="{31960FF5-0840-4785-973E-CA0F80A46E60}" presName="bgRect" presStyleLbl="bgShp" presStyleIdx="1" presStyleCnt="3"/>
      <dgm:spPr/>
    </dgm:pt>
    <dgm:pt modelId="{70B8840C-7D66-49F7-99AD-BA8B1BEF98E9}" type="pres">
      <dgm:prSet presAssocID="{31960FF5-0840-4785-973E-CA0F80A46E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AAA8D863-8C9B-45AF-B53C-3F0188064B1A}" type="pres">
      <dgm:prSet presAssocID="{31960FF5-0840-4785-973E-CA0F80A46E60}" presName="spaceRect" presStyleCnt="0"/>
      <dgm:spPr/>
    </dgm:pt>
    <dgm:pt modelId="{F4748126-E242-4C6C-BFE7-12CFD6EFCAED}" type="pres">
      <dgm:prSet presAssocID="{31960FF5-0840-4785-973E-CA0F80A46E60}" presName="parTx" presStyleLbl="revTx" presStyleIdx="1" presStyleCnt="3">
        <dgm:presLayoutVars>
          <dgm:chMax val="0"/>
          <dgm:chPref val="0"/>
        </dgm:presLayoutVars>
      </dgm:prSet>
      <dgm:spPr/>
    </dgm:pt>
    <dgm:pt modelId="{C7E793E2-7B53-4C15-8304-0B5954F74563}" type="pres">
      <dgm:prSet presAssocID="{8BDBB9D9-F9A7-4D82-8673-8677371181AF}" presName="sibTrans" presStyleCnt="0"/>
      <dgm:spPr/>
    </dgm:pt>
    <dgm:pt modelId="{10D1179C-F278-4EDC-AFAA-EC11686631A3}" type="pres">
      <dgm:prSet presAssocID="{66C8F7BE-9578-4883-A723-150AAE2E37C0}" presName="compNode" presStyleCnt="0"/>
      <dgm:spPr/>
    </dgm:pt>
    <dgm:pt modelId="{597C908E-F61C-4177-AE29-C09F6D88F4EE}" type="pres">
      <dgm:prSet presAssocID="{66C8F7BE-9578-4883-A723-150AAE2E37C0}" presName="bgRect" presStyleLbl="bgShp" presStyleIdx="2" presStyleCnt="3"/>
      <dgm:spPr/>
    </dgm:pt>
    <dgm:pt modelId="{E9CA4C2E-8DE5-4D9F-8FD0-311CCB6303E8}" type="pres">
      <dgm:prSet presAssocID="{66C8F7BE-9578-4883-A723-150AAE2E37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9DD247D-305B-4674-A7C7-6AEF7C813C6E}" type="pres">
      <dgm:prSet presAssocID="{66C8F7BE-9578-4883-A723-150AAE2E37C0}" presName="spaceRect" presStyleCnt="0"/>
      <dgm:spPr/>
    </dgm:pt>
    <dgm:pt modelId="{5AF36E12-753B-49B4-B11A-35BBBF1476AE}" type="pres">
      <dgm:prSet presAssocID="{66C8F7BE-9578-4883-A723-150AAE2E37C0}" presName="parTx" presStyleLbl="revTx" presStyleIdx="2" presStyleCnt="3">
        <dgm:presLayoutVars>
          <dgm:chMax val="0"/>
          <dgm:chPref val="0"/>
        </dgm:presLayoutVars>
      </dgm:prSet>
      <dgm:spPr/>
    </dgm:pt>
  </dgm:ptLst>
  <dgm:cxnLst>
    <dgm:cxn modelId="{C8F6E62B-F550-4744-B09C-9403C3E347AA}" srcId="{51FD728C-7582-48F9-B294-3AF88BCE8B32}" destId="{66C8F7BE-9578-4883-A723-150AAE2E37C0}" srcOrd="2" destOrd="0" parTransId="{11BE3B07-6367-4920-B4D1-F284FDFC3B68}" sibTransId="{06F27BB4-0115-49D7-A011-6577D5C6E126}"/>
    <dgm:cxn modelId="{B4CCFB35-DDB9-445B-A093-669399AC0E72}" type="presOf" srcId="{31960FF5-0840-4785-973E-CA0F80A46E60}" destId="{F4748126-E242-4C6C-BFE7-12CFD6EFCAED}" srcOrd="0" destOrd="0" presId="urn:microsoft.com/office/officeart/2018/2/layout/IconVerticalSolidList"/>
    <dgm:cxn modelId="{FC97346E-92C2-48B6-B14D-4B6D4B834768}" srcId="{51FD728C-7582-48F9-B294-3AF88BCE8B32}" destId="{31960FF5-0840-4785-973E-CA0F80A46E60}" srcOrd="1" destOrd="0" parTransId="{833BB566-16AE-45AC-A82F-C61A504F8894}" sibTransId="{8BDBB9D9-F9A7-4D82-8673-8677371181AF}"/>
    <dgm:cxn modelId="{FD39E17A-1A4F-4349-B553-2FCE60377F68}" type="presOf" srcId="{51FD728C-7582-48F9-B294-3AF88BCE8B32}" destId="{5C7159D8-4591-457C-AF62-5B63B1005D24}" srcOrd="0" destOrd="0" presId="urn:microsoft.com/office/officeart/2018/2/layout/IconVerticalSolidList"/>
    <dgm:cxn modelId="{75F83990-9D43-46AE-948E-3446CDE32B97}" type="presOf" srcId="{66C8F7BE-9578-4883-A723-150AAE2E37C0}" destId="{5AF36E12-753B-49B4-B11A-35BBBF1476AE}" srcOrd="0" destOrd="0" presId="urn:microsoft.com/office/officeart/2018/2/layout/IconVerticalSolidList"/>
    <dgm:cxn modelId="{382003A9-8E0C-4764-B669-B7874A18130C}" type="presOf" srcId="{8B3CC927-C21B-447C-A612-86023C8A4225}" destId="{B7AC752E-EB82-407D-941B-1A2A36AD3DE0}" srcOrd="0" destOrd="0" presId="urn:microsoft.com/office/officeart/2018/2/layout/IconVerticalSolidList"/>
    <dgm:cxn modelId="{9CA37FEF-DA00-465D-B987-96BBCF14F702}" srcId="{51FD728C-7582-48F9-B294-3AF88BCE8B32}" destId="{8B3CC927-C21B-447C-A612-86023C8A4225}" srcOrd="0" destOrd="0" parTransId="{FBC70C0F-59BF-4A33-B876-075BC3381B17}" sibTransId="{3351BEB0-E687-458F-B2B9-8D67071DF76D}"/>
    <dgm:cxn modelId="{D01B47C4-D5ED-4EE5-B081-B6BE80D359B6}" type="presParOf" srcId="{5C7159D8-4591-457C-AF62-5B63B1005D24}" destId="{C9C464B9-E8C4-466D-B1EF-DB748741CA1B}" srcOrd="0" destOrd="0" presId="urn:microsoft.com/office/officeart/2018/2/layout/IconVerticalSolidList"/>
    <dgm:cxn modelId="{13501434-41AE-461B-A8D5-B2BEDF5B6E40}" type="presParOf" srcId="{C9C464B9-E8C4-466D-B1EF-DB748741CA1B}" destId="{3E2ADA1A-0C61-4CCE-96EB-1CB0E86A5BEC}" srcOrd="0" destOrd="0" presId="urn:microsoft.com/office/officeart/2018/2/layout/IconVerticalSolidList"/>
    <dgm:cxn modelId="{98FC64E6-3DA3-4342-AF83-4AE5666B34B9}" type="presParOf" srcId="{C9C464B9-E8C4-466D-B1EF-DB748741CA1B}" destId="{A95479EA-2199-4BE3-B602-63A668575092}" srcOrd="1" destOrd="0" presId="urn:microsoft.com/office/officeart/2018/2/layout/IconVerticalSolidList"/>
    <dgm:cxn modelId="{C8ED3DDE-CCF5-4F6D-8BB9-87A6D5543E03}" type="presParOf" srcId="{C9C464B9-E8C4-466D-B1EF-DB748741CA1B}" destId="{AC9828D1-8291-4CFE-8032-FD9DAA6F347C}" srcOrd="2" destOrd="0" presId="urn:microsoft.com/office/officeart/2018/2/layout/IconVerticalSolidList"/>
    <dgm:cxn modelId="{E6FC92FF-6812-474F-A18B-54D93C76A4B4}" type="presParOf" srcId="{C9C464B9-E8C4-466D-B1EF-DB748741CA1B}" destId="{B7AC752E-EB82-407D-941B-1A2A36AD3DE0}" srcOrd="3" destOrd="0" presId="urn:microsoft.com/office/officeart/2018/2/layout/IconVerticalSolidList"/>
    <dgm:cxn modelId="{F3F3B560-B611-4C26-896A-E58F8AC32970}" type="presParOf" srcId="{5C7159D8-4591-457C-AF62-5B63B1005D24}" destId="{05FD14FA-AC4F-404B-B219-078751EDBA4D}" srcOrd="1" destOrd="0" presId="urn:microsoft.com/office/officeart/2018/2/layout/IconVerticalSolidList"/>
    <dgm:cxn modelId="{9CA174BC-6FBF-4C5A-A8A2-F00278374EBC}" type="presParOf" srcId="{5C7159D8-4591-457C-AF62-5B63B1005D24}" destId="{DC527587-DC2D-4A60-A17A-57C7BE509635}" srcOrd="2" destOrd="0" presId="urn:microsoft.com/office/officeart/2018/2/layout/IconVerticalSolidList"/>
    <dgm:cxn modelId="{AE31D8A5-9FA5-4287-AFBE-1BDA9E24CD1A}" type="presParOf" srcId="{DC527587-DC2D-4A60-A17A-57C7BE509635}" destId="{541DA408-632E-4098-AB96-1FD78237C126}" srcOrd="0" destOrd="0" presId="urn:microsoft.com/office/officeart/2018/2/layout/IconVerticalSolidList"/>
    <dgm:cxn modelId="{EC073A25-B4A3-4FB8-99BC-E2DB71ACD7F3}" type="presParOf" srcId="{DC527587-DC2D-4A60-A17A-57C7BE509635}" destId="{70B8840C-7D66-49F7-99AD-BA8B1BEF98E9}" srcOrd="1" destOrd="0" presId="urn:microsoft.com/office/officeart/2018/2/layout/IconVerticalSolidList"/>
    <dgm:cxn modelId="{131FBBED-4217-47CD-B303-665790A3C54E}" type="presParOf" srcId="{DC527587-DC2D-4A60-A17A-57C7BE509635}" destId="{AAA8D863-8C9B-45AF-B53C-3F0188064B1A}" srcOrd="2" destOrd="0" presId="urn:microsoft.com/office/officeart/2018/2/layout/IconVerticalSolidList"/>
    <dgm:cxn modelId="{E2D4D01A-9C0C-4714-8324-005183B27366}" type="presParOf" srcId="{DC527587-DC2D-4A60-A17A-57C7BE509635}" destId="{F4748126-E242-4C6C-BFE7-12CFD6EFCAED}" srcOrd="3" destOrd="0" presId="urn:microsoft.com/office/officeart/2018/2/layout/IconVerticalSolidList"/>
    <dgm:cxn modelId="{60727AA8-B991-488C-B2B3-F60078DA5B66}" type="presParOf" srcId="{5C7159D8-4591-457C-AF62-5B63B1005D24}" destId="{C7E793E2-7B53-4C15-8304-0B5954F74563}" srcOrd="3" destOrd="0" presId="urn:microsoft.com/office/officeart/2018/2/layout/IconVerticalSolidList"/>
    <dgm:cxn modelId="{3349D8EF-3ED0-4471-A697-68D45431A3AF}" type="presParOf" srcId="{5C7159D8-4591-457C-AF62-5B63B1005D24}" destId="{10D1179C-F278-4EDC-AFAA-EC11686631A3}" srcOrd="4" destOrd="0" presId="urn:microsoft.com/office/officeart/2018/2/layout/IconVerticalSolidList"/>
    <dgm:cxn modelId="{369659CD-1BE5-46BF-A60D-029C8B5FFE2D}" type="presParOf" srcId="{10D1179C-F278-4EDC-AFAA-EC11686631A3}" destId="{597C908E-F61C-4177-AE29-C09F6D88F4EE}" srcOrd="0" destOrd="0" presId="urn:microsoft.com/office/officeart/2018/2/layout/IconVerticalSolidList"/>
    <dgm:cxn modelId="{8EE8B7AA-50E3-40B1-A3B5-C84F6EC95CD4}" type="presParOf" srcId="{10D1179C-F278-4EDC-AFAA-EC11686631A3}" destId="{E9CA4C2E-8DE5-4D9F-8FD0-311CCB6303E8}" srcOrd="1" destOrd="0" presId="urn:microsoft.com/office/officeart/2018/2/layout/IconVerticalSolidList"/>
    <dgm:cxn modelId="{DC61E5A4-58FC-4913-900C-03F524BAA0A1}" type="presParOf" srcId="{10D1179C-F278-4EDC-AFAA-EC11686631A3}" destId="{29DD247D-305B-4674-A7C7-6AEF7C813C6E}" srcOrd="2" destOrd="0" presId="urn:microsoft.com/office/officeart/2018/2/layout/IconVerticalSolidList"/>
    <dgm:cxn modelId="{268E8A54-B15B-44B4-A7C9-02AA17A71C97}" type="presParOf" srcId="{10D1179C-F278-4EDC-AFAA-EC11686631A3}" destId="{5AF36E12-753B-49B4-B11A-35BBBF1476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A97E-EC71-4991-B4F0-8B09A428ED3F}">
      <dsp:nvSpPr>
        <dsp:cNvPr id="0" name=""/>
        <dsp:cNvSpPr/>
      </dsp:nvSpPr>
      <dsp:spPr>
        <a:xfrm>
          <a:off x="0" y="656059"/>
          <a:ext cx="5000124" cy="197730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Impute (median/</a:t>
          </a:r>
          <a:r>
            <a:rPr lang="en-US" sz="2800" kern="1200" dirty="0" err="1"/>
            <a:t>most_frequent</a:t>
          </a:r>
          <a:r>
            <a:rPr lang="en-US" sz="2800" kern="1200" dirty="0"/>
            <a:t>) → </a:t>
          </a:r>
          <a:r>
            <a:rPr lang="en-US" sz="2800" kern="1200" dirty="0" err="1"/>
            <a:t>OneHot</a:t>
          </a:r>
          <a:r>
            <a:rPr lang="en-US" sz="2800" kern="1200" dirty="0"/>
            <a:t> (Gender) → Standardize (numeric)</a:t>
          </a:r>
        </a:p>
      </dsp:txBody>
      <dsp:txXfrm>
        <a:off x="96524" y="752583"/>
        <a:ext cx="4807076" cy="1784252"/>
      </dsp:txXfrm>
    </dsp:sp>
    <dsp:sp modelId="{917E0727-4370-427F-AC4F-711CBC69D95C}">
      <dsp:nvSpPr>
        <dsp:cNvPr id="0" name=""/>
        <dsp:cNvSpPr/>
      </dsp:nvSpPr>
      <dsp:spPr>
        <a:xfrm>
          <a:off x="0" y="2820560"/>
          <a:ext cx="5000124" cy="197730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Split: 80/20 for stability checks</a:t>
          </a:r>
          <a:r>
            <a:rPr lang="en-US" sz="5300" kern="1200" dirty="0"/>
            <a:t>.</a:t>
          </a:r>
        </a:p>
      </dsp:txBody>
      <dsp:txXfrm>
        <a:off x="96524" y="2917084"/>
        <a:ext cx="4807076" cy="178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8AB6D-791B-4DCA-B92F-2B1F4DF88BE9}">
      <dsp:nvSpPr>
        <dsp:cNvPr id="0" name=""/>
        <dsp:cNvSpPr/>
      </dsp:nvSpPr>
      <dsp:spPr>
        <a:xfrm>
          <a:off x="0" y="1416559"/>
          <a:ext cx="5000124" cy="121680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Distributions suggest multiple customer types.</a:t>
          </a:r>
        </a:p>
      </dsp:txBody>
      <dsp:txXfrm>
        <a:off x="59399" y="1475958"/>
        <a:ext cx="4881326" cy="1098002"/>
      </dsp:txXfrm>
    </dsp:sp>
    <dsp:sp modelId="{7803B94B-F8DE-4E27-A182-6F21C8108254}">
      <dsp:nvSpPr>
        <dsp:cNvPr id="0" name=""/>
        <dsp:cNvSpPr/>
      </dsp:nvSpPr>
      <dsp:spPr>
        <a:xfrm>
          <a:off x="0" y="2820560"/>
          <a:ext cx="5000124" cy="121680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Gender roughly balanced.</a:t>
          </a:r>
        </a:p>
      </dsp:txBody>
      <dsp:txXfrm>
        <a:off x="59399" y="2879959"/>
        <a:ext cx="4881326"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937F5-B0C7-46B9-ABB5-81F9865FDA93}">
      <dsp:nvSpPr>
        <dsp:cNvPr id="0" name=""/>
        <dsp:cNvSpPr/>
      </dsp:nvSpPr>
      <dsp:spPr>
        <a:xfrm>
          <a:off x="0" y="2663"/>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3AEC4C-FA3A-456D-9CBE-63C5E8AB18AA}">
      <dsp:nvSpPr>
        <dsp:cNvPr id="0" name=""/>
        <dsp:cNvSpPr/>
      </dsp:nvSpPr>
      <dsp:spPr>
        <a:xfrm>
          <a:off x="0" y="2663"/>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Algorithms: </a:t>
          </a:r>
          <a:r>
            <a:rPr lang="en-US" sz="2800" kern="1200" dirty="0" err="1"/>
            <a:t>KMeans</a:t>
          </a:r>
          <a:r>
            <a:rPr lang="en-US" sz="2800" kern="1200" dirty="0"/>
            <a:t>, GMM, Agglomerative (tested offline).</a:t>
          </a:r>
        </a:p>
      </dsp:txBody>
      <dsp:txXfrm>
        <a:off x="0" y="2663"/>
        <a:ext cx="5000124" cy="1816197"/>
      </dsp:txXfrm>
    </dsp:sp>
    <dsp:sp modelId="{520A0872-0BF7-47B3-9E8C-4F0C893462E2}">
      <dsp:nvSpPr>
        <dsp:cNvPr id="0" name=""/>
        <dsp:cNvSpPr/>
      </dsp:nvSpPr>
      <dsp:spPr>
        <a:xfrm>
          <a:off x="0" y="1818861"/>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0B2F944-0B36-48EC-A8D4-C27B8C0FFBB8}">
      <dsp:nvSpPr>
        <dsp:cNvPr id="0" name=""/>
        <dsp:cNvSpPr/>
      </dsp:nvSpPr>
      <dsp:spPr>
        <a:xfrm>
          <a:off x="0" y="1818861"/>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Validation: Silhouette↑, </a:t>
          </a:r>
          <a:r>
            <a:rPr lang="en-US" sz="2800" kern="1200" dirty="0" err="1"/>
            <a:t>Calinski</a:t>
          </a:r>
          <a:r>
            <a:rPr lang="en-US" sz="2800" kern="1200" dirty="0"/>
            <a:t>–</a:t>
          </a:r>
          <a:r>
            <a:rPr lang="en-US" sz="2800" kern="1200" dirty="0" err="1"/>
            <a:t>Harabasz</a:t>
          </a:r>
          <a:r>
            <a:rPr lang="en-US" sz="2800" kern="1200" dirty="0"/>
            <a:t>↑, Davies–Bouldin↓.</a:t>
          </a:r>
        </a:p>
      </dsp:txBody>
      <dsp:txXfrm>
        <a:off x="0" y="1818861"/>
        <a:ext cx="5000124" cy="1816197"/>
      </dsp:txXfrm>
    </dsp:sp>
    <dsp:sp modelId="{E68C61E8-6188-4F5E-8D87-502A52EABB02}">
      <dsp:nvSpPr>
        <dsp:cNvPr id="0" name=""/>
        <dsp:cNvSpPr/>
      </dsp:nvSpPr>
      <dsp:spPr>
        <a:xfrm>
          <a:off x="0" y="3635058"/>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3870327-5A60-4691-9777-F4EDEE80C1A3}">
      <dsp:nvSpPr>
        <dsp:cNvPr id="0" name=""/>
        <dsp:cNvSpPr/>
      </dsp:nvSpPr>
      <dsp:spPr>
        <a:xfrm>
          <a:off x="0" y="3635058"/>
          <a:ext cx="5000124"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Here: </a:t>
          </a:r>
          <a:r>
            <a:rPr lang="en-US" sz="2800" kern="1200" dirty="0" err="1"/>
            <a:t>KMeans</a:t>
          </a:r>
          <a:r>
            <a:rPr lang="en-US" sz="2800" kern="1200" dirty="0"/>
            <a:t> silhouette vs k used to pick k.</a:t>
          </a:r>
        </a:p>
      </dsp:txBody>
      <dsp:txXfrm>
        <a:off x="0" y="3635058"/>
        <a:ext cx="5000124" cy="1816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24B6C-FAE4-4D8A-88C1-19E325EE3170}">
      <dsp:nvSpPr>
        <dsp:cNvPr id="0" name=""/>
        <dsp:cNvSpPr/>
      </dsp:nvSpPr>
      <dsp:spPr>
        <a:xfrm>
          <a:off x="0" y="1764"/>
          <a:ext cx="3485179"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A325782-688B-4AF6-95A2-65126A3BDEA1}">
      <dsp:nvSpPr>
        <dsp:cNvPr id="0" name=""/>
        <dsp:cNvSpPr/>
      </dsp:nvSpPr>
      <dsp:spPr>
        <a:xfrm>
          <a:off x="0" y="1764"/>
          <a:ext cx="3485179" cy="120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Saved pipeline: preprocess + KMeans(k).</a:t>
          </a:r>
        </a:p>
      </dsp:txBody>
      <dsp:txXfrm>
        <a:off x="0" y="1764"/>
        <a:ext cx="3485179" cy="1203206"/>
      </dsp:txXfrm>
    </dsp:sp>
    <dsp:sp modelId="{72F89FA9-72EE-42D7-9E54-E63933135C6B}">
      <dsp:nvSpPr>
        <dsp:cNvPr id="0" name=""/>
        <dsp:cNvSpPr/>
      </dsp:nvSpPr>
      <dsp:spPr>
        <a:xfrm>
          <a:off x="0" y="1204971"/>
          <a:ext cx="3485179"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240AB44-3312-4C55-8F22-02230BA2C670}">
      <dsp:nvSpPr>
        <dsp:cNvPr id="0" name=""/>
        <dsp:cNvSpPr/>
      </dsp:nvSpPr>
      <dsp:spPr>
        <a:xfrm>
          <a:off x="0" y="1204971"/>
          <a:ext cx="3485179" cy="120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Flask API: POST /predict → segment id.</a:t>
          </a:r>
        </a:p>
      </dsp:txBody>
      <dsp:txXfrm>
        <a:off x="0" y="1204971"/>
        <a:ext cx="3485179" cy="1203206"/>
      </dsp:txXfrm>
    </dsp:sp>
    <dsp:sp modelId="{FA988C0B-2AC1-421E-A4EE-493A757F933B}">
      <dsp:nvSpPr>
        <dsp:cNvPr id="0" name=""/>
        <dsp:cNvSpPr/>
      </dsp:nvSpPr>
      <dsp:spPr>
        <a:xfrm>
          <a:off x="0" y="2408177"/>
          <a:ext cx="3485179"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BAFC6BA-62A3-47AA-B443-926175143AA7}">
      <dsp:nvSpPr>
        <dsp:cNvPr id="0" name=""/>
        <dsp:cNvSpPr/>
      </dsp:nvSpPr>
      <dsp:spPr>
        <a:xfrm>
          <a:off x="0" y="2408177"/>
          <a:ext cx="3485179" cy="1203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JSON in: Gender, Age, AnnualIncome, SpendingScore.</a:t>
          </a:r>
        </a:p>
      </dsp:txBody>
      <dsp:txXfrm>
        <a:off x="0" y="2408177"/>
        <a:ext cx="3485179" cy="1203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224AA-093C-4572-86BE-A1530116FC76}">
      <dsp:nvSpPr>
        <dsp:cNvPr id="0" name=""/>
        <dsp:cNvSpPr/>
      </dsp:nvSpPr>
      <dsp:spPr>
        <a:xfrm>
          <a:off x="0" y="303555"/>
          <a:ext cx="2561209" cy="358569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1022350">
            <a:lnSpc>
              <a:spcPct val="90000"/>
            </a:lnSpc>
            <a:spcBef>
              <a:spcPct val="0"/>
            </a:spcBef>
            <a:spcAft>
              <a:spcPct val="35000"/>
            </a:spcAft>
            <a:buNone/>
          </a:pPr>
          <a:r>
            <a:rPr lang="en-US" sz="2300" kern="1200"/>
            <a:t>Validate segments with stakeholders; add behavior features.</a:t>
          </a:r>
        </a:p>
      </dsp:txBody>
      <dsp:txXfrm>
        <a:off x="0" y="1666119"/>
        <a:ext cx="2561209" cy="2151416"/>
      </dsp:txXfrm>
    </dsp:sp>
    <dsp:sp modelId="{7F0B599E-7B41-4761-825E-7BD08D0C107E}">
      <dsp:nvSpPr>
        <dsp:cNvPr id="0" name=""/>
        <dsp:cNvSpPr/>
      </dsp:nvSpPr>
      <dsp:spPr>
        <a:xfrm>
          <a:off x="742750" y="662125"/>
          <a:ext cx="1075708" cy="1075708"/>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66" tIns="12700" rIns="838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00284" y="819659"/>
        <a:ext cx="760640" cy="760640"/>
      </dsp:txXfrm>
    </dsp:sp>
    <dsp:sp modelId="{ADE53F12-3161-468A-B6AB-31D3F61E27CC}">
      <dsp:nvSpPr>
        <dsp:cNvPr id="0" name=""/>
        <dsp:cNvSpPr/>
      </dsp:nvSpPr>
      <dsp:spPr>
        <a:xfrm>
          <a:off x="0" y="3889177"/>
          <a:ext cx="2561209" cy="72"/>
        </a:xfrm>
        <a:prstGeom prst="rect">
          <a:avLst/>
        </a:prstGeom>
        <a:solidFill>
          <a:schemeClr val="accent2">
            <a:hueOff val="936304"/>
            <a:satOff val="-1168"/>
            <a:lumOff val="275"/>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62E69-0F36-4D57-AFA6-CA074E97495C}">
      <dsp:nvSpPr>
        <dsp:cNvPr id="0" name=""/>
        <dsp:cNvSpPr/>
      </dsp:nvSpPr>
      <dsp:spPr>
        <a:xfrm>
          <a:off x="2817330" y="303555"/>
          <a:ext cx="2561209" cy="3585693"/>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1022350">
            <a:lnSpc>
              <a:spcPct val="90000"/>
            </a:lnSpc>
            <a:spcBef>
              <a:spcPct val="0"/>
            </a:spcBef>
            <a:spcAft>
              <a:spcPct val="35000"/>
            </a:spcAft>
            <a:buNone/>
          </a:pPr>
          <a:r>
            <a:rPr lang="en-US" sz="2300" kern="1200"/>
            <a:t>Monitor drift; revisit k quarterly.</a:t>
          </a:r>
        </a:p>
      </dsp:txBody>
      <dsp:txXfrm>
        <a:off x="2817330" y="1666119"/>
        <a:ext cx="2561209" cy="2151416"/>
      </dsp:txXfrm>
    </dsp:sp>
    <dsp:sp modelId="{50576A78-088F-4C69-8D1A-11A5854A4E72}">
      <dsp:nvSpPr>
        <dsp:cNvPr id="0" name=""/>
        <dsp:cNvSpPr/>
      </dsp:nvSpPr>
      <dsp:spPr>
        <a:xfrm>
          <a:off x="3560081" y="662125"/>
          <a:ext cx="1075708" cy="1075708"/>
        </a:xfrm>
        <a:prstGeom prst="ellipse">
          <a:avLst/>
        </a:prstGeom>
        <a:solidFill>
          <a:schemeClr val="accent2">
            <a:hueOff val="1872608"/>
            <a:satOff val="-2336"/>
            <a:lumOff val="549"/>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66" tIns="12700" rIns="838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717615" y="819659"/>
        <a:ext cx="760640" cy="760640"/>
      </dsp:txXfrm>
    </dsp:sp>
    <dsp:sp modelId="{26BBCC18-7AF5-49BA-A171-F29EA274CECD}">
      <dsp:nvSpPr>
        <dsp:cNvPr id="0" name=""/>
        <dsp:cNvSpPr/>
      </dsp:nvSpPr>
      <dsp:spPr>
        <a:xfrm>
          <a:off x="2817330" y="3889177"/>
          <a:ext cx="2561209" cy="72"/>
        </a:xfrm>
        <a:prstGeom prst="rect">
          <a:avLst/>
        </a:prstGeom>
        <a:solidFill>
          <a:schemeClr val="accent2">
            <a:hueOff val="2808911"/>
            <a:satOff val="-3503"/>
            <a:lumOff val="824"/>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BCF5C5-B140-41B9-81D2-580AF97D5800}">
      <dsp:nvSpPr>
        <dsp:cNvPr id="0" name=""/>
        <dsp:cNvSpPr/>
      </dsp:nvSpPr>
      <dsp:spPr>
        <a:xfrm>
          <a:off x="5634661" y="303555"/>
          <a:ext cx="2561209" cy="3585693"/>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82" tIns="330200" rIns="199682" bIns="330200" numCol="1" spcCol="1270" anchor="t" anchorCtr="0">
          <a:noAutofit/>
        </a:bodyPr>
        <a:lstStyle/>
        <a:p>
          <a:pPr marL="0" lvl="0" indent="0" algn="l" defTabSz="1022350">
            <a:lnSpc>
              <a:spcPct val="90000"/>
            </a:lnSpc>
            <a:spcBef>
              <a:spcPct val="0"/>
            </a:spcBef>
            <a:spcAft>
              <a:spcPct val="35000"/>
            </a:spcAft>
            <a:buNone/>
          </a:pPr>
          <a:r>
            <a:rPr lang="en-US" sz="2300" kern="1200"/>
            <a:t>Mitigate bias (gender proxy), keep data minimal.</a:t>
          </a:r>
        </a:p>
      </dsp:txBody>
      <dsp:txXfrm>
        <a:off x="5634661" y="1666119"/>
        <a:ext cx="2561209" cy="2151416"/>
      </dsp:txXfrm>
    </dsp:sp>
    <dsp:sp modelId="{8961C815-4D69-400B-9947-215FC3753540}">
      <dsp:nvSpPr>
        <dsp:cNvPr id="0" name=""/>
        <dsp:cNvSpPr/>
      </dsp:nvSpPr>
      <dsp:spPr>
        <a:xfrm>
          <a:off x="6377412" y="662125"/>
          <a:ext cx="1075708" cy="1075708"/>
        </a:xfrm>
        <a:prstGeom prst="ellipse">
          <a:avLst/>
        </a:prstGeom>
        <a:solidFill>
          <a:schemeClr val="accent2">
            <a:hueOff val="3745215"/>
            <a:satOff val="-4671"/>
            <a:lumOff val="1098"/>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66" tIns="12700" rIns="838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534946" y="819659"/>
        <a:ext cx="760640" cy="760640"/>
      </dsp:txXfrm>
    </dsp:sp>
    <dsp:sp modelId="{02E855C1-66AD-4CF5-B679-89FB5ADC198B}">
      <dsp:nvSpPr>
        <dsp:cNvPr id="0" name=""/>
        <dsp:cNvSpPr/>
      </dsp:nvSpPr>
      <dsp:spPr>
        <a:xfrm>
          <a:off x="5634661" y="3889177"/>
          <a:ext cx="2561209" cy="7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ADA1A-0C61-4CCE-96EB-1CB0E86A5BEC}">
      <dsp:nvSpPr>
        <dsp:cNvPr id="0" name=""/>
        <dsp:cNvSpPr/>
      </dsp:nvSpPr>
      <dsp:spPr>
        <a:xfrm>
          <a:off x="0" y="482"/>
          <a:ext cx="4040188" cy="11286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479EA-2199-4BE3-B602-63A668575092}">
      <dsp:nvSpPr>
        <dsp:cNvPr id="0" name=""/>
        <dsp:cNvSpPr/>
      </dsp:nvSpPr>
      <dsp:spPr>
        <a:xfrm>
          <a:off x="341420" y="254431"/>
          <a:ext cx="620765" cy="620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C752E-EB82-407D-941B-1A2A36AD3DE0}">
      <dsp:nvSpPr>
        <dsp:cNvPr id="0" name=""/>
        <dsp:cNvSpPr/>
      </dsp:nvSpPr>
      <dsp:spPr>
        <a:xfrm>
          <a:off x="1303606" y="482"/>
          <a:ext cx="2736581" cy="112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50" tIns="119450" rIns="119450" bIns="119450" numCol="1" spcCol="1270" anchor="ctr" anchorCtr="0">
          <a:noAutofit/>
        </a:bodyPr>
        <a:lstStyle/>
        <a:p>
          <a:pPr marL="0" lvl="0" indent="0" algn="l" defTabSz="889000">
            <a:lnSpc>
              <a:spcPct val="100000"/>
            </a:lnSpc>
            <a:spcBef>
              <a:spcPct val="0"/>
            </a:spcBef>
            <a:spcAft>
              <a:spcPct val="35000"/>
            </a:spcAft>
            <a:buNone/>
          </a:pPr>
          <a:r>
            <a:rPr lang="en-US" sz="2000" kern="1200"/>
            <a:t>Well-separated, interpretable segments.</a:t>
          </a:r>
        </a:p>
      </dsp:txBody>
      <dsp:txXfrm>
        <a:off x="1303606" y="482"/>
        <a:ext cx="2736581" cy="1128663"/>
      </dsp:txXfrm>
    </dsp:sp>
    <dsp:sp modelId="{541DA408-632E-4098-AB96-1FD78237C126}">
      <dsp:nvSpPr>
        <dsp:cNvPr id="0" name=""/>
        <dsp:cNvSpPr/>
      </dsp:nvSpPr>
      <dsp:spPr>
        <a:xfrm>
          <a:off x="0" y="1411312"/>
          <a:ext cx="4040188" cy="11286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8840C-7D66-49F7-99AD-BA8B1BEF98E9}">
      <dsp:nvSpPr>
        <dsp:cNvPr id="0" name=""/>
        <dsp:cNvSpPr/>
      </dsp:nvSpPr>
      <dsp:spPr>
        <a:xfrm>
          <a:off x="341420" y="1665261"/>
          <a:ext cx="620765" cy="620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48126-E242-4C6C-BFE7-12CFD6EFCAED}">
      <dsp:nvSpPr>
        <dsp:cNvPr id="0" name=""/>
        <dsp:cNvSpPr/>
      </dsp:nvSpPr>
      <dsp:spPr>
        <a:xfrm>
          <a:off x="1303606" y="1411312"/>
          <a:ext cx="2736581" cy="112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50" tIns="119450" rIns="119450" bIns="119450" numCol="1" spcCol="1270" anchor="ctr" anchorCtr="0">
          <a:noAutofit/>
        </a:bodyPr>
        <a:lstStyle/>
        <a:p>
          <a:pPr marL="0" lvl="0" indent="0" algn="l" defTabSz="889000">
            <a:lnSpc>
              <a:spcPct val="100000"/>
            </a:lnSpc>
            <a:spcBef>
              <a:spcPct val="0"/>
            </a:spcBef>
            <a:spcAft>
              <a:spcPct val="35000"/>
            </a:spcAft>
            <a:buNone/>
          </a:pPr>
          <a:r>
            <a:rPr lang="en-US" sz="2000" kern="1200"/>
            <a:t>Actionable offers per segment.</a:t>
          </a:r>
        </a:p>
      </dsp:txBody>
      <dsp:txXfrm>
        <a:off x="1303606" y="1411312"/>
        <a:ext cx="2736581" cy="1128663"/>
      </dsp:txXfrm>
    </dsp:sp>
    <dsp:sp modelId="{597C908E-F61C-4177-AE29-C09F6D88F4EE}">
      <dsp:nvSpPr>
        <dsp:cNvPr id="0" name=""/>
        <dsp:cNvSpPr/>
      </dsp:nvSpPr>
      <dsp:spPr>
        <a:xfrm>
          <a:off x="0" y="2822141"/>
          <a:ext cx="4040188" cy="11286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A4C2E-8DE5-4D9F-8FD0-311CCB6303E8}">
      <dsp:nvSpPr>
        <dsp:cNvPr id="0" name=""/>
        <dsp:cNvSpPr/>
      </dsp:nvSpPr>
      <dsp:spPr>
        <a:xfrm>
          <a:off x="341420" y="3076091"/>
          <a:ext cx="620765" cy="620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F36E12-753B-49B4-B11A-35BBBF1476AE}">
      <dsp:nvSpPr>
        <dsp:cNvPr id="0" name=""/>
        <dsp:cNvSpPr/>
      </dsp:nvSpPr>
      <dsp:spPr>
        <a:xfrm>
          <a:off x="1303606" y="2822141"/>
          <a:ext cx="2736581" cy="112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50" tIns="119450" rIns="119450" bIns="119450" numCol="1" spcCol="1270" anchor="ctr" anchorCtr="0">
          <a:noAutofit/>
        </a:bodyPr>
        <a:lstStyle/>
        <a:p>
          <a:pPr marL="0" lvl="0" indent="0" algn="l" defTabSz="889000">
            <a:lnSpc>
              <a:spcPct val="100000"/>
            </a:lnSpc>
            <a:spcBef>
              <a:spcPct val="0"/>
            </a:spcBef>
            <a:spcAft>
              <a:spcPct val="35000"/>
            </a:spcAft>
            <a:buNone/>
          </a:pPr>
          <a:r>
            <a:rPr lang="en-US" sz="2000" kern="1200"/>
            <a:t>API ready for CRM integration.</a:t>
          </a:r>
        </a:p>
      </dsp:txBody>
      <dsp:txXfrm>
        <a:off x="1303606" y="2822141"/>
        <a:ext cx="2736581" cy="11286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b="1" dirty="0"/>
              <a:t>Customer Segmentation for Mall Customers</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dirty="0"/>
          </a:p>
          <a:p>
            <a:r>
              <a:rPr lang="en-US" sz="1700" b="1" dirty="0"/>
              <a:t>AIDI 1003 Final Group Project</a:t>
            </a:r>
          </a:p>
          <a:p>
            <a:r>
              <a:rPr lang="en-US" sz="1700" b="1" dirty="0"/>
              <a:t>Team: Group 4</a:t>
            </a:r>
          </a:p>
          <a:p>
            <a:r>
              <a:rPr lang="en-US" sz="1700" b="1" dirty="0"/>
              <a:t>Instructor: </a:t>
            </a:r>
            <a:r>
              <a:rPr lang="en-US" sz="1600" b="1" dirty="0"/>
              <a:t>Ethan Davis</a:t>
            </a:r>
          </a:p>
          <a:p>
            <a:r>
              <a:rPr lang="en-US" sz="1600" b="1" dirty="0"/>
              <a:t>Group Members:</a:t>
            </a:r>
          </a:p>
          <a:p>
            <a:pPr marL="0" indent="0">
              <a:buNone/>
            </a:pPr>
            <a:r>
              <a:rPr lang="en-US" sz="1600" b="1" dirty="0"/>
              <a:t>       1. Neel Patel (200628032)</a:t>
            </a:r>
          </a:p>
          <a:p>
            <a:pPr marL="0" indent="0">
              <a:buNone/>
            </a:pPr>
            <a:r>
              <a:rPr lang="en-US" sz="1600" b="1" dirty="0"/>
              <a:t>       2. Khushal Bhalala (200619365)</a:t>
            </a:r>
          </a:p>
          <a:p>
            <a:pPr marL="0" indent="0">
              <a:buNone/>
            </a:pPr>
            <a:r>
              <a:rPr lang="en-US" sz="1600" b="1" dirty="0"/>
              <a:t>       3. Dhruvkumar Patel (200624542)</a:t>
            </a:r>
          </a:p>
          <a:p>
            <a:pPr marL="0" indent="0">
              <a:buNone/>
            </a:pPr>
            <a:r>
              <a:rPr lang="en-US" sz="1600" b="1" dirty="0"/>
              <a:t>       4. Devyakumar Patel (200635167)</a:t>
            </a:r>
          </a:p>
          <a:p>
            <a:r>
              <a:rPr lang="en-US" sz="1700" b="1" dirty="0"/>
              <a:t>Why it matters: targeted marketing improves ROI.</a:t>
            </a:r>
          </a:p>
        </p:txBody>
      </p:sp>
      <p:pic>
        <p:nvPicPr>
          <p:cNvPr id="5" name="Picture 4" descr="Abstract blurred background of department store">
            <a:extLst>
              <a:ext uri="{FF2B5EF4-FFF2-40B4-BE49-F238E27FC236}">
                <a16:creationId xmlns:a16="http://schemas.microsoft.com/office/drawing/2014/main" id="{2B266435-E487-D572-CC3E-55819E792597}"/>
              </a:ext>
            </a:extLst>
          </p:cNvPr>
          <p:cNvPicPr>
            <a:picLocks noChangeAspect="1"/>
          </p:cNvPicPr>
          <p:nvPr/>
        </p:nvPicPr>
        <p:blipFill>
          <a:blip r:embed="rId2"/>
          <a:srcRect l="21769" r="33681" b="-2"/>
          <a:stretch>
            <a:fillRect/>
          </a:stretch>
        </p:blipFill>
        <p:spPr>
          <a:xfrm>
            <a:off x="4572000" y="1"/>
            <a:ext cx="4577118"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t>Final Segments – Visualization</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a:p>
          <a:p>
            <a:r>
              <a:rPr lang="en-US" sz="1700"/>
              <a:t>PCA 2D projection colored by segment (for intuition).</a:t>
            </a:r>
          </a:p>
        </p:txBody>
      </p:sp>
      <p:pic>
        <p:nvPicPr>
          <p:cNvPr id="4" name="Picture 3" descr="pca_segments.png"/>
          <p:cNvPicPr>
            <a:picLocks noChangeAspect="1"/>
          </p:cNvPicPr>
          <p:nvPr/>
        </p:nvPicPr>
        <p:blipFill>
          <a:blip r:embed="rId2"/>
          <a:srcRect l="31231" r="25387"/>
          <a:stretch>
            <a:fillRect/>
          </a:stretch>
        </p:blipFill>
        <p:spPr>
          <a:xfrm>
            <a:off x="4572000" y="1"/>
            <a:ext cx="457711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369898-6C5E-5ABA-14E4-A0AD40BB9FBB}"/>
              </a:ext>
            </a:extLst>
          </p:cNvPr>
          <p:cNvSpPr>
            <a:spLocks noGrp="1"/>
          </p:cNvSpPr>
          <p:nvPr>
            <p:ph type="title"/>
          </p:nvPr>
        </p:nvSpPr>
        <p:spPr>
          <a:xfrm>
            <a:off x="1040148" y="580103"/>
            <a:ext cx="4947184" cy="4699820"/>
          </a:xfrm>
        </p:spPr>
        <p:txBody>
          <a:bodyPr vert="horz" lIns="91440" tIns="45720" rIns="91440" bIns="45720" rtlCol="0" anchor="b">
            <a:noAutofit/>
          </a:bodyPr>
          <a:lstStyle/>
          <a:p>
            <a:pPr algn="l" defTabSz="914400">
              <a:lnSpc>
                <a:spcPct val="90000"/>
              </a:lnSpc>
            </a:pPr>
            <a:r>
              <a:rPr lang="en-US" sz="2400" b="1" dirty="0">
                <a:solidFill>
                  <a:schemeClr val="bg1"/>
                </a:solidFill>
              </a:rPr>
              <a:t>Final Segments – Visualization</a:t>
            </a:r>
            <a:br>
              <a:rPr lang="en-US" sz="2000" dirty="0">
                <a:solidFill>
                  <a:schemeClr val="bg1"/>
                </a:solidFill>
              </a:rPr>
            </a:br>
            <a:br>
              <a:rPr lang="en-US" sz="2000" dirty="0">
                <a:solidFill>
                  <a:schemeClr val="bg1"/>
                </a:solidFill>
              </a:rPr>
            </a:br>
            <a:r>
              <a:rPr lang="en-US" sz="2000" dirty="0">
                <a:solidFill>
                  <a:schemeClr val="bg1"/>
                </a:solidFill>
              </a:rPr>
              <a:t>This graph visualizes the final customer segments in a 2D space created using Principal Component Analysis (PCA). Each dot represents a customer, and colors indicate their assigned segment from clustering. By reducing the data to two principal components (PC1 and PC2), we can intuitively observe how different customer groups are distributed and how distinct or overlapping they are. This helps in understanding customer patterns and segment relationships visually</a:t>
            </a:r>
            <a:endParaRPr lang="en-US" sz="2000" kern="1200" dirty="0">
              <a:solidFill>
                <a:schemeClr val="bg1"/>
              </a:solidFill>
              <a:latin typeface="+mj-lt"/>
              <a:ea typeface="+mj-ea"/>
              <a:cs typeface="+mj-cs"/>
            </a:endParaRP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2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489508"/>
            <a:ext cx="3886198" cy="1655482"/>
          </a:xfrm>
        </p:spPr>
        <p:txBody>
          <a:bodyPr anchor="b">
            <a:normAutofit/>
          </a:bodyPr>
          <a:lstStyle/>
          <a:p>
            <a:pPr algn="r"/>
            <a:r>
              <a:rPr lang="en-US" sz="3500" b="1" dirty="0"/>
              <a:t>Segment Sizes</a:t>
            </a:r>
          </a:p>
        </p:txBody>
      </p:sp>
      <p:sp>
        <p:nvSpPr>
          <p:cNvPr id="3" name="Content Placeholder 2"/>
          <p:cNvSpPr>
            <a:spLocks noGrp="1"/>
          </p:cNvSpPr>
          <p:nvPr>
            <p:ph idx="1"/>
          </p:nvPr>
        </p:nvSpPr>
        <p:spPr>
          <a:xfrm>
            <a:off x="685801" y="2418408"/>
            <a:ext cx="3886199" cy="3409898"/>
          </a:xfrm>
        </p:spPr>
        <p:txBody>
          <a:bodyPr anchor="t">
            <a:normAutofit/>
          </a:bodyPr>
          <a:lstStyle/>
          <a:p>
            <a:pPr algn="r"/>
            <a:endParaRPr lang="en-US" sz="1700"/>
          </a:p>
          <a:p>
            <a:pPr algn="r"/>
            <a:r>
              <a:rPr lang="en-US" sz="1700"/>
              <a:t>Counts per cluster (for capacity planning).</a:t>
            </a:r>
          </a:p>
        </p:txBody>
      </p:sp>
      <p:pic>
        <p:nvPicPr>
          <p:cNvPr id="4" name="Picture 3" descr="segment_sizes.png"/>
          <p:cNvPicPr>
            <a:picLocks noChangeAspect="1"/>
          </p:cNvPicPr>
          <p:nvPr/>
        </p:nvPicPr>
        <p:blipFill>
          <a:blip r:embed="rId2"/>
          <a:stretch>
            <a:fillRect/>
          </a:stretch>
        </p:blipFill>
        <p:spPr>
          <a:xfrm>
            <a:off x="5006340" y="2023110"/>
            <a:ext cx="3718228" cy="2426142"/>
          </a:xfrm>
          <a:prstGeom prst="rect">
            <a:avLst/>
          </a:prstGeom>
        </p:spPr>
      </p:pic>
      <p:sp>
        <p:nvSpPr>
          <p:cNvPr id="11" name="Rectangle 1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1">
            <a:extLst>
              <a:ext uri="{FF2B5EF4-FFF2-40B4-BE49-F238E27FC236}">
                <a16:creationId xmlns:a16="http://schemas.microsoft.com/office/drawing/2014/main" id="{DED62061-B778-A3AB-B287-7A1124DE9D00}"/>
              </a:ext>
            </a:extLst>
          </p:cNvPr>
          <p:cNvSpPr>
            <a:spLocks noGrp="1" noChangeArrowheads="1"/>
          </p:cNvSpPr>
          <p:nvPr>
            <p:ph type="title"/>
          </p:nvPr>
        </p:nvSpPr>
        <p:spPr bwMode="auto">
          <a:xfrm>
            <a:off x="1520019" y="1030406"/>
            <a:ext cx="6110785" cy="48492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eaLnBrk="1" fontAlgn="base" hangingPunct="1">
              <a:lnSpc>
                <a:spcPct val="90000"/>
              </a:lnSpc>
              <a:spcAft>
                <a:spcPct val="0"/>
              </a:spcAft>
              <a:buClrTx/>
              <a:buSzTx/>
              <a:tabLst/>
            </a:pPr>
            <a:r>
              <a:rPr kumimoji="0" lang="en-US" altLang="en-US" sz="2400" b="1" i="0" u="none" strike="noStrike" kern="1200" cap="none" normalizeH="0" baseline="0" dirty="0">
                <a:ln>
                  <a:noFill/>
                </a:ln>
                <a:solidFill>
                  <a:srgbClr val="FFFFFF"/>
                </a:solidFill>
                <a:effectLst/>
                <a:latin typeface="+mj-lt"/>
                <a:ea typeface="+mj-ea"/>
                <a:cs typeface="+mj-cs"/>
              </a:rPr>
              <a:t>Customer Segmentation: </a:t>
            </a:r>
            <a:br>
              <a:rPr kumimoji="0" lang="en-US" altLang="en-US" sz="2400" b="1" i="0" u="none" strike="noStrike" kern="1200" cap="none" normalizeH="0" baseline="0" dirty="0">
                <a:ln>
                  <a:noFill/>
                </a:ln>
                <a:solidFill>
                  <a:srgbClr val="FFFFFF"/>
                </a:solidFill>
                <a:effectLst/>
                <a:latin typeface="+mj-lt"/>
                <a:ea typeface="+mj-ea"/>
                <a:cs typeface="+mj-cs"/>
              </a:rPr>
            </a:br>
            <a:r>
              <a:rPr kumimoji="0" lang="en-US" altLang="en-US" sz="2400" b="1" i="0" u="none" strike="noStrike" kern="1200" cap="none" normalizeH="0" baseline="0" dirty="0">
                <a:ln>
                  <a:noFill/>
                </a:ln>
                <a:solidFill>
                  <a:srgbClr val="FFFFFF"/>
                </a:solidFill>
                <a:effectLst/>
                <a:latin typeface="+mj-lt"/>
                <a:ea typeface="+mj-ea"/>
                <a:cs typeface="+mj-cs"/>
              </a:rPr>
              <a:t>Unlocking Deeper Insights </a:t>
            </a:r>
            <a:br>
              <a:rPr kumimoji="0" lang="en-US" altLang="en-US" sz="2400" b="0" i="0" u="none" strike="noStrike" kern="1200" cap="none" normalizeH="0" baseline="0" dirty="0">
                <a:ln>
                  <a:noFill/>
                </a:ln>
                <a:solidFill>
                  <a:srgbClr val="FFFFFF"/>
                </a:solidFill>
                <a:effectLst/>
                <a:latin typeface="+mj-lt"/>
                <a:ea typeface="+mj-ea"/>
                <a:cs typeface="+mj-cs"/>
              </a:rPr>
            </a:br>
            <a:br>
              <a:rPr kumimoji="0" lang="en-US" altLang="en-US" sz="1700" b="0" i="0" u="none" strike="noStrike" kern="1200" cap="none" normalizeH="0" baseline="0" dirty="0">
                <a:ln>
                  <a:noFill/>
                </a:ln>
                <a:solidFill>
                  <a:srgbClr val="FFFFFF"/>
                </a:solidFill>
                <a:effectLst/>
                <a:latin typeface="+mj-lt"/>
                <a:ea typeface="+mj-ea"/>
                <a:cs typeface="+mj-cs"/>
              </a:rPr>
            </a:br>
            <a:r>
              <a:rPr kumimoji="0" lang="en-US" altLang="en-US" sz="1700" b="0" i="0" u="none" strike="noStrike" kern="1200" cap="none" normalizeH="0" baseline="0" dirty="0">
                <a:ln>
                  <a:noFill/>
                </a:ln>
                <a:solidFill>
                  <a:srgbClr val="FFFFFF"/>
                </a:solidFill>
                <a:effectLst/>
                <a:latin typeface="+mj-lt"/>
                <a:ea typeface="+mj-ea"/>
                <a:cs typeface="+mj-cs"/>
              </a:rPr>
              <a:t>This project leverages unsupervised learning on Mall Customer data to identify distinct customer segments. Through rigorous data preparation, model selection (</a:t>
            </a:r>
            <a:r>
              <a:rPr kumimoji="0" lang="en-US" altLang="en-US" sz="1700" b="0" i="0" u="none" strike="noStrike" kern="1200" cap="none" normalizeH="0" baseline="0" dirty="0" err="1">
                <a:ln>
                  <a:noFill/>
                </a:ln>
                <a:solidFill>
                  <a:srgbClr val="FFFFFF"/>
                </a:solidFill>
                <a:effectLst/>
                <a:latin typeface="+mj-lt"/>
                <a:ea typeface="+mj-ea"/>
                <a:cs typeface="+mj-cs"/>
              </a:rPr>
              <a:t>KMeans</a:t>
            </a:r>
            <a:r>
              <a:rPr kumimoji="0" lang="en-US" altLang="en-US" sz="1700" b="0" i="0" u="none" strike="noStrike" kern="1200" cap="none" normalizeH="0" baseline="0" dirty="0">
                <a:ln>
                  <a:noFill/>
                </a:ln>
                <a:solidFill>
                  <a:srgbClr val="FFFFFF"/>
                </a:solidFill>
                <a:effectLst/>
                <a:latin typeface="+mj-lt"/>
                <a:ea typeface="+mj-ea"/>
                <a:cs typeface="+mj-cs"/>
              </a:rPr>
              <a:t>, GMM, Agglomerative), and hyperparameter tuning, we've uncovered meaningful customer groups. These segments, profiled by age, income, spending, and gender, provide actionable insights for targeted marketing strategies and improved ROI. Our solution includes a deployable API for real-time customer assignment.</a:t>
            </a:r>
          </a:p>
          <a:p>
            <a:pPr marL="0" marR="0" lvl="0" indent="0" defTabSz="914400" eaLnBrk="1" fontAlgn="base" hangingPunct="1">
              <a:lnSpc>
                <a:spcPct val="90000"/>
              </a:lnSpc>
              <a:spcAft>
                <a:spcPct val="0"/>
              </a:spcAft>
              <a:buClrTx/>
              <a:buSzTx/>
              <a:tabLst/>
            </a:pPr>
            <a:endParaRPr kumimoji="0" lang="en-US" altLang="en-US" sz="1700" b="0" i="0" u="none" strike="noStrike" kern="1200" cap="none" normalizeH="0" baseline="0" dirty="0">
              <a:ln>
                <a:noFill/>
              </a:ln>
              <a:solidFill>
                <a:srgbClr val="FFFFFF"/>
              </a:solidFill>
              <a:effectLst/>
              <a:latin typeface="+mj-lt"/>
              <a:ea typeface="+mj-ea"/>
              <a:cs typeface="+mj-cs"/>
            </a:endParaRPr>
          </a:p>
        </p:txBody>
      </p:sp>
    </p:spTree>
    <p:extLst>
      <p:ext uri="{BB962C8B-B14F-4D97-AF65-F5344CB8AC3E}">
        <p14:creationId xmlns:p14="http://schemas.microsoft.com/office/powerpoint/2010/main" val="338928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5851" y="489508"/>
            <a:ext cx="3886198" cy="1655482"/>
          </a:xfrm>
        </p:spPr>
        <p:txBody>
          <a:bodyPr anchor="b">
            <a:normAutofit/>
          </a:bodyPr>
          <a:lstStyle/>
          <a:p>
            <a:pPr algn="r"/>
            <a:r>
              <a:rPr lang="en-US" sz="3500" b="1" dirty="0"/>
              <a:t>Segment Profiles</a:t>
            </a:r>
          </a:p>
        </p:txBody>
      </p:sp>
      <p:sp>
        <p:nvSpPr>
          <p:cNvPr id="3" name="Content Placeholder 2"/>
          <p:cNvSpPr>
            <a:spLocks noGrp="1"/>
          </p:cNvSpPr>
          <p:nvPr>
            <p:ph idx="1"/>
          </p:nvPr>
        </p:nvSpPr>
        <p:spPr>
          <a:xfrm>
            <a:off x="685801" y="2418408"/>
            <a:ext cx="3886199" cy="3409898"/>
          </a:xfrm>
        </p:spPr>
        <p:txBody>
          <a:bodyPr anchor="t">
            <a:normAutofit/>
          </a:bodyPr>
          <a:lstStyle/>
          <a:p>
            <a:pPr algn="r"/>
            <a:endParaRPr lang="en-US" sz="1700" dirty="0"/>
          </a:p>
          <a:p>
            <a:pPr algn="r"/>
            <a:r>
              <a:rPr lang="en-US" sz="1700" dirty="0"/>
              <a:t>Mean Age/Income/Spending per segment (business view).</a:t>
            </a:r>
          </a:p>
        </p:txBody>
      </p:sp>
      <p:pic>
        <p:nvPicPr>
          <p:cNvPr id="4" name="Picture 3" descr="segment_profiles_means.png"/>
          <p:cNvPicPr>
            <a:picLocks noChangeAspect="1"/>
          </p:cNvPicPr>
          <p:nvPr/>
        </p:nvPicPr>
        <p:blipFill>
          <a:blip r:embed="rId2"/>
          <a:stretch>
            <a:fillRect/>
          </a:stretch>
        </p:blipFill>
        <p:spPr>
          <a:xfrm>
            <a:off x="5006340" y="2125361"/>
            <a:ext cx="3718228" cy="2221640"/>
          </a:xfrm>
          <a:prstGeom prst="rect">
            <a:avLst/>
          </a:prstGeom>
        </p:spPr>
      </p:pic>
      <p:sp>
        <p:nvSpPr>
          <p:cNvPr id="11" name="Rectangle 1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3707AD-8261-4357-9C64-EEC41E83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27"/>
            <a:ext cx="4565011" cy="6858428"/>
          </a:xfrm>
          <a:prstGeom prst="rect">
            <a:avLst/>
          </a:prstGeom>
          <a:gradFill>
            <a:gsLst>
              <a:gs pos="0">
                <a:srgbClr val="000000">
                  <a:alpha val="53000"/>
                </a:srgbClr>
              </a:gs>
              <a:gs pos="82000">
                <a:schemeClr val="accent1">
                  <a:lumMod val="75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98142"/>
            <a:ext cx="9143999" cy="6359430"/>
          </a:xfrm>
          <a:prstGeom prst="rect">
            <a:avLst/>
          </a:prstGeom>
          <a:gradFill>
            <a:gsLst>
              <a:gs pos="13000">
                <a:schemeClr val="accent1">
                  <a:lumMod val="75000"/>
                  <a:alpha val="39000"/>
                </a:schemeClr>
              </a:gs>
              <a:gs pos="100000">
                <a:srgbClr val="000000">
                  <a:alpha val="32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4572000" cy="6858000"/>
          </a:xfrm>
          <a:prstGeom prst="rect">
            <a:avLst/>
          </a:prstGeom>
          <a:gradFill>
            <a:gsLst>
              <a:gs pos="13000">
                <a:srgbClr val="000000">
                  <a:alpha val="39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1B01BE8-EBAB-4286-84CC-EC07C7F95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4000" cy="6400370"/>
          </a:xfrm>
          <a:prstGeom prst="rect">
            <a:avLst/>
          </a:prstGeom>
          <a:gradFill>
            <a:gsLst>
              <a:gs pos="0">
                <a:srgbClr val="000000">
                  <a:alpha val="70000"/>
                </a:srgbClr>
              </a:gs>
              <a:gs pos="99000">
                <a:schemeClr val="accent1">
                  <a:lumMod val="75000"/>
                  <a:alpha val="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3">
            <a:extLst>
              <a:ext uri="{FF2B5EF4-FFF2-40B4-BE49-F238E27FC236}">
                <a16:creationId xmlns:a16="http://schemas.microsoft.com/office/drawing/2014/main" id="{B810725C-984E-4EC2-A5FA-A193878CB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33062" y="565200"/>
            <a:ext cx="4893880" cy="7691720"/>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0">
                <a:schemeClr val="accent1">
                  <a:lumMod val="50000"/>
                  <a:alpha val="0"/>
                </a:schemeClr>
              </a:gs>
              <a:gs pos="100000">
                <a:schemeClr val="accent1">
                  <a:alpha val="23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3A9C5-E5D9-3E1F-EED2-E1EA15E37BBC}"/>
              </a:ext>
            </a:extLst>
          </p:cNvPr>
          <p:cNvSpPr>
            <a:spLocks noGrp="1"/>
          </p:cNvSpPr>
          <p:nvPr>
            <p:ph type="title"/>
          </p:nvPr>
        </p:nvSpPr>
        <p:spPr>
          <a:xfrm>
            <a:off x="1771649" y="589936"/>
            <a:ext cx="5593081" cy="5389212"/>
          </a:xfrm>
        </p:spPr>
        <p:txBody>
          <a:bodyPr vert="horz" lIns="91440" tIns="45720" rIns="91440" bIns="45720" rtlCol="0" anchor="ctr">
            <a:normAutofit/>
          </a:bodyPr>
          <a:lstStyle/>
          <a:p>
            <a:pPr algn="l" defTabSz="914400">
              <a:lnSpc>
                <a:spcPct val="90000"/>
              </a:lnSpc>
            </a:pPr>
            <a:r>
              <a:rPr lang="en-US" sz="2400" b="1" kern="1200" dirty="0">
                <a:solidFill>
                  <a:srgbClr val="FFFFFF"/>
                </a:solidFill>
                <a:latin typeface="+mj-lt"/>
                <a:ea typeface="+mj-ea"/>
                <a:cs typeface="+mj-cs"/>
              </a:rPr>
              <a:t>Graph Overview</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The graph presents the mean values for age, annual income, and spending score across various segments, indicating distinct consumer profiles.</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2400" b="1" kern="1200" dirty="0">
                <a:solidFill>
                  <a:srgbClr val="FFFFFF"/>
                </a:solidFill>
                <a:latin typeface="+mj-lt"/>
                <a:ea typeface="+mj-ea"/>
                <a:cs typeface="+mj-cs"/>
              </a:rPr>
              <a:t>Segment Comparisons</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Each segment is represented on the x-axis, while the y-axis shows the mean scores for age, income, and spending.</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2400" b="1" kern="1200" dirty="0">
                <a:solidFill>
                  <a:srgbClr val="FFFFFF"/>
                </a:solidFill>
                <a:latin typeface="+mj-lt"/>
                <a:ea typeface="+mj-ea"/>
                <a:cs typeface="+mj-cs"/>
              </a:rPr>
              <a:t>Data Insights</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Different colors represent age, annual income, and spending score, allowing for easy visual comparison among segments.</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2400" b="1" kern="1200" dirty="0">
                <a:solidFill>
                  <a:srgbClr val="FFFFFF"/>
                </a:solidFill>
                <a:latin typeface="+mj-lt"/>
                <a:ea typeface="+mj-ea"/>
                <a:cs typeface="+mj-cs"/>
              </a:rPr>
              <a:t>Business Implication</a:t>
            </a:r>
            <a:br>
              <a:rPr lang="en-US" sz="1400" kern="1200" dirty="0">
                <a:solidFill>
                  <a:srgbClr val="FFFFFF"/>
                </a:solidFill>
                <a:latin typeface="+mj-lt"/>
                <a:ea typeface="+mj-ea"/>
                <a:cs typeface="+mj-cs"/>
              </a:rPr>
            </a:br>
            <a:r>
              <a:rPr lang="en-US" sz="1400" kern="1200" dirty="0">
                <a:solidFill>
                  <a:srgbClr val="FFFFFF"/>
                </a:solidFill>
                <a:latin typeface="+mj-lt"/>
                <a:ea typeface="+mj-ea"/>
                <a:cs typeface="+mj-cs"/>
              </a:rPr>
              <a:t>Understanding these profiles can help businesses tailor marketing strategies and offerings to meet the specific needs of each segment.</a:t>
            </a:r>
            <a:br>
              <a:rPr lang="en-US" sz="1400" kern="1200" dirty="0">
                <a:solidFill>
                  <a:srgbClr val="FFFFFF"/>
                </a:solidFill>
                <a:latin typeface="+mj-lt"/>
                <a:ea typeface="+mj-ea"/>
                <a:cs typeface="+mj-cs"/>
              </a:rPr>
            </a:br>
            <a:endParaRPr lang="en-US" sz="1400" kern="1200" dirty="0">
              <a:solidFill>
                <a:srgbClr val="FFFFFF"/>
              </a:solidFill>
              <a:latin typeface="+mj-lt"/>
              <a:ea typeface="+mj-ea"/>
              <a:cs typeface="+mj-cs"/>
            </a:endParaRPr>
          </a:p>
        </p:txBody>
      </p:sp>
    </p:spTree>
    <p:extLst>
      <p:ext uri="{BB962C8B-B14F-4D97-AF65-F5344CB8AC3E}">
        <p14:creationId xmlns:p14="http://schemas.microsoft.com/office/powerpoint/2010/main" val="415526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t>Deployment Overview</a:t>
            </a:r>
          </a:p>
        </p:txBody>
      </p:sp>
      <p:pic>
        <p:nvPicPr>
          <p:cNvPr id="6" name="Picture 5">
            <a:extLst>
              <a:ext uri="{FF2B5EF4-FFF2-40B4-BE49-F238E27FC236}">
                <a16:creationId xmlns:a16="http://schemas.microsoft.com/office/drawing/2014/main" id="{B838470A-A900-B0BC-4886-3FBFEB834AA1}"/>
              </a:ext>
            </a:extLst>
          </p:cNvPr>
          <p:cNvPicPr>
            <a:picLocks noChangeAspect="1"/>
          </p:cNvPicPr>
          <p:nvPr/>
        </p:nvPicPr>
        <p:blipFill>
          <a:blip r:embed="rId2"/>
          <a:srcRect l="24550" r="30900" b="-2"/>
          <a:stretch>
            <a:fillRect/>
          </a:stretch>
        </p:blipFill>
        <p:spPr>
          <a:xfrm>
            <a:off x="4572000" y="1"/>
            <a:ext cx="4577118" cy="6858000"/>
          </a:xfrm>
          <a:prstGeom prst="rect">
            <a:avLst/>
          </a:prstGeom>
        </p:spPr>
      </p:pic>
      <p:graphicFrame>
        <p:nvGraphicFramePr>
          <p:cNvPr id="5" name="Content Placeholder 2">
            <a:extLst>
              <a:ext uri="{FF2B5EF4-FFF2-40B4-BE49-F238E27FC236}">
                <a16:creationId xmlns:a16="http://schemas.microsoft.com/office/drawing/2014/main" id="{1BF3FD6E-C7C9-47FA-2BBE-26A3999BCA33}"/>
              </a:ext>
            </a:extLst>
          </p:cNvPr>
          <p:cNvGraphicFramePr>
            <a:graphicFrameLocks noGrp="1"/>
          </p:cNvGraphicFramePr>
          <p:nvPr>
            <p:ph idx="1"/>
            <p:extLst>
              <p:ext uri="{D42A27DB-BD31-4B8C-83A1-F6EECF244321}">
                <p14:modId xmlns:p14="http://schemas.microsoft.com/office/powerpoint/2010/main" val="1145350175"/>
              </p:ext>
            </p:extLst>
          </p:nvPr>
        </p:nvGraphicFramePr>
        <p:xfrm>
          <a:off x="571351" y="2743200"/>
          <a:ext cx="3485179"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b="1" dirty="0">
                <a:solidFill>
                  <a:srgbClr val="FFFFFF"/>
                </a:solidFill>
              </a:rPr>
              <a:t>Next Steps &amp; Risks</a:t>
            </a:r>
          </a:p>
        </p:txBody>
      </p:sp>
      <p:graphicFrame>
        <p:nvGraphicFramePr>
          <p:cNvPr id="5" name="Content Placeholder 2">
            <a:extLst>
              <a:ext uri="{FF2B5EF4-FFF2-40B4-BE49-F238E27FC236}">
                <a16:creationId xmlns:a16="http://schemas.microsoft.com/office/drawing/2014/main" id="{B628CA19-9D92-3BBE-C382-CC85B426ED98}"/>
              </a:ext>
            </a:extLst>
          </p:cNvPr>
          <p:cNvGraphicFramePr>
            <a:graphicFrameLocks noGrp="1"/>
          </p:cNvGraphicFramePr>
          <p:nvPr>
            <p:ph idx="1"/>
            <p:extLst>
              <p:ext uri="{D42A27DB-BD31-4B8C-83A1-F6EECF244321}">
                <p14:modId xmlns:p14="http://schemas.microsoft.com/office/powerpoint/2010/main" val="171229475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3184-7B5A-FD0C-B9EB-A933E1F9C342}"/>
              </a:ext>
            </a:extLst>
          </p:cNvPr>
          <p:cNvSpPr>
            <a:spLocks noGrp="1"/>
          </p:cNvSpPr>
          <p:nvPr>
            <p:ph type="title"/>
          </p:nvPr>
        </p:nvSpPr>
        <p:spPr>
          <a:xfrm>
            <a:off x="457200" y="274638"/>
            <a:ext cx="8229600" cy="916346"/>
          </a:xfrm>
        </p:spPr>
        <p:txBody>
          <a:bodyPr/>
          <a:lstStyle/>
          <a:p>
            <a:r>
              <a:rPr lang="en-US" b="1" dirty="0"/>
              <a:t>Conclusion</a:t>
            </a:r>
          </a:p>
        </p:txBody>
      </p:sp>
      <p:sp>
        <p:nvSpPr>
          <p:cNvPr id="3" name="Text Placeholder 2">
            <a:extLst>
              <a:ext uri="{FF2B5EF4-FFF2-40B4-BE49-F238E27FC236}">
                <a16:creationId xmlns:a16="http://schemas.microsoft.com/office/drawing/2014/main" id="{152C13F0-FDA8-4458-541C-143B2FEB0F8A}"/>
              </a:ext>
            </a:extLst>
          </p:cNvPr>
          <p:cNvSpPr>
            <a:spLocks noGrp="1"/>
          </p:cNvSpPr>
          <p:nvPr>
            <p:ph type="body" idx="1"/>
          </p:nvPr>
        </p:nvSpPr>
        <p:spPr>
          <a:xfrm>
            <a:off x="457200" y="1258529"/>
            <a:ext cx="4040188" cy="916346"/>
          </a:xfrm>
        </p:spPr>
        <p:txBody>
          <a:bodyPr>
            <a:normAutofit fontScale="85000" lnSpcReduction="20000"/>
          </a:bodyPr>
          <a:lstStyle/>
          <a:p>
            <a:r>
              <a:rPr lang="en-US" dirty="0"/>
              <a:t>Visuals:- </a:t>
            </a:r>
          </a:p>
        </p:txBody>
      </p:sp>
      <p:sp>
        <p:nvSpPr>
          <p:cNvPr id="5" name="Text Placeholder 4">
            <a:extLst>
              <a:ext uri="{FF2B5EF4-FFF2-40B4-BE49-F238E27FC236}">
                <a16:creationId xmlns:a16="http://schemas.microsoft.com/office/drawing/2014/main" id="{05D8B92F-834C-DEBD-AEA9-C299E47CA1A9}"/>
              </a:ext>
            </a:extLst>
          </p:cNvPr>
          <p:cNvSpPr>
            <a:spLocks noGrp="1"/>
          </p:cNvSpPr>
          <p:nvPr>
            <p:ph type="body" sz="quarter" idx="3"/>
          </p:nvPr>
        </p:nvSpPr>
        <p:spPr>
          <a:xfrm>
            <a:off x="4645025" y="1258529"/>
            <a:ext cx="4041775" cy="916346"/>
          </a:xfrm>
        </p:spPr>
        <p:txBody>
          <a:bodyPr>
            <a:normAutofit fontScale="85000" lnSpcReduction="20000"/>
          </a:bodyPr>
          <a:lstStyle/>
          <a:p>
            <a:endParaRPr lang="en-US" dirty="0"/>
          </a:p>
          <a:p>
            <a:r>
              <a:rPr lang="en-US" dirty="0"/>
              <a:t>                                                                Segment Profiles</a:t>
            </a:r>
          </a:p>
          <a:p>
            <a:endParaRPr lang="en-US" dirty="0"/>
          </a:p>
        </p:txBody>
      </p:sp>
      <p:sp>
        <p:nvSpPr>
          <p:cNvPr id="6" name="Content Placeholder 5">
            <a:extLst>
              <a:ext uri="{FF2B5EF4-FFF2-40B4-BE49-F238E27FC236}">
                <a16:creationId xmlns:a16="http://schemas.microsoft.com/office/drawing/2014/main" id="{A9CD4DA5-3160-CAB5-1C13-977FBADEC3BA}"/>
              </a:ext>
            </a:extLst>
          </p:cNvPr>
          <p:cNvSpPr>
            <a:spLocks noGrp="1"/>
          </p:cNvSpPr>
          <p:nvPr>
            <p:ph sz="quarter" idx="4"/>
          </p:nvPr>
        </p:nvSpPr>
        <p:spPr/>
        <p:txBody>
          <a:bodyPr>
            <a:normAutofit fontScale="62500" lnSpcReduction="20000"/>
          </a:bodyPr>
          <a:lstStyle/>
          <a:p>
            <a:r>
              <a:rPr lang="en-US" dirty="0"/>
              <a:t>This section provides an overview of the mean age, income, and spending for different segments from a business perspective.</a:t>
            </a:r>
          </a:p>
          <a:p>
            <a:r>
              <a:rPr lang="en-US" dirty="0"/>
              <a:t>The associated bar chart visually represents the average values, illustrating variations among segments.</a:t>
            </a:r>
          </a:p>
          <a:p>
            <a:r>
              <a:rPr lang="en-US" dirty="0"/>
              <a:t>Key metrics include: </a:t>
            </a:r>
          </a:p>
          <a:p>
            <a:r>
              <a:rPr lang="en-US" b="1" dirty="0"/>
              <a:t>Mean Age</a:t>
            </a:r>
            <a:r>
              <a:rPr lang="en-US" dirty="0"/>
              <a:t>: Depicted in one color (possibly pink).</a:t>
            </a:r>
          </a:p>
          <a:p>
            <a:r>
              <a:rPr lang="en-US" b="1" dirty="0"/>
              <a:t>Annual Income</a:t>
            </a:r>
            <a:r>
              <a:rPr lang="en-US" dirty="0"/>
              <a:t>: Shown in another color (likely yellow).</a:t>
            </a:r>
          </a:p>
          <a:p>
            <a:r>
              <a:rPr lang="en-US" b="1" dirty="0"/>
              <a:t>Spending Score</a:t>
            </a:r>
            <a:r>
              <a:rPr lang="en-US" dirty="0"/>
              <a:t>: Illustrated in a third color (possibly orange).</a:t>
            </a:r>
          </a:p>
          <a:p>
            <a:r>
              <a:rPr lang="en-US" dirty="0"/>
              <a:t>Each segment (numbered 0 to 7) is clearly marked, allowing for easy comparison of demographic and financial characteristics across segments.</a:t>
            </a:r>
          </a:p>
          <a:p>
            <a:endParaRPr lang="en-US" dirty="0"/>
          </a:p>
        </p:txBody>
      </p:sp>
      <p:graphicFrame>
        <p:nvGraphicFramePr>
          <p:cNvPr id="7" name="Content Placeholder 2">
            <a:extLst>
              <a:ext uri="{FF2B5EF4-FFF2-40B4-BE49-F238E27FC236}">
                <a16:creationId xmlns:a16="http://schemas.microsoft.com/office/drawing/2014/main" id="{E073E067-CEC3-7AC8-C336-3614E8A3C917}"/>
              </a:ext>
            </a:extLst>
          </p:cNvPr>
          <p:cNvGraphicFramePr>
            <a:graphicFrameLocks noGrp="1"/>
          </p:cNvGraphicFramePr>
          <p:nvPr>
            <p:ph sz="half" idx="2"/>
            <p:extLst>
              <p:ext uri="{D42A27DB-BD31-4B8C-83A1-F6EECF244321}">
                <p14:modId xmlns:p14="http://schemas.microsoft.com/office/powerpoint/2010/main" val="3656712400"/>
              </p:ext>
            </p:extLst>
          </p:nvPr>
        </p:nvGraphicFramePr>
        <p:xfrm>
          <a:off x="457200" y="2174875"/>
          <a:ext cx="404018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31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b="1" dirty="0">
                <a:solidFill>
                  <a:srgbClr val="FFFFFF"/>
                </a:solidFill>
              </a:rPr>
              <a:t>Q&amp;A</a:t>
            </a:r>
          </a:p>
        </p:txBody>
      </p:sp>
      <p:sp>
        <p:nvSpPr>
          <p:cNvPr id="3" name="Content Placeholder 2"/>
          <p:cNvSpPr>
            <a:spLocks noGrp="1"/>
          </p:cNvSpPr>
          <p:nvPr>
            <p:ph idx="1"/>
          </p:nvPr>
        </p:nvSpPr>
        <p:spPr>
          <a:xfrm>
            <a:off x="3607694" y="649480"/>
            <a:ext cx="4916510" cy="5546047"/>
          </a:xfrm>
        </p:spPr>
        <p:txBody>
          <a:bodyPr anchor="ctr">
            <a:normAutofit/>
          </a:bodyPr>
          <a:lstStyle/>
          <a:p>
            <a:endParaRPr lang="en-US" sz="1700" dirty="0"/>
          </a:p>
          <a:p>
            <a:r>
              <a:rPr lang="en-US" sz="17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t>Project Proposal</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dirty="0"/>
          </a:p>
          <a:p>
            <a:r>
              <a:rPr lang="en-US" sz="2000" dirty="0"/>
              <a:t>Problem: One-size-fits-all marketing wastes budget.</a:t>
            </a:r>
          </a:p>
          <a:p>
            <a:r>
              <a:rPr lang="en-US" sz="2000" dirty="0"/>
              <a:t>Objectives: 3–8 segments, clear profiles, simple API.</a:t>
            </a:r>
          </a:p>
          <a:p>
            <a:r>
              <a:rPr lang="en-US" sz="2000" dirty="0"/>
              <a:t>Approach: Clean → EDA → Clustering → Tune → Validate → Deploy.</a:t>
            </a:r>
          </a:p>
        </p:txBody>
      </p:sp>
      <p:pic>
        <p:nvPicPr>
          <p:cNvPr id="5" name="Picture 4" descr="Multi-colored paper-craft art">
            <a:extLst>
              <a:ext uri="{FF2B5EF4-FFF2-40B4-BE49-F238E27FC236}">
                <a16:creationId xmlns:a16="http://schemas.microsoft.com/office/drawing/2014/main" id="{84848D6C-450A-86EB-B756-F4856DFDD887}"/>
              </a:ext>
            </a:extLst>
          </p:cNvPr>
          <p:cNvPicPr>
            <a:picLocks noChangeAspect="1"/>
          </p:cNvPicPr>
          <p:nvPr/>
        </p:nvPicPr>
        <p:blipFill>
          <a:blip r:embed="rId2"/>
          <a:srcRect l="28844" r="26606" b="-2"/>
          <a:stretch>
            <a:fillRect/>
          </a:stretch>
        </p:blipFill>
        <p:spPr>
          <a:xfrm>
            <a:off x="4572000" y="1"/>
            <a:ext cx="457711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0532B1-7622-4602-B898-5C84C974A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EBC75B0-D5AF-40AB-915B-EBC590D74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0D16B3C-0901-4FFD-9DBF-5BC78ABC0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5776" y="0"/>
            <a:ext cx="5800866"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D49CA2C-9593-4085-9ED2-049819E74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83778" y="-3783778"/>
            <a:ext cx="1576446" cy="9144002"/>
          </a:xfrm>
          <a:prstGeom prst="rect">
            <a:avLst/>
          </a:prstGeom>
          <a:gradFill>
            <a:gsLst>
              <a:gs pos="23000">
                <a:schemeClr val="accent1">
                  <a:alpha val="0"/>
                </a:schemeClr>
              </a:gs>
              <a:gs pos="99000">
                <a:schemeClr val="accent1">
                  <a:lumMod val="50000"/>
                  <a:alpha val="72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8" y="302699"/>
            <a:ext cx="7522517" cy="991080"/>
          </a:xfrm>
        </p:spPr>
        <p:txBody>
          <a:bodyPr anchor="ctr">
            <a:normAutofit/>
          </a:bodyPr>
          <a:lstStyle/>
          <a:p>
            <a:r>
              <a:rPr lang="en-US" sz="3500" b="1">
                <a:solidFill>
                  <a:srgbClr val="FFFFFF"/>
                </a:solidFill>
              </a:rPr>
              <a:t>Dataset Overview</a:t>
            </a:r>
          </a:p>
        </p:txBody>
      </p:sp>
      <p:pic>
        <p:nvPicPr>
          <p:cNvPr id="4" name="Picture 3" descr="age_hist.png"/>
          <p:cNvPicPr>
            <a:picLocks noChangeAspect="1"/>
          </p:cNvPicPr>
          <p:nvPr/>
        </p:nvPicPr>
        <p:blipFill>
          <a:blip r:embed="rId2"/>
          <a:stretch>
            <a:fillRect/>
          </a:stretch>
        </p:blipFill>
        <p:spPr>
          <a:xfrm>
            <a:off x="912666" y="2605824"/>
            <a:ext cx="1661697" cy="1084256"/>
          </a:xfrm>
          <a:prstGeom prst="rect">
            <a:avLst/>
          </a:prstGeom>
        </p:spPr>
      </p:pic>
      <p:pic>
        <p:nvPicPr>
          <p:cNvPr id="6" name="Picture 5" descr="score_hist.png"/>
          <p:cNvPicPr>
            <a:picLocks noChangeAspect="1"/>
          </p:cNvPicPr>
          <p:nvPr/>
        </p:nvPicPr>
        <p:blipFill>
          <a:blip r:embed="rId3"/>
          <a:stretch>
            <a:fillRect/>
          </a:stretch>
        </p:blipFill>
        <p:spPr>
          <a:xfrm>
            <a:off x="2797819" y="2605824"/>
            <a:ext cx="1661698" cy="1084257"/>
          </a:xfrm>
          <a:prstGeom prst="rect">
            <a:avLst/>
          </a:prstGeom>
        </p:spPr>
      </p:pic>
      <p:pic>
        <p:nvPicPr>
          <p:cNvPr id="7" name="Picture 6" descr="gender_bar.png"/>
          <p:cNvPicPr>
            <a:picLocks noChangeAspect="1"/>
          </p:cNvPicPr>
          <p:nvPr/>
        </p:nvPicPr>
        <p:blipFill>
          <a:blip r:embed="rId4"/>
          <a:stretch>
            <a:fillRect/>
          </a:stretch>
        </p:blipFill>
        <p:spPr>
          <a:xfrm>
            <a:off x="4700818" y="2612055"/>
            <a:ext cx="1661698" cy="1071794"/>
          </a:xfrm>
          <a:prstGeom prst="rect">
            <a:avLst/>
          </a:prstGeom>
        </p:spPr>
      </p:pic>
      <p:pic>
        <p:nvPicPr>
          <p:cNvPr id="5" name="Picture 4" descr="income_hist.png"/>
          <p:cNvPicPr>
            <a:picLocks noChangeAspect="1"/>
          </p:cNvPicPr>
          <p:nvPr/>
        </p:nvPicPr>
        <p:blipFill>
          <a:blip r:embed="rId5"/>
          <a:stretch>
            <a:fillRect/>
          </a:stretch>
        </p:blipFill>
        <p:spPr>
          <a:xfrm>
            <a:off x="6603817" y="2616209"/>
            <a:ext cx="1661698" cy="1063486"/>
          </a:xfrm>
          <a:prstGeom prst="rect">
            <a:avLst/>
          </a:prstGeom>
        </p:spPr>
      </p:pic>
      <p:sp>
        <p:nvSpPr>
          <p:cNvPr id="3" name="Content Placeholder 2"/>
          <p:cNvSpPr>
            <a:spLocks noGrp="1"/>
          </p:cNvSpPr>
          <p:nvPr>
            <p:ph idx="1"/>
          </p:nvPr>
        </p:nvSpPr>
        <p:spPr>
          <a:xfrm>
            <a:off x="1028698" y="4488129"/>
            <a:ext cx="7236817" cy="1727901"/>
          </a:xfrm>
        </p:spPr>
        <p:txBody>
          <a:bodyPr anchor="ctr">
            <a:normAutofit/>
          </a:bodyPr>
          <a:lstStyle/>
          <a:p>
            <a:endParaRPr lang="en-US" sz="1700" dirty="0"/>
          </a:p>
          <a:p>
            <a:r>
              <a:rPr lang="en-US" sz="1700" dirty="0"/>
              <a:t>Rows: 200 | Columns: Gender, Age, Annual Income, Spending Score</a:t>
            </a:r>
          </a:p>
          <a:p>
            <a:r>
              <a:rPr lang="en-US" sz="1700" dirty="0"/>
              <a:t>Source: Synthetic (demo)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6478" y="1683756"/>
            <a:ext cx="2569830" cy="2396359"/>
          </a:xfrm>
        </p:spPr>
        <p:txBody>
          <a:bodyPr anchor="b">
            <a:normAutofit/>
          </a:bodyPr>
          <a:lstStyle/>
          <a:p>
            <a:pPr algn="r"/>
            <a:r>
              <a:rPr lang="en-US" sz="3500" b="1" dirty="0">
                <a:solidFill>
                  <a:srgbClr val="FFFFFF"/>
                </a:solidFill>
              </a:rPr>
              <a:t>Data Preparation</a:t>
            </a:r>
          </a:p>
        </p:txBody>
      </p:sp>
      <p:graphicFrame>
        <p:nvGraphicFramePr>
          <p:cNvPr id="23" name="Content Placeholder 2">
            <a:extLst>
              <a:ext uri="{FF2B5EF4-FFF2-40B4-BE49-F238E27FC236}">
                <a16:creationId xmlns:a16="http://schemas.microsoft.com/office/drawing/2014/main" id="{6FDFE47D-62EB-6906-3805-995479217AF9}"/>
              </a:ext>
            </a:extLst>
          </p:cNvPr>
          <p:cNvGraphicFramePr>
            <a:graphicFrameLocks noGrp="1"/>
          </p:cNvGraphicFramePr>
          <p:nvPr>
            <p:ph idx="1"/>
            <p:extLst>
              <p:ext uri="{D42A27DB-BD31-4B8C-83A1-F6EECF244321}">
                <p14:modId xmlns:p14="http://schemas.microsoft.com/office/powerpoint/2010/main" val="422729905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b="1" dirty="0">
                <a:solidFill>
                  <a:srgbClr val="FFFFFF"/>
                </a:solidFill>
              </a:rPr>
              <a:t>EDA Highlights</a:t>
            </a:r>
          </a:p>
        </p:txBody>
      </p:sp>
      <p:graphicFrame>
        <p:nvGraphicFramePr>
          <p:cNvPr id="5" name="Content Placeholder 2">
            <a:extLst>
              <a:ext uri="{FF2B5EF4-FFF2-40B4-BE49-F238E27FC236}">
                <a16:creationId xmlns:a16="http://schemas.microsoft.com/office/drawing/2014/main" id="{C09F5FF5-AA75-EC9B-4969-A98DD7AED19C}"/>
              </a:ext>
            </a:extLst>
          </p:cNvPr>
          <p:cNvGraphicFramePr>
            <a:graphicFrameLocks noGrp="1"/>
          </p:cNvGraphicFramePr>
          <p:nvPr>
            <p:ph idx="1"/>
            <p:extLst>
              <p:ext uri="{D42A27DB-BD31-4B8C-83A1-F6EECF244321}">
                <p14:modId xmlns:p14="http://schemas.microsoft.com/office/powerpoint/2010/main" val="1481848810"/>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914190-C06E-C22E-E02B-3E9B6BE3AA8C}"/>
              </a:ext>
            </a:extLst>
          </p:cNvPr>
          <p:cNvSpPr>
            <a:spLocks noGrp="1"/>
          </p:cNvSpPr>
          <p:nvPr>
            <p:ph type="title"/>
          </p:nvPr>
        </p:nvSpPr>
        <p:spPr>
          <a:xfrm>
            <a:off x="1520019" y="1030406"/>
            <a:ext cx="6110785" cy="4298678"/>
          </a:xfrm>
        </p:spPr>
        <p:txBody>
          <a:bodyPr vert="horz" lIns="91440" tIns="45720" rIns="91440" bIns="45720" rtlCol="0" anchor="ctr">
            <a:normAutofit/>
          </a:bodyPr>
          <a:lstStyle/>
          <a:p>
            <a:pPr defTabSz="914400">
              <a:lnSpc>
                <a:spcPct val="90000"/>
              </a:lnSpc>
            </a:pPr>
            <a:r>
              <a:rPr lang="en-US" sz="2400" b="1" kern="1200" dirty="0">
                <a:solidFill>
                  <a:srgbClr val="FFFFFF"/>
                </a:solidFill>
                <a:latin typeface="+mj-lt"/>
                <a:ea typeface="+mj-ea"/>
                <a:cs typeface="+mj-cs"/>
              </a:rPr>
              <a:t>EDA Distribution Plots</a:t>
            </a:r>
            <a:br>
              <a:rPr lang="en-US" sz="1400" b="1" kern="1200" dirty="0">
                <a:solidFill>
                  <a:srgbClr val="FFFFFF"/>
                </a:solidFill>
                <a:latin typeface="+mj-lt"/>
                <a:ea typeface="+mj-ea"/>
                <a:cs typeface="+mj-cs"/>
              </a:rPr>
            </a:br>
            <a:br>
              <a:rPr lang="en-US" sz="1400" b="1" kern="1200" dirty="0">
                <a:solidFill>
                  <a:srgbClr val="FFFFFF"/>
                </a:solidFill>
                <a:latin typeface="+mj-lt"/>
                <a:ea typeface="+mj-ea"/>
                <a:cs typeface="+mj-cs"/>
              </a:rPr>
            </a:br>
            <a:r>
              <a:rPr lang="en-US" sz="1400" b="1" kern="1200" dirty="0">
                <a:solidFill>
                  <a:srgbClr val="FFFFFF"/>
                </a:solidFill>
                <a:latin typeface="+mj-lt"/>
                <a:ea typeface="+mj-ea"/>
                <a:cs typeface="+mj-cs"/>
              </a:rPr>
              <a:t>Age Distribution:</a:t>
            </a:r>
            <a:r>
              <a:rPr lang="en-US" sz="1400" kern="1200" dirty="0">
                <a:solidFill>
                  <a:srgbClr val="FFFFFF"/>
                </a:solidFill>
                <a:latin typeface="+mj-lt"/>
                <a:ea typeface="+mj-ea"/>
                <a:cs typeface="+mj-cs"/>
              </a:rPr>
              <a:t> This chart shows a wide range of customer ages, from 18 to 70, with a concentration between 25 and 40 years, indicating a large young-to-mid-age customer base.</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1400" b="1" kern="1200" dirty="0">
                <a:solidFill>
                  <a:srgbClr val="FFFFFF"/>
                </a:solidFill>
                <a:latin typeface="+mj-lt"/>
                <a:ea typeface="+mj-ea"/>
                <a:cs typeface="+mj-cs"/>
              </a:rPr>
              <a:t>Annual Income Distribution:</a:t>
            </a:r>
            <a:r>
              <a:rPr lang="en-US" sz="1400" kern="1200" dirty="0">
                <a:solidFill>
                  <a:srgbClr val="FFFFFF"/>
                </a:solidFill>
                <a:latin typeface="+mj-lt"/>
                <a:ea typeface="+mj-ea"/>
                <a:cs typeface="+mj-cs"/>
              </a:rPr>
              <a:t> Customers range from 15k to 137k annual income, giving scope for both budget and premium product targeting.</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1400" b="1" kern="1200" dirty="0">
                <a:solidFill>
                  <a:srgbClr val="FFFFFF"/>
                </a:solidFill>
                <a:latin typeface="+mj-lt"/>
                <a:ea typeface="+mj-ea"/>
                <a:cs typeface="+mj-cs"/>
              </a:rPr>
              <a:t>Spending Score Distribution:</a:t>
            </a:r>
            <a:r>
              <a:rPr lang="en-US" sz="1400" kern="1200" dirty="0">
                <a:solidFill>
                  <a:srgbClr val="FFFFFF"/>
                </a:solidFill>
                <a:latin typeface="+mj-lt"/>
                <a:ea typeface="+mj-ea"/>
                <a:cs typeface="+mj-cs"/>
              </a:rPr>
              <a:t> Balanced distribution across low, medium, and high spenders, indicating varied shopping behavior.</a:t>
            </a:r>
            <a:br>
              <a:rPr lang="en-US" sz="1400" kern="1200" dirty="0">
                <a:solidFill>
                  <a:srgbClr val="FFFFFF"/>
                </a:solidFill>
                <a:latin typeface="+mj-lt"/>
                <a:ea typeface="+mj-ea"/>
                <a:cs typeface="+mj-cs"/>
              </a:rPr>
            </a:br>
            <a:br>
              <a:rPr lang="en-US" sz="1400" kern="1200" dirty="0">
                <a:solidFill>
                  <a:srgbClr val="FFFFFF"/>
                </a:solidFill>
                <a:latin typeface="+mj-lt"/>
                <a:ea typeface="+mj-ea"/>
                <a:cs typeface="+mj-cs"/>
              </a:rPr>
            </a:br>
            <a:r>
              <a:rPr lang="en-US" sz="1400" b="1" kern="1200" dirty="0">
                <a:solidFill>
                  <a:srgbClr val="FFFFFF"/>
                </a:solidFill>
                <a:latin typeface="+mj-lt"/>
                <a:ea typeface="+mj-ea"/>
                <a:cs typeface="+mj-cs"/>
              </a:rPr>
              <a:t>Gender Distribution:</a:t>
            </a:r>
            <a:r>
              <a:rPr lang="en-US" sz="1400" kern="1200" dirty="0">
                <a:solidFill>
                  <a:srgbClr val="FFFFFF"/>
                </a:solidFill>
                <a:latin typeface="+mj-lt"/>
                <a:ea typeface="+mj-ea"/>
                <a:cs typeface="+mj-cs"/>
              </a:rPr>
              <a:t> Roughly equal representation of male and female customers, minimizing demographic bias.</a:t>
            </a:r>
            <a:br>
              <a:rPr lang="en-US" sz="1400" kern="1200" dirty="0">
                <a:solidFill>
                  <a:srgbClr val="FFFFFF"/>
                </a:solidFill>
                <a:latin typeface="+mj-lt"/>
                <a:ea typeface="+mj-ea"/>
                <a:cs typeface="+mj-cs"/>
              </a:rPr>
            </a:br>
            <a:endParaRPr lang="en-US" sz="1400" kern="1200" dirty="0">
              <a:solidFill>
                <a:srgbClr val="FFFFFF"/>
              </a:solidFill>
              <a:latin typeface="+mj-lt"/>
              <a:ea typeface="+mj-ea"/>
              <a:cs typeface="+mj-cs"/>
            </a:endParaRPr>
          </a:p>
        </p:txBody>
      </p:sp>
    </p:spTree>
    <p:extLst>
      <p:ext uri="{BB962C8B-B14F-4D97-AF65-F5344CB8AC3E}">
        <p14:creationId xmlns:p14="http://schemas.microsoft.com/office/powerpoint/2010/main" val="54091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b="1" dirty="0">
                <a:solidFill>
                  <a:srgbClr val="FFFFFF"/>
                </a:solidFill>
              </a:rPr>
              <a:t>Modeling Strategy</a:t>
            </a:r>
          </a:p>
        </p:txBody>
      </p:sp>
      <p:graphicFrame>
        <p:nvGraphicFramePr>
          <p:cNvPr id="5" name="Content Placeholder 2">
            <a:extLst>
              <a:ext uri="{FF2B5EF4-FFF2-40B4-BE49-F238E27FC236}">
                <a16:creationId xmlns:a16="http://schemas.microsoft.com/office/drawing/2014/main" id="{B47587D4-F7A1-9B88-9533-741F7EA8B782}"/>
              </a:ext>
            </a:extLst>
          </p:cNvPr>
          <p:cNvGraphicFramePr>
            <a:graphicFrameLocks noGrp="1"/>
          </p:cNvGraphicFramePr>
          <p:nvPr>
            <p:ph idx="1"/>
            <p:extLst>
              <p:ext uri="{D42A27DB-BD31-4B8C-83A1-F6EECF244321}">
                <p14:modId xmlns:p14="http://schemas.microsoft.com/office/powerpoint/2010/main" val="2159830000"/>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1"/>
            <a:ext cx="3719703" cy="1642969"/>
          </a:xfrm>
        </p:spPr>
        <p:txBody>
          <a:bodyPr anchor="b">
            <a:normAutofit/>
          </a:bodyPr>
          <a:lstStyle/>
          <a:p>
            <a:r>
              <a:rPr lang="fr-FR" sz="3500" b="1" dirty="0"/>
              <a:t>Model Sélection (Silhouette vs k)</a:t>
            </a:r>
          </a:p>
        </p:txBody>
      </p:sp>
      <p:sp>
        <p:nvSpPr>
          <p:cNvPr id="3" name="Content Placeholder 2"/>
          <p:cNvSpPr>
            <a:spLocks noGrp="1"/>
          </p:cNvSpPr>
          <p:nvPr>
            <p:ph idx="1"/>
          </p:nvPr>
        </p:nvSpPr>
        <p:spPr>
          <a:xfrm>
            <a:off x="852297" y="2418408"/>
            <a:ext cx="3719703" cy="3522569"/>
          </a:xfrm>
        </p:spPr>
        <p:txBody>
          <a:bodyPr anchor="t">
            <a:normAutofit/>
          </a:bodyPr>
          <a:lstStyle/>
          <a:p>
            <a:endParaRPr lang="en-US" sz="1700"/>
          </a:p>
          <a:p>
            <a:r>
              <a:rPr lang="en-US" sz="1700"/>
              <a:t>Best k ≈ 8 (peak silhouette).</a:t>
            </a:r>
          </a:p>
          <a:p>
            <a:r>
              <a:rPr lang="en-US" sz="1700"/>
              <a:t>Proceed with tuned KMeans.</a:t>
            </a:r>
          </a:p>
        </p:txBody>
      </p:sp>
      <p:pic>
        <p:nvPicPr>
          <p:cNvPr id="4" name="Picture 3" descr="silhouette_vs_k.png"/>
          <p:cNvPicPr>
            <a:picLocks noChangeAspect="1"/>
          </p:cNvPicPr>
          <p:nvPr/>
        </p:nvPicPr>
        <p:blipFill>
          <a:blip r:embed="rId2"/>
          <a:stretch>
            <a:fillRect/>
          </a:stretch>
        </p:blipFill>
        <p:spPr>
          <a:xfrm>
            <a:off x="4884331" y="1988505"/>
            <a:ext cx="3900767" cy="2467233"/>
          </a:xfrm>
          <a:prstGeom prst="rect">
            <a:avLst/>
          </a:pr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98A8AC-C75B-3D72-E45D-EE3123133FD0}"/>
              </a:ext>
            </a:extLst>
          </p:cNvPr>
          <p:cNvSpPr>
            <a:spLocks noGrp="1"/>
          </p:cNvSpPr>
          <p:nvPr>
            <p:ph type="title"/>
          </p:nvPr>
        </p:nvSpPr>
        <p:spPr>
          <a:xfrm>
            <a:off x="3121925" y="818984"/>
            <a:ext cx="5036024" cy="3178689"/>
          </a:xfrm>
        </p:spPr>
        <p:txBody>
          <a:bodyPr vert="horz" lIns="91440" tIns="45720" rIns="91440" bIns="45720" rtlCol="0" anchor="b">
            <a:normAutofit/>
          </a:bodyPr>
          <a:lstStyle/>
          <a:p>
            <a:pPr algn="l" defTabSz="914400">
              <a:lnSpc>
                <a:spcPct val="90000"/>
              </a:lnSpc>
            </a:pPr>
            <a:r>
              <a:rPr lang="en-US" sz="2400" b="1" kern="1200" dirty="0">
                <a:solidFill>
                  <a:srgbClr val="FFFFFF"/>
                </a:solidFill>
                <a:latin typeface="+mj-lt"/>
                <a:ea typeface="+mj-ea"/>
                <a:cs typeface="+mj-cs"/>
              </a:rPr>
              <a:t>Silhouette Score vs Number of Clusters (k) </a:t>
            </a:r>
            <a:br>
              <a:rPr lang="en-US" sz="2400" b="1" kern="1200" dirty="0">
                <a:solidFill>
                  <a:srgbClr val="FFFFFF"/>
                </a:solidFill>
                <a:latin typeface="+mj-lt"/>
                <a:ea typeface="+mj-ea"/>
                <a:cs typeface="+mj-cs"/>
              </a:rPr>
            </a:br>
            <a:br>
              <a:rPr lang="en-US" sz="2300" b="1" kern="1200" dirty="0">
                <a:solidFill>
                  <a:srgbClr val="FFFFFF"/>
                </a:solidFill>
                <a:latin typeface="+mj-lt"/>
                <a:ea typeface="+mj-ea"/>
                <a:cs typeface="+mj-cs"/>
              </a:rPr>
            </a:br>
            <a:r>
              <a:rPr lang="en-US" sz="2000" kern="1200" dirty="0">
                <a:solidFill>
                  <a:srgbClr val="FFFFFF"/>
                </a:solidFill>
                <a:latin typeface="+mj-lt"/>
                <a:ea typeface="+mj-ea"/>
                <a:cs typeface="+mj-cs"/>
              </a:rPr>
              <a:t>Peak silhouette score at </a:t>
            </a:r>
            <a:r>
              <a:rPr lang="en-US" sz="2000" b="1" kern="1200" dirty="0">
                <a:solidFill>
                  <a:srgbClr val="FFFFFF"/>
                </a:solidFill>
                <a:latin typeface="+mj-lt"/>
                <a:ea typeface="+mj-ea"/>
                <a:cs typeface="+mj-cs"/>
              </a:rPr>
              <a:t>k = 8</a:t>
            </a:r>
            <a:r>
              <a:rPr lang="en-US" sz="2000" kern="1200" dirty="0">
                <a:solidFill>
                  <a:srgbClr val="FFFFFF"/>
                </a:solidFill>
                <a:latin typeface="+mj-lt"/>
                <a:ea typeface="+mj-ea"/>
                <a:cs typeface="+mj-cs"/>
              </a:rPr>
              <a:t>, indicating best balance between compactness and separation of clusters.</a:t>
            </a: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Values drop after k=8, suggesting over-segmentation.</a:t>
            </a:r>
            <a:br>
              <a:rPr lang="en-US" sz="2000" kern="1200" dirty="0">
                <a:solidFill>
                  <a:srgbClr val="FFFFFF"/>
                </a:solidFill>
                <a:latin typeface="+mj-lt"/>
                <a:ea typeface="+mj-ea"/>
                <a:cs typeface="+mj-cs"/>
              </a:rPr>
            </a:br>
            <a:endParaRPr lang="en-US" sz="2000" kern="1200" dirty="0">
              <a:solidFill>
                <a:srgbClr val="FFFFFF"/>
              </a:solidFill>
              <a:latin typeface="+mj-lt"/>
              <a:ea typeface="+mj-ea"/>
              <a:cs typeface="+mj-cs"/>
            </a:endParaRPr>
          </a:p>
        </p:txBody>
      </p:sp>
      <p:sp>
        <p:nvSpPr>
          <p:cNvPr id="53" name="Rectangle 5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43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TotalTime>
  <Words>864</Words>
  <Application>Microsoft Office PowerPoint</Application>
  <PresentationFormat>On-screen Show (4:3)</PresentationFormat>
  <Paragraphs>76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Customer Segmentation for Mall Customers</vt:lpstr>
      <vt:lpstr>Project Proposal</vt:lpstr>
      <vt:lpstr>Dataset Overview</vt:lpstr>
      <vt:lpstr>Data Preparation</vt:lpstr>
      <vt:lpstr>EDA Highlights</vt:lpstr>
      <vt:lpstr>EDA Distribution Plots  Age Distribution: This chart shows a wide range of customer ages, from 18 to 70, with a concentration between 25 and 40 years, indicating a large young-to-mid-age customer base.  Annual Income Distribution: Customers range from 15k to 137k annual income, giving scope for both budget and premium product targeting.  Spending Score Distribution: Balanced distribution across low, medium, and high spenders, indicating varied shopping behavior.  Gender Distribution: Roughly equal representation of male and female customers, minimizing demographic bias. </vt:lpstr>
      <vt:lpstr>Modeling Strategy</vt:lpstr>
      <vt:lpstr>Model Sélection (Silhouette vs k)</vt:lpstr>
      <vt:lpstr>Silhouette Score vs Number of Clusters (k)   Peak silhouette score at k = 8, indicating best balance between compactness and separation of clusters. Values drop after k=8, suggesting over-segmentation. </vt:lpstr>
      <vt:lpstr>Final Segments – Visualization</vt:lpstr>
      <vt:lpstr>Final Segments – Visualization  This graph visualizes the final customer segments in a 2D space created using Principal Component Analysis (PCA). Each dot represents a customer, and colors indicate their assigned segment from clustering. By reducing the data to two principal components (PC1 and PC2), we can intuitively observe how different customer groups are distributed and how distinct or overlapping they are. This helps in understanding customer patterns and segment relationships visually</vt:lpstr>
      <vt:lpstr>Segment Sizes</vt:lpstr>
      <vt:lpstr>Customer Segmentation:  Unlocking Deeper Insights   This project leverages unsupervised learning on Mall Customer data to identify distinct customer segments. Through rigorous data preparation, model selection (KMeans, GMM, Agglomerative), and hyperparameter tuning, we've uncovered meaningful customer groups. These segments, profiled by age, income, spending, and gender, provide actionable insights for targeted marketing strategies and improved ROI. Our solution includes a deployable API for real-time customer assignment. </vt:lpstr>
      <vt:lpstr>Segment Profiles</vt:lpstr>
      <vt:lpstr>Graph Overview The graph presents the mean values for age, annual income, and spending score across various segments, indicating distinct consumer profiles.  Segment Comparisons Each segment is represented on the x-axis, while the y-axis shows the mean scores for age, income, and spending.  Data Insights Different colors represent age, annual income, and spending score, allowing for easy visual comparison among segments.  Business Implication Understanding these profiles can help businesses tailor marketing strategies and offerings to meet the specific needs of each segment. </vt:lpstr>
      <vt:lpstr>Deployment Overview</vt:lpstr>
      <vt:lpstr>Next Steps &amp; Risks</vt:lpstr>
      <vt:lpstr>Conclusion</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Devya Patel</dc:creator>
  <cp:keywords/>
  <dc:description>generated using python-pptx</dc:description>
  <cp:lastModifiedBy>Devyakumar Vishveshkumar Patel</cp:lastModifiedBy>
  <cp:revision>4</cp:revision>
  <dcterms:created xsi:type="dcterms:W3CDTF">2013-01-27T09:14:16Z</dcterms:created>
  <dcterms:modified xsi:type="dcterms:W3CDTF">2025-08-11T21:00:46Z</dcterms:modified>
  <cp:category/>
</cp:coreProperties>
</file>