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081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90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174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380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6965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4407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414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977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53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2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3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14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97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5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038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6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/>
            <a:fld id="{A37D6D71-8B28-4ED6-B932-04B197003D23}" type="datetimeFigureOut">
              <a:rPr lang="en-US" smtClean="0"/>
              <a:pPr algn="r"/>
              <a:t>5/29/2025</a:t>
            </a:fld>
            <a:endParaRPr lang="en-US" spc="5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algn="l"/>
            <a:fld id="{F97E8200-1950-409B-82E7-99938E7AE355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186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9316A9-990D-4EC3-A671-70EE5C149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B0C6109-9159-49CA-AD7A-F9035539DB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6F14F5-308C-4EB6-87AB-05DE9501B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A032363-A188-47C5-9D59-9B788809DC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C4077DF-6BB9-4069-AD28-6B1664EBB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1D2B8B50-3419-41ED-9A9F-3CF9EEB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5C640498-2E73-4FA2-BEB6-C3596A458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240EEFC-4112-4C39-A816-C815774F6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ADF362B0-03EA-4800-9FAA-9F128587E4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0BA84559-2F4C-4795-9246-4C563F942D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FA77A1AA-CA47-4A91-A0A1-0A8CE31A9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3E8462A-FEBA-4848-81CC-3F8DA3E47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09F83F-40FE-4DB3-84CC-09FB3340D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DE492D7-C3C3-48FF-80C8-37021EA026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3">
              <a:extLst>
                <a:ext uri="{FF2B5EF4-FFF2-40B4-BE49-F238E27FC236}">
                  <a16:creationId xmlns:a16="http://schemas.microsoft.com/office/drawing/2014/main" id="{0B30FF97-2E9A-490A-AED2-90BA2E0EC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7" name="Rectangle 25">
              <a:extLst>
                <a:ext uri="{FF2B5EF4-FFF2-40B4-BE49-F238E27FC236}">
                  <a16:creationId xmlns:a16="http://schemas.microsoft.com/office/drawing/2014/main" id="{B6D53C7D-A312-47B6-A66A-230A19CFA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9329D58C-0D2E-4A2B-AD6A-9CEE506784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Rectangle 27">
              <a:extLst>
                <a:ext uri="{FF2B5EF4-FFF2-40B4-BE49-F238E27FC236}">
                  <a16:creationId xmlns:a16="http://schemas.microsoft.com/office/drawing/2014/main" id="{9D446EDE-C690-4461-8BF2-7634808FC8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8">
              <a:extLst>
                <a:ext uri="{FF2B5EF4-FFF2-40B4-BE49-F238E27FC236}">
                  <a16:creationId xmlns:a16="http://schemas.microsoft.com/office/drawing/2014/main" id="{323F3D34-6531-4AD7-A8C6-195A090281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9">
              <a:extLst>
                <a:ext uri="{FF2B5EF4-FFF2-40B4-BE49-F238E27FC236}">
                  <a16:creationId xmlns:a16="http://schemas.microsoft.com/office/drawing/2014/main" id="{B9B0AE3F-2350-435F-A9B0-C310BF8763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4EFA655C-9E50-4C14-A89E-AD7B648E4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3E843863-7D25-4C01-9A17-E817CB6D9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7941F9B1-B01B-4A84-89D9-B169AEB4E4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een letter m on a black background&#10;&#10;AI-generated content may be incorrect.">
            <a:extLst>
              <a:ext uri="{FF2B5EF4-FFF2-40B4-BE49-F238E27FC236}">
                <a16:creationId xmlns:a16="http://schemas.microsoft.com/office/drawing/2014/main" id="{337D16C0-E1AA-0255-2A66-FA4F02F5BB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309" y="2283940"/>
            <a:ext cx="9941259" cy="2286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25C242-AA99-E53B-69BA-3E6B423EB5BD}"/>
              </a:ext>
            </a:extLst>
          </p:cNvPr>
          <p:cNvSpPr txBox="1"/>
          <p:nvPr/>
        </p:nvSpPr>
        <p:spPr>
          <a:xfrm>
            <a:off x="3231038" y="5506241"/>
            <a:ext cx="5946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DMart</a:t>
            </a:r>
            <a:r>
              <a:rPr lang="en-US" sz="2400" dirty="0"/>
              <a:t> Inventory Optimization Case Study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79584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6442-87FE-8328-6C0C-451EB60C2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ABC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78B6A-91B1-0F16-52F0-B94E0030E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263"/>
            <a:ext cx="4788284" cy="219320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A (Top 70%)</a:t>
            </a:r>
            <a:r>
              <a:rPr lang="en-US" dirty="0"/>
              <a:t>: Beauty, Home &amp; Kitchen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B (Next 20%)</a:t>
            </a:r>
            <a:r>
              <a:rPr lang="en-US" dirty="0"/>
              <a:t>: Electronics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Class C (Last 10%)</a:t>
            </a:r>
            <a:r>
              <a:rPr lang="en-US" dirty="0"/>
              <a:t>: Grocery, Clothing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Strategy: Prioritize A for replenishment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4BD22E5F-C217-C482-71F1-A87F448EF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446" y="2941063"/>
            <a:ext cx="6123599" cy="368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99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5BA9429-7C2D-649F-C008-03562210E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2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3D953-B951-57AB-74E4-3AB99FB1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/>
              <a:t>Background: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7AF8B-696E-2236-6A0D-224B6686E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503489"/>
            <a:ext cx="8175721" cy="2941347"/>
          </a:xfrm>
        </p:spPr>
        <p:txBody>
          <a:bodyPr>
            <a:normAutofit/>
          </a:bodyPr>
          <a:lstStyle/>
          <a:p>
            <a:r>
              <a:rPr lang="en-US" sz="2400" dirty="0"/>
              <a:t>In an increasingly competitive retail landscape, optimizing inventory balancing product availability against holding costs is critical for profitability. For my latest project, I performed a </a:t>
            </a:r>
            <a:r>
              <a:rPr lang="en-US" sz="2400" b="1" dirty="0"/>
              <a:t>comparative case study</a:t>
            </a:r>
            <a:r>
              <a:rPr lang="en-US" sz="2400" dirty="0"/>
              <a:t> on </a:t>
            </a:r>
            <a:r>
              <a:rPr lang="en-US" sz="2400" dirty="0" err="1"/>
              <a:t>DMart’s</a:t>
            </a:r>
            <a:r>
              <a:rPr lang="en-US" sz="2400" dirty="0"/>
              <a:t> sales data to uncover actionable insights for smarter stocking and stronger customer engagement.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66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52265-0AD4-AD0B-3396-D3B1DE40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Project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C055C-FDC8-A81B-0C85-7881905AF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/>
              <a:t>Objective: Analyze DMart’s transaction data to optimize inventory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Timeline: Jan 2023 – Jan 2025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Dataset: 1M+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/>
              <a:t>Tools: Python (Pandas, Seaborn), Power BI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5EA179C-F247-7011-A4B3-CCA60A336D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035" y="1098876"/>
            <a:ext cx="5269283" cy="436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308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29BF7-8D9B-22EA-9355-F08695570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Key Metrics Summary: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88386822-C2A4-0156-C6E1-1B22DF874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957349" cy="37493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Total Sales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₹765.1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/>
              <a:t>Avg </a:t>
            </a:r>
            <a:r>
              <a:rPr lang="en-US" b="1" dirty="0"/>
              <a:t>Basket Size</a:t>
            </a:r>
            <a:r>
              <a:rPr lang="en-US" dirty="0"/>
              <a:t>: 3.0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Avg Sales/Customer</a:t>
            </a:r>
            <a:r>
              <a:rPr lang="en-US" dirty="0"/>
              <a:t>: ₹1.9 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Highlight: Consistent daily sales (~₹1M)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24" name="Picture 23" descr="A green rectangle with white text&#10;&#10;AI-generated content may be incorrect.">
            <a:extLst>
              <a:ext uri="{FF2B5EF4-FFF2-40B4-BE49-F238E27FC236}">
                <a16:creationId xmlns:a16="http://schemas.microsoft.com/office/drawing/2014/main" id="{CB419FA3-2018-B9DF-D294-1BFDF67F3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715" y="2159331"/>
            <a:ext cx="1991833" cy="375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86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028E0-C91E-675D-8DC9-3D9A7BDC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/>
              <a:t>Monthly Sales Performance: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7C3D3D4-57CB-C77C-B715-C34BAE303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30400"/>
            <a:ext cx="3957349" cy="374932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Line chart: Monthly sales from Jan 2023–Jan 2025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Peak: Jan 2023 (~₹73M)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Dip: Feb 2023 (~₹60M)</a:t>
            </a: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altLang="en-US" dirty="0"/>
              <a:t>Insight: Seasonality patterns observed</a:t>
            </a:r>
          </a:p>
        </p:txBody>
      </p:sp>
      <p:pic>
        <p:nvPicPr>
          <p:cNvPr id="13" name="Picture 12" descr="A green line graph with black text">
            <a:extLst>
              <a:ext uri="{FF2B5EF4-FFF2-40B4-BE49-F238E27FC236}">
                <a16:creationId xmlns:a16="http://schemas.microsoft.com/office/drawing/2014/main" id="{EABCCB18-D8D6-6CDD-A48B-662A5FBDDC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02" y="1774866"/>
            <a:ext cx="5029699" cy="3030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506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76FA-34CB-6535-A565-0BBA4D8B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Customer Segment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D8B461-5454-8C75-5BB3-1FFB039119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637562"/>
            <a:ext cx="5089621" cy="213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Premium, Regular, Member → ~₹50M sales each/month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Top Customers (Pie Chart)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Aakash Gupta: ₹2.05M</a:t>
            </a:r>
          </a:p>
          <a:p>
            <a:pPr marR="0" lvl="0" fontAlgn="base">
              <a:lnSpc>
                <a:spcPct val="100000"/>
              </a:lnSpc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Others: ₹1.86M–₹2.00M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een pie chart with text&#10;&#10;AI-generated content may be incorrect.">
            <a:extLst>
              <a:ext uri="{FF2B5EF4-FFF2-40B4-BE49-F238E27FC236}">
                <a16:creationId xmlns:a16="http://schemas.microsoft.com/office/drawing/2014/main" id="{5725C7C3-A994-428F-DABF-AA680CC7C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099" y="2622891"/>
            <a:ext cx="4836456" cy="326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987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059A8-8E7B-FEC6-7E87-1C6E3B87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Category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0599-2B9F-6574-F5E7-466A87753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78698"/>
            <a:ext cx="8596668" cy="38807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Treemap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Beauty &amp; Personal Care: ₹153.38M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Electronics: ₹152.72M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Home &amp; Kitchen: ₹152.3M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Low-performers: Grocery, Clothing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 descr="A green squares with white text&#10;&#10;AI-generated content may be incorrect.">
            <a:extLst>
              <a:ext uri="{FF2B5EF4-FFF2-40B4-BE49-F238E27FC236}">
                <a16:creationId xmlns:a16="http://schemas.microsoft.com/office/drawing/2014/main" id="{3A58340A-294F-DE7F-1512-2D2BEFE53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710" y="2866381"/>
            <a:ext cx="4403075" cy="299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50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615A-0F5B-2C95-2877-0F2EA4377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Repeat Customer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709B0-CCAF-A8A5-A27C-D59FD62B2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32299"/>
            <a:ext cx="4746721" cy="225554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Chart: Monthly repeat rate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Jan: 78.4%, Feb dip: 67.9%, Avg: ~72%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Insight: Stable base but needs retention push</a:t>
            </a:r>
          </a:p>
        </p:txBody>
      </p:sp>
      <p:pic>
        <p:nvPicPr>
          <p:cNvPr id="5" name="Picture 4" descr="A green graph with dots and numbers&#10;&#10;AI-generated content may be incorrect.">
            <a:extLst>
              <a:ext uri="{FF2B5EF4-FFF2-40B4-BE49-F238E27FC236}">
                <a16:creationId xmlns:a16="http://schemas.microsoft.com/office/drawing/2014/main" id="{97850297-6B58-D718-CFB7-5338039E64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36"/>
          <a:stretch/>
        </p:blipFill>
        <p:spPr>
          <a:xfrm>
            <a:off x="677334" y="4197927"/>
            <a:ext cx="10546994" cy="234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618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13FCA-ED6E-109A-7812-99CB301E6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en-IN" dirty="0"/>
              <a:t>Segment-Category Heatmap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502E493-37A8-9FC2-328F-A27BB5460D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60589"/>
            <a:ext cx="3957349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Regulars → Electronics</a:t>
            </a:r>
            <a:endParaRPr lang="en-US" altLang="en-US"/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Premiums → Home &amp; Kitchen, Beauty</a:t>
            </a:r>
            <a:endParaRPr lang="en-US" altLang="en-US"/>
          </a:p>
          <a:p>
            <a:pPr marR="0" lvl="0" fontAlgn="base"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Strategic fit for tailored campaigns</a:t>
            </a:r>
            <a:endParaRPr lang="en-US" altLang="en-US"/>
          </a:p>
        </p:txBody>
      </p:sp>
      <p:pic>
        <p:nvPicPr>
          <p:cNvPr id="7" name="Picture 6" descr="A blue and white chart&#10;&#10;AI-generated content may be incorrect.">
            <a:extLst>
              <a:ext uri="{FF2B5EF4-FFF2-40B4-BE49-F238E27FC236}">
                <a16:creationId xmlns:a16="http://schemas.microsoft.com/office/drawing/2014/main" id="{780E5A28-E197-5A71-AFDB-C02522A2C1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98" r="9964"/>
          <a:stretch>
            <a:fillRect/>
          </a:stretch>
        </p:blipFill>
        <p:spPr>
          <a:xfrm>
            <a:off x="4634681" y="1812490"/>
            <a:ext cx="5034835" cy="398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257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</TotalTime>
  <Words>305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PowerPoint Presentation</vt:lpstr>
      <vt:lpstr>Background:</vt:lpstr>
      <vt:lpstr>Project Overview:</vt:lpstr>
      <vt:lpstr>Key Metrics Summary:</vt:lpstr>
      <vt:lpstr>Monthly Sales Performance:</vt:lpstr>
      <vt:lpstr>Customer Segment Analysis</vt:lpstr>
      <vt:lpstr>Product Category Performance</vt:lpstr>
      <vt:lpstr>Repeat Customer Trends</vt:lpstr>
      <vt:lpstr>Segment-Category Heatmap</vt:lpstr>
      <vt:lpstr>ABC Classification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khushal joshi</dc:creator>
  <cp:lastModifiedBy>khushal joshi</cp:lastModifiedBy>
  <cp:revision>2</cp:revision>
  <dcterms:created xsi:type="dcterms:W3CDTF">2025-05-29T07:54:49Z</dcterms:created>
  <dcterms:modified xsi:type="dcterms:W3CDTF">2025-05-29T08:27:38Z</dcterms:modified>
</cp:coreProperties>
</file>