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7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7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05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7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1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61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2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2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6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51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4277-3F1D-49B8-8DF6-0D06C2EB5D0F}" type="datetimeFigureOut">
              <a:rPr lang="en-IN" smtClean="0"/>
              <a:t>18-08-2025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DA42-FEB8-4795-B28B-2D6E341C02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36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red background with white text">
            <a:extLst>
              <a:ext uri="{FF2B5EF4-FFF2-40B4-BE49-F238E27FC236}">
                <a16:creationId xmlns:a16="http://schemas.microsoft.com/office/drawing/2014/main" id="{FA5E3418-8857-96AA-B9B9-A7FB72EC3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D0D9B-BC9E-E4B6-8EE9-ACF5D07DF61E}"/>
              </a:ext>
            </a:extLst>
          </p:cNvPr>
          <p:cNvSpPr txBox="1"/>
          <p:nvPr/>
        </p:nvSpPr>
        <p:spPr>
          <a:xfrm>
            <a:off x="1439309" y="5345674"/>
            <a:ext cx="9474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             </a:t>
            </a:r>
            <a:r>
              <a:rPr lang="en-US" sz="3200" b="1" dirty="0"/>
              <a:t>Case Study </a:t>
            </a:r>
          </a:p>
          <a:p>
            <a:r>
              <a:rPr lang="en-US" sz="3200" dirty="0"/>
              <a:t>Urban Company Customer Sentiment &amp; Review Analysis</a:t>
            </a:r>
            <a:endParaRPr lang="en-IN" sz="3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831EF-882C-F339-938F-DF1E78BBCFB5}"/>
              </a:ext>
            </a:extLst>
          </p:cNvPr>
          <p:cNvSpPr txBox="1"/>
          <p:nvPr/>
        </p:nvSpPr>
        <p:spPr>
          <a:xfrm>
            <a:off x="9266902" y="161951"/>
            <a:ext cx="32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Conducted by: Khushal Joshi</a:t>
            </a:r>
          </a:p>
        </p:txBody>
      </p:sp>
    </p:spTree>
    <p:extLst>
      <p:ext uri="{BB962C8B-B14F-4D97-AF65-F5344CB8AC3E}">
        <p14:creationId xmlns:p14="http://schemas.microsoft.com/office/powerpoint/2010/main" val="158854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D0E4-4E44-C68C-8C33-8E10F2F5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6. Review Frequency by Hour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2737903-A94D-8209-2FA2-B4ADA9603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Most reviews logged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10 PM (86 reviews)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Indicates customers tend to review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after service completion at night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Insights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customer behavior → target follow-up notifications post-service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Timely nudges could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encourage more positive reviews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DBAA2C-8EA8-3255-4B55-6ED48A5F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52" y="3428682"/>
            <a:ext cx="4389120" cy="2104196"/>
          </a:xfrm>
          <a:prstGeom prst="rect">
            <a:avLst/>
          </a:prstGeom>
        </p:spPr>
      </p:pic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DD64E28-C704-B053-CDB8-918FC0E8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80" y="1102992"/>
            <a:ext cx="5169877" cy="13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77F74-8BDE-8EA3-54A7-5980BCC6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7.Subservices with Lowest Rating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BD65A1-94D0-1470-B707-DEE92646A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9" y="2524721"/>
            <a:ext cx="4991629" cy="36771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Deep Clean AC services (Split/Window) avg. rating: 1.0.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Critical problem 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— customers most dissatisfied.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Urgent need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process overhaul, technician retraining, quality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Negative reviews here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drag down brand-wide ratings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F4C909C4-7F67-9EB0-29D0-D73FA1346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2" y="859644"/>
            <a:ext cx="5961046" cy="124943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16EC1D-0777-6A65-81DE-CB330EC7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71" y="3165842"/>
            <a:ext cx="51251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DF5D36-4634-6996-8DA2-AB202CFCA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2"/>
            <a:ext cx="12192000" cy="68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EC2E-9542-BE90-8B8A-C8B38FFA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B070-B39F-A2DD-C097-3EEF625A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Quality Uplift</a:t>
            </a:r>
            <a:r>
              <a:rPr lang="en-US" dirty="0">
                <a:latin typeface="Aptos" panose="020B0004020202020204" pitchFamily="34" charset="0"/>
              </a:rPr>
              <a:t>: Retrain technicians, stricter audits for AC services.</a:t>
            </a:r>
          </a:p>
          <a:p>
            <a:r>
              <a:rPr lang="en-US" b="1" dirty="0">
                <a:latin typeface="Aptos" panose="020B0004020202020204" pitchFamily="34" charset="0"/>
              </a:rPr>
              <a:t>Seasonal Planning</a:t>
            </a:r>
            <a:r>
              <a:rPr lang="en-US" dirty="0">
                <a:latin typeface="Aptos" panose="020B0004020202020204" pitchFamily="34" charset="0"/>
              </a:rPr>
              <a:t>: Extra workforce during peak AC months.</a:t>
            </a:r>
          </a:p>
          <a:p>
            <a:r>
              <a:rPr lang="en-US" b="1" dirty="0">
                <a:latin typeface="Aptos" panose="020B0004020202020204" pitchFamily="34" charset="0"/>
              </a:rPr>
              <a:t>Pricing Justification</a:t>
            </a:r>
            <a:r>
              <a:rPr lang="en-US" dirty="0">
                <a:latin typeface="Aptos" panose="020B0004020202020204" pitchFamily="34" charset="0"/>
              </a:rPr>
              <a:t>: Bundle premium services with warranties.</a:t>
            </a:r>
          </a:p>
          <a:p>
            <a:r>
              <a:rPr lang="en-US" b="1" dirty="0">
                <a:latin typeface="Aptos" panose="020B0004020202020204" pitchFamily="34" charset="0"/>
              </a:rPr>
              <a:t>Customer Engagement</a:t>
            </a:r>
            <a:r>
              <a:rPr lang="en-US" dirty="0">
                <a:latin typeface="Aptos" panose="020B0004020202020204" pitchFamily="34" charset="0"/>
              </a:rPr>
              <a:t>: Encourage positive reviews via timely nudges.</a:t>
            </a:r>
          </a:p>
          <a:p>
            <a:r>
              <a:rPr lang="en-US" b="1" dirty="0">
                <a:latin typeface="Aptos" panose="020B0004020202020204" pitchFamily="34" charset="0"/>
              </a:rPr>
              <a:t>Service Diversification</a:t>
            </a:r>
            <a:r>
              <a:rPr lang="en-US" dirty="0">
                <a:latin typeface="Aptos" panose="020B0004020202020204" pitchFamily="34" charset="0"/>
              </a:rPr>
              <a:t>: Learn from AC pain points &amp; avoid replication across other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1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A072-2D41-164A-51CE-EF2D94ED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Business Problem Statement:</a:t>
            </a:r>
            <a:br>
              <a:rPr lang="en-US" sz="3800" dirty="0"/>
            </a:br>
            <a:endParaRPr lang="en-IN" sz="3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B1E5-F82E-4EF3-18D3-20EBD684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Urban Company receives thousands of customer reviews daily, but they remain underutilized.</a:t>
            </a:r>
          </a:p>
          <a:p>
            <a:r>
              <a:rPr lang="en-US" sz="2400" dirty="0"/>
              <a:t>High % of negative reviews could hurt brand reputation, customer trust, and future growth.</a:t>
            </a:r>
          </a:p>
          <a:p>
            <a:r>
              <a:rPr lang="en-US" sz="2400" dirty="0"/>
              <a:t>Lack of visibility into </a:t>
            </a:r>
            <a:r>
              <a:rPr lang="en-US" sz="2400" b="1" dirty="0"/>
              <a:t>which services, subservices, cities, and time slots drive issues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665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A813F-06A3-2FA8-1AE1-A1402665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Our Objective: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7BBD-9C87-B233-6A76-B392E6D6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Conduct </a:t>
            </a:r>
            <a:r>
              <a:rPr lang="en-US" sz="2400" b="1" dirty="0"/>
              <a:t>review &amp; sentiment analysis</a:t>
            </a:r>
            <a:r>
              <a:rPr lang="en-US" sz="2400" dirty="0"/>
              <a:t>.</a:t>
            </a:r>
          </a:p>
          <a:p>
            <a:r>
              <a:rPr lang="en-US" sz="2400" dirty="0"/>
              <a:t>Identify </a:t>
            </a:r>
            <a:r>
              <a:rPr lang="en-US" sz="2400" b="1" dirty="0"/>
              <a:t>patterns, pain points, and improvement areas</a:t>
            </a:r>
            <a:r>
              <a:rPr lang="en-US" sz="2400" dirty="0"/>
              <a:t>.</a:t>
            </a:r>
          </a:p>
          <a:p>
            <a:r>
              <a:rPr lang="en-US" sz="2400" dirty="0"/>
              <a:t>Provide </a:t>
            </a:r>
            <a:r>
              <a:rPr lang="en-US" sz="2400" b="1" dirty="0"/>
              <a:t>data-driven recommendations</a:t>
            </a:r>
            <a:r>
              <a:rPr lang="en-US" sz="2400" dirty="0"/>
              <a:t> to improve customer satisfaction and revenue.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540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1D8FE-7F55-1581-EF77-F93B4132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IN" sz="3600" dirty="0"/>
              <a:t>Technologies Used: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042D7E5-7D0E-C479-ACDE-5609ABF0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8" y="477236"/>
            <a:ext cx="2507107" cy="2618388"/>
          </a:xfrm>
          <a:prstGeom prst="rect">
            <a:avLst/>
          </a:prstGeom>
        </p:spPr>
      </p:pic>
      <p:pic>
        <p:nvPicPr>
          <p:cNvPr id="5" name="Content Placeholder 4" descr="A green square with a white x&#10;&#10;AI-generated content may be incorrect.">
            <a:extLst>
              <a:ext uri="{FF2B5EF4-FFF2-40B4-BE49-F238E27FC236}">
                <a16:creationId xmlns:a16="http://schemas.microsoft.com/office/drawing/2014/main" id="{248DE2D4-9B9E-832C-0F4B-97D1FC0FF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9" name="Picture 8" descr="A blue elephant logo with black text&#10;&#10;AI-generated content may be incorrect.">
            <a:extLst>
              <a:ext uri="{FF2B5EF4-FFF2-40B4-BE49-F238E27FC236}">
                <a16:creationId xmlns:a16="http://schemas.microsoft.com/office/drawing/2014/main" id="{F17DBC0C-BDE8-8C45-2A5C-15889082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68" y="551248"/>
            <a:ext cx="2507982" cy="2470362"/>
          </a:xfrm>
          <a:prstGeom prst="rect">
            <a:avLst/>
          </a:prstGeom>
        </p:spPr>
      </p:pic>
      <p:pic>
        <p:nvPicPr>
          <p:cNvPr id="13" name="Picture 12" descr="A logo with a bar chart&#10;&#10;AI-generated content may be incorrect.">
            <a:extLst>
              <a:ext uri="{FF2B5EF4-FFF2-40B4-BE49-F238E27FC236}">
                <a16:creationId xmlns:a16="http://schemas.microsoft.com/office/drawing/2014/main" id="{62A3A338-1C7B-78A9-08C1-98E30FF1D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219" y="547785"/>
            <a:ext cx="2515016" cy="24772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A183566-7D7A-E8D8-8CE8-103C657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990" y="3579267"/>
            <a:ext cx="69374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text preprocessing of customer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Helped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data exploration and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loading into 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Built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visualize customer sentiments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store, join, and query 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36256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FBDAE-C882-664B-B2F9-A10DC3C4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1. Monthly Review Trends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6520C-598F-A338-AEAE-26B21AF2FB12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Reviews are </a:t>
            </a:r>
            <a:r>
              <a:rPr lang="en-US" sz="2000" b="1" dirty="0"/>
              <a:t>clustered in specific months</a:t>
            </a:r>
            <a:r>
              <a:rPr lang="en-US" sz="2000" dirty="0"/>
              <a:t>, showing demand seasonality.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May 2023 had 86 reviews, hinting at </a:t>
            </a:r>
            <a:r>
              <a:rPr lang="en-US" sz="2000" b="1" dirty="0"/>
              <a:t>peak AC service season</a:t>
            </a:r>
            <a:r>
              <a:rPr lang="en-US" sz="20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Seasonal spikes can guide </a:t>
            </a:r>
            <a:r>
              <a:rPr lang="en-US" sz="2000" b="1" dirty="0"/>
              <a:t>staffing &amp; marketing strategy</a:t>
            </a:r>
            <a:r>
              <a:rPr lang="en-US" sz="20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Helps </a:t>
            </a:r>
            <a:r>
              <a:rPr lang="en-US" sz="2000" b="1" dirty="0"/>
              <a:t>forecast demand &amp; allocate resources</a:t>
            </a:r>
            <a:r>
              <a:rPr lang="en-US" sz="2000" dirty="0"/>
              <a:t> effectively.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B5D109A9-082B-494C-C361-13783610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33" y="1434507"/>
            <a:ext cx="5377524" cy="134734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message&#10;&#10;AI-generated content may be incorrect.">
            <a:extLst>
              <a:ext uri="{FF2B5EF4-FFF2-40B4-BE49-F238E27FC236}">
                <a16:creationId xmlns:a16="http://schemas.microsoft.com/office/drawing/2014/main" id="{B539B3A9-5FAE-7550-E835-D6AE61D05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4082862"/>
            <a:ext cx="4395569" cy="17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1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FC04E-3B87-76FF-17FD-48E6A4BD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2. Subservices with Most Reviews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62AAEB-E166-77E9-F5F1-6BB3C5F27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19" y="2330505"/>
            <a:ext cx="5278066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Indicates these subservices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most frequently booked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They’re also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highly discussed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meaning customers are vocal about them.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Focused improvements here →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maximum impact on overall ratings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"Deep Clean AC Service (Split/Window)" dominates reviews (43 each).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BD5AC7D-93DD-817A-F271-137A0974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1108364"/>
            <a:ext cx="4397433" cy="14658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omputer message&#10;&#10;AI-generated content may be incorrect.">
            <a:extLst>
              <a:ext uri="{FF2B5EF4-FFF2-40B4-BE49-F238E27FC236}">
                <a16:creationId xmlns:a16="http://schemas.microsoft.com/office/drawing/2014/main" id="{4E164079-1EDD-98A1-C17E-6EBAFEE88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3950926"/>
            <a:ext cx="4395569" cy="20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BF965-0481-C0E4-FEC4-81F01D00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3. Most Expensive Subservices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09508CD-9D10-2C9D-300B-19CFD286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19" y="2330505"/>
            <a:ext cx="5278066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Customers expect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premium quality for high prices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Price-sensitive customers may judge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value-for-money harshly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Enhancing service quality here could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boost ratings &amp; justify pricing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Split AC Deep Cleaning: ₹899; Window AC Deep Cleaning: ₹799.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-up of a website&#10;&#10;AI-generated content may be incorrect.">
            <a:extLst>
              <a:ext uri="{FF2B5EF4-FFF2-40B4-BE49-F238E27FC236}">
                <a16:creationId xmlns:a16="http://schemas.microsoft.com/office/drawing/2014/main" id="{43FDFA17-DD42-AB25-9432-84BE4DEB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91" y="1291591"/>
            <a:ext cx="4975065" cy="12437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8E284B-8F69-3D33-DB29-E296D2C76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3922512"/>
            <a:ext cx="4395569" cy="20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ABC49-5EA3-2361-6677-B9C46D46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4. City-Wise Average Rating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995EF-5813-2786-341F-DE809EEA9F12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Ratings across 40+ cities are </a:t>
            </a:r>
            <a:r>
              <a:rPr lang="en-US" sz="2000" b="1" dirty="0"/>
              <a:t>consistently low (~1.0)</a:t>
            </a:r>
            <a:r>
              <a:rPr lang="en-US" sz="20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Indicates </a:t>
            </a:r>
            <a:r>
              <a:rPr lang="en-US" sz="2000" b="1" dirty="0"/>
              <a:t>systemic service issues, not location-specific</a:t>
            </a:r>
            <a:r>
              <a:rPr lang="en-US" sz="20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Urban Company has </a:t>
            </a:r>
            <a:r>
              <a:rPr lang="en-US" sz="2000" b="1" dirty="0"/>
              <a:t>pan-India perception challenges</a:t>
            </a:r>
            <a:r>
              <a:rPr lang="en-US" sz="20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Fixing service quality → </a:t>
            </a:r>
            <a:r>
              <a:rPr lang="en-US" sz="2000" b="1" dirty="0"/>
              <a:t>nationwide brand uplift</a:t>
            </a:r>
            <a:r>
              <a:rPr lang="en-US" sz="2000" dirty="0"/>
              <a:t>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2412BD-FD89-B173-F59F-46DAEFE4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12" y="3008867"/>
            <a:ext cx="4389120" cy="1904370"/>
          </a:xfrm>
          <a:prstGeom prst="rect">
            <a:avLst/>
          </a:prstGeom>
        </p:spPr>
      </p:pic>
      <p:pic>
        <p:nvPicPr>
          <p:cNvPr id="5" name="Content Placeholder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7CEA5398-5CAB-9C53-38B3-76BAE66CB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09" y="1494055"/>
            <a:ext cx="5494927" cy="7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4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13EA0-6069-DBBA-2EBE-0B08B5DC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5. Service Category Insights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D192337-81CC-F0B8-338A-4BBC8F14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AC Service &amp; Repair: 86 reviews, Avg. Rating 1.0.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Highlights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mismatch between service expectation vs. delivery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Opportunity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retrain technicians &amp; enhance service protocols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Customers unhappy despite high demand.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56A01E-AEBC-DC2F-E38D-E11DAEC9F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37" y="3616606"/>
            <a:ext cx="4389120" cy="1415490"/>
          </a:xfrm>
          <a:prstGeom prst="rect">
            <a:avLst/>
          </a:prstGeom>
        </p:spPr>
      </p:pic>
      <p:pic>
        <p:nvPicPr>
          <p:cNvPr id="5" name="Content Placeholder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0CFFECED-09A9-DF41-DD06-83BD00CD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29" y="1595738"/>
            <a:ext cx="5410643" cy="10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</TotalTime>
  <Words>543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Rockwell</vt:lpstr>
      <vt:lpstr>Office 2013 - 2022 Theme</vt:lpstr>
      <vt:lpstr>PowerPoint Presentation</vt:lpstr>
      <vt:lpstr>Business Problem Statement: </vt:lpstr>
      <vt:lpstr>Our Objective:</vt:lpstr>
      <vt:lpstr>Technologies Used: </vt:lpstr>
      <vt:lpstr>1. Monthly Review Trends</vt:lpstr>
      <vt:lpstr>2. Subservices with Most Reviews</vt:lpstr>
      <vt:lpstr>3. Most Expensive Subservices</vt:lpstr>
      <vt:lpstr>4. City-Wise Average Rating</vt:lpstr>
      <vt:lpstr>5. Service Category Insights</vt:lpstr>
      <vt:lpstr>6. Review Frequency by Hour</vt:lpstr>
      <vt:lpstr>7.Subservices with Lowest Rating</vt:lpstr>
      <vt:lpstr>PowerPoint Presentation</vt:lpstr>
      <vt:lpstr>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 joshi</dc:creator>
  <cp:lastModifiedBy>khushal joshi</cp:lastModifiedBy>
  <cp:revision>4</cp:revision>
  <dcterms:created xsi:type="dcterms:W3CDTF">2025-08-18T16:01:33Z</dcterms:created>
  <dcterms:modified xsi:type="dcterms:W3CDTF">2025-08-18T19:19:23Z</dcterms:modified>
</cp:coreProperties>
</file>