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45"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Lst>
  <p:sldSz cx="12192000" cy="6858000"/>
  <p:notesSz cx="6858000" cy="9144000"/>
  <p:embeddedFontLst>
    <p:embeddedFont>
      <p:font typeface="Arial Black" panose="020B0A04020102020204" pitchFamily="34" charset="0"/>
      <p:regular r:id="rId93"/>
      <p:bold r:id="rId94"/>
    </p:embeddedFont>
    <p:embeddedFont>
      <p:font typeface="Century Gothic" panose="020B0502020202020204" pitchFamily="34" charset="0"/>
      <p:regular r:id="rId95"/>
      <p:bold r:id="rId96"/>
      <p:italic r:id="rId97"/>
      <p:boldItalic r:id="rId98"/>
    </p:embeddedFont>
    <p:embeddedFont>
      <p:font typeface="Algerian" panose="04020705040A02060702" pitchFamily="82" charset="0"/>
      <p:regular r:id="rId99"/>
    </p:embeddedFont>
    <p:embeddedFont>
      <p:font typeface="Calibri" panose="020F0502020204030204" pitchFamily="34" charset="0"/>
      <p:regular r:id="rId100"/>
      <p:bold r:id="rId101"/>
      <p:italic r:id="rId102"/>
      <p:boldItalic r:id="rId103"/>
    </p:embeddedFont>
    <p:embeddedFont>
      <p:font typeface="Lobster" panose="020B0604020202020204" charset="0"/>
      <p:regular r:id="rId10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5" roundtripDataSignature="AMtx7mjLzbAFL1DG2caVc8nOCZ6dXblt7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1D172E-E228-409B-BD81-35833C0EB615}">
  <a:tblStyle styleId="{EB1D172E-E228-409B-BD81-35833C0EB615}" styleName="Table_0">
    <a:wholeTbl>
      <a:tcTxStyle b="off" i="off">
        <a:font>
          <a:latin typeface="Century Gothic"/>
          <a:ea typeface="Century Gothic"/>
          <a:cs typeface="Century Gothic"/>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tcStyle>
        <a:tcBdr/>
        <a:fill>
          <a:solidFill>
            <a:srgbClr val="E6E6E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660"/>
  </p:normalViewPr>
  <p:slideViewPr>
    <p:cSldViewPr snapToGrid="0">
      <p:cViewPr varScale="1">
        <p:scale>
          <a:sx n="83" d="100"/>
          <a:sy n="83" d="100"/>
        </p:scale>
        <p:origin x="653"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0.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3.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1.fntdata"/><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2.fntdata"/><Relationship Id="rId99" Type="http://schemas.openxmlformats.org/officeDocument/2006/relationships/font" Target="fonts/font7.fntdata"/><Relationship Id="rId10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5.fntdata"/><Relationship Id="rId104"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8.fntdata"/><Relationship Id="rId105"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fntdata"/><Relationship Id="rId98" Type="http://schemas.openxmlformats.org/officeDocument/2006/relationships/font" Target="fonts/font6.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28</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34</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360a20047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360a20047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5360a20047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5" name="Google Shape;425;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53</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9" name="Google Shape;439;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55</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2" name="Google Shape;472;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4" name="Google Shape;484;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8" name="Google Shape;508;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0" name="Google Shape;520;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6" name="Google Shape;526;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2" name="Google Shape;532;p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p6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9" name="Google Shape;539;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1" name="Google Shape;551;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7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7" name="Google Shape;557;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7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2" name="Google Shape;562;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8" name="Google Shape;568;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9" name="Google Shape;57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7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7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1" name="Google Shape;591;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8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7" name="Google Shape;597;p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8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3" name="Google Shape;603;p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8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9" name="Google Shape;609;p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 name="Google Shape;615;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8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0" name="Google Shape;620;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8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5" name="Google Shape;625;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8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1" name="Google Shape;631;p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8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6" name="Google Shape;636;p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97a9c5291a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97a9c5291a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2" name="Google Shape;642;g97a9c5291a_1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89</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5360a20047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5360a20047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0" name="Google Shape;650;g5360a20047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90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9"/>
          <p:cNvSpPr/>
          <p:nvPr/>
        </p:nvSpPr>
        <p:spPr>
          <a:xfrm>
            <a:off x="0" y="-3175"/>
            <a:ext cx="12192000" cy="5203825"/>
          </a:xfrm>
          <a:custGeom>
            <a:avLst/>
            <a:gdLst/>
            <a:ahLst/>
            <a:cxnLst/>
            <a:rect l="l" t="t" r="r" b="b"/>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7" name="Google Shape;17;p89"/>
          <p:cNvSpPr txBox="1">
            <a:spLocks noGrp="1"/>
          </p:cNvSpPr>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89"/>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lvl="0" algn="l">
              <a:spcBef>
                <a:spcPts val="360"/>
              </a:spcBef>
              <a:spcAft>
                <a:spcPts val="0"/>
              </a:spcAft>
              <a:buSzPts val="1800"/>
              <a:buNone/>
              <a:defRPr>
                <a:solidFill>
                  <a:schemeClr val="lt1"/>
                </a:solidFill>
              </a:defRPr>
            </a:lvl1pPr>
            <a:lvl2pPr lvl="1" algn="ctr">
              <a:spcBef>
                <a:spcPts val="600"/>
              </a:spcBef>
              <a:spcAft>
                <a:spcPts val="0"/>
              </a:spcAft>
              <a:buSzPts val="1600"/>
              <a:buNone/>
              <a:defRPr>
                <a:solidFill>
                  <a:schemeClr val="lt1"/>
                </a:solidFill>
              </a:defRPr>
            </a:lvl2pPr>
            <a:lvl3pPr lvl="2" algn="ctr">
              <a:spcBef>
                <a:spcPts val="600"/>
              </a:spcBef>
              <a:spcAft>
                <a:spcPts val="0"/>
              </a:spcAft>
              <a:buSzPts val="1400"/>
              <a:buNone/>
              <a:defRPr>
                <a:solidFill>
                  <a:schemeClr val="lt1"/>
                </a:solidFill>
              </a:defRPr>
            </a:lvl3pPr>
            <a:lvl4pPr lvl="3" algn="ctr">
              <a:spcBef>
                <a:spcPts val="600"/>
              </a:spcBef>
              <a:spcAft>
                <a:spcPts val="0"/>
              </a:spcAft>
              <a:buSzPts val="1200"/>
              <a:buNone/>
              <a:defRPr>
                <a:solidFill>
                  <a:schemeClr val="lt1"/>
                </a:solidFill>
              </a:defRPr>
            </a:lvl4pPr>
            <a:lvl5pPr lvl="4" algn="ctr">
              <a:spcBef>
                <a:spcPts val="600"/>
              </a:spcBef>
              <a:spcAft>
                <a:spcPts val="0"/>
              </a:spcAft>
              <a:buSzPts val="12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a:endParaRPr/>
          </a:p>
        </p:txBody>
      </p:sp>
      <p:sp>
        <p:nvSpPr>
          <p:cNvPr id="19" name="Google Shape;19;p89"/>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9"/>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9"/>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98"/>
          <p:cNvSpPr txBox="1">
            <a:spLocks noGrp="1"/>
          </p:cNvSpPr>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a:spcBef>
                <a:spcPts val="0"/>
              </a:spcBef>
              <a:spcAft>
                <a:spcPts val="0"/>
              </a:spcAft>
              <a:buClr>
                <a:srgbClr val="FEFEFE"/>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8"/>
          <p:cNvSpPr>
            <a:spLocks noGrp="1"/>
          </p:cNvSpPr>
          <p:nvPr>
            <p:ph type="pic" idx="2"/>
          </p:nvPr>
        </p:nvSpPr>
        <p:spPr>
          <a:xfrm>
            <a:off x="0" y="0"/>
            <a:ext cx="12192000" cy="4800600"/>
          </a:xfrm>
          <a:prstGeom prst="rect">
            <a:avLst/>
          </a:prstGeom>
          <a:noFill/>
          <a:ln w="9525" cap="rnd" cmpd="sng">
            <a:solidFill>
              <a:schemeClr val="lt2"/>
            </a:solidFill>
            <a:prstDash val="solid"/>
            <a:round/>
            <a:headEnd type="none" w="sm" len="sm"/>
            <a:tailEnd type="none" w="sm" len="sm"/>
          </a:ln>
          <a:effectLst>
            <a:outerShdw blurRad="50800">
              <a:srgbClr val="000000">
                <a:alpha val="40000"/>
              </a:srgbClr>
            </a:outerShdw>
          </a:effectLst>
        </p:spPr>
        <p:txBody>
          <a:bodyPr spcFirstLastPara="1" wrap="square" lIns="91425" tIns="45700" rIns="91425" bIns="45700" anchor="t" anchorCtr="0">
            <a:normAutofit/>
          </a:bodyPr>
          <a:lstStyle>
            <a:lvl1pPr marR="0" lvl="0" algn="ctr" rtl="0">
              <a:spcBef>
                <a:spcPts val="320"/>
              </a:spcBef>
              <a:spcAft>
                <a:spcPts val="0"/>
              </a:spcAft>
              <a:buClr>
                <a:schemeClr val="accent1"/>
              </a:buClr>
              <a:buSzPts val="160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R="0" lvl="3"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R="0" lvl="5"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R="0" lvl="6"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R="0" lvl="7"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R="0" lvl="8"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82" name="Google Shape;82;p98"/>
          <p:cNvSpPr txBox="1">
            <a:spLocks noGrp="1"/>
          </p:cNvSpPr>
          <p:nvPr>
            <p:ph type="body" idx="1"/>
          </p:nvPr>
        </p:nvSpPr>
        <p:spPr>
          <a:xfrm>
            <a:off x="810000" y="5367338"/>
            <a:ext cx="10561418" cy="493712"/>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a:spcBef>
                <a:spcPts val="240"/>
              </a:spcBef>
              <a:spcAft>
                <a:spcPts val="0"/>
              </a:spcAft>
              <a:buSzPts val="1200"/>
              <a:buNone/>
              <a:defRPr sz="12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83" name="Google Shape;83;p98"/>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98"/>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98"/>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6"/>
        <p:cNvGrpSpPr/>
        <p:nvPr/>
      </p:nvGrpSpPr>
      <p:grpSpPr>
        <a:xfrm>
          <a:off x="0" y="0"/>
          <a:ext cx="0" cy="0"/>
          <a:chOff x="0" y="0"/>
          <a:chExt cx="0" cy="0"/>
        </a:xfrm>
      </p:grpSpPr>
      <p:sp>
        <p:nvSpPr>
          <p:cNvPr id="87" name="Google Shape;87;p99"/>
          <p:cNvSpPr/>
          <p:nvPr/>
        </p:nvSpPr>
        <p:spPr>
          <a:xfrm>
            <a:off x="631697" y="1081456"/>
            <a:ext cx="6332416" cy="3239188"/>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88" name="Google Shape;88;p99"/>
          <p:cNvSpPr txBox="1">
            <a:spLocks noGrp="1"/>
          </p:cNvSpPr>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4200"/>
              <a:buFont typeface="Century Gothic"/>
              <a:buNone/>
              <a:defRPr sz="42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99"/>
          <p:cNvSpPr txBox="1">
            <a:spLocks noGrp="1"/>
          </p:cNvSpPr>
          <p:nvPr>
            <p:ph type="body" idx="1"/>
          </p:nvPr>
        </p:nvSpPr>
        <p:spPr>
          <a:xfrm>
            <a:off x="853190" y="4443680"/>
            <a:ext cx="5891636" cy="713241"/>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l">
              <a:spcBef>
                <a:spcPts val="360"/>
              </a:spcBef>
              <a:spcAft>
                <a:spcPts val="0"/>
              </a:spcAft>
              <a:buSzPts val="1800"/>
              <a:buNone/>
              <a:defRPr sz="1800">
                <a:solidFill>
                  <a:schemeClr val="lt1"/>
                </a:solidFill>
              </a:defRPr>
            </a:lvl1pPr>
            <a:lvl2pPr marL="914400" lvl="1" indent="-228600" algn="l">
              <a:spcBef>
                <a:spcPts val="600"/>
              </a:spcBef>
              <a:spcAft>
                <a:spcPts val="0"/>
              </a:spcAft>
              <a:buSzPts val="1800"/>
              <a:buNone/>
              <a:defRPr sz="1800">
                <a:solidFill>
                  <a:schemeClr val="lt1"/>
                </a:solidFill>
              </a:defRPr>
            </a:lvl2pPr>
            <a:lvl3pPr marL="1371600" lvl="2" indent="-228600" algn="l">
              <a:spcBef>
                <a:spcPts val="600"/>
              </a:spcBef>
              <a:spcAft>
                <a:spcPts val="0"/>
              </a:spcAft>
              <a:buSzPts val="1600"/>
              <a:buNone/>
              <a:defRPr sz="1600">
                <a:solidFill>
                  <a:schemeClr val="lt1"/>
                </a:solidFill>
              </a:defRPr>
            </a:lvl3pPr>
            <a:lvl4pPr marL="1828800" lvl="3" indent="-228600" algn="l">
              <a:spcBef>
                <a:spcPts val="600"/>
              </a:spcBef>
              <a:spcAft>
                <a:spcPts val="0"/>
              </a:spcAft>
              <a:buSzPts val="1400"/>
              <a:buNone/>
              <a:defRPr sz="1400">
                <a:solidFill>
                  <a:schemeClr val="lt1"/>
                </a:solidFill>
              </a:defRPr>
            </a:lvl4pPr>
            <a:lvl5pPr marL="2286000" lvl="4" indent="-228600" algn="l">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600"/>
              </a:spcAft>
              <a:buSzPts val="1400"/>
              <a:buNone/>
              <a:defRPr sz="1400">
                <a:solidFill>
                  <a:schemeClr val="lt1"/>
                </a:solidFill>
              </a:defRPr>
            </a:lvl9pPr>
          </a:lstStyle>
          <a:p>
            <a:endParaRPr/>
          </a:p>
        </p:txBody>
      </p:sp>
      <p:sp>
        <p:nvSpPr>
          <p:cNvPr id="90" name="Google Shape;90;p99"/>
          <p:cNvSpPr txBox="1">
            <a:spLocks noGrp="1"/>
          </p:cNvSpPr>
          <p:nvPr>
            <p:ph type="body" idx="2"/>
          </p:nvPr>
        </p:nvSpPr>
        <p:spPr>
          <a:xfrm>
            <a:off x="7574642" y="1081456"/>
            <a:ext cx="3810001" cy="407546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spcBef>
                <a:spcPts val="360"/>
              </a:spcBef>
              <a:spcAft>
                <a:spcPts val="0"/>
              </a:spcAft>
              <a:buSzPts val="1800"/>
              <a:buFont typeface="Century Gothic"/>
              <a:buNone/>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91" name="Google Shape;91;p99"/>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99"/>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99"/>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4"/>
        <p:cNvGrpSpPr/>
        <p:nvPr/>
      </p:nvGrpSpPr>
      <p:grpSpPr>
        <a:xfrm>
          <a:off x="0" y="0"/>
          <a:ext cx="0" cy="0"/>
          <a:chOff x="0" y="0"/>
          <a:chExt cx="0" cy="0"/>
        </a:xfrm>
      </p:grpSpPr>
      <p:sp>
        <p:nvSpPr>
          <p:cNvPr id="95" name="Google Shape;95;p100"/>
          <p:cNvSpPr/>
          <p:nvPr/>
        </p:nvSpPr>
        <p:spPr>
          <a:xfrm>
            <a:off x="1140884" y="2286585"/>
            <a:ext cx="4895115" cy="2503972"/>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96" name="Google Shape;96;p100"/>
          <p:cNvSpPr txBox="1">
            <a:spLocks noGrp="1"/>
          </p:cNvSpPr>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3200"/>
              <a:buFont typeface="Century Gothic"/>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00"/>
          <p:cNvSpPr txBox="1">
            <a:spLocks noGrp="1"/>
          </p:cNvSpPr>
          <p:nvPr>
            <p:ph type="body" idx="1"/>
          </p:nvPr>
        </p:nvSpPr>
        <p:spPr>
          <a:xfrm>
            <a:off x="6156000" y="2286000"/>
            <a:ext cx="4880300" cy="229552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spcBef>
                <a:spcPts val="360"/>
              </a:spcBef>
              <a:spcAft>
                <a:spcPts val="0"/>
              </a:spcAft>
              <a:buSzPts val="1800"/>
              <a:buFont typeface="Century Gothic"/>
              <a:buNone/>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98" name="Google Shape;98;p100"/>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00"/>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00"/>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1"/>
        <p:cNvGrpSpPr/>
        <p:nvPr/>
      </p:nvGrpSpPr>
      <p:grpSpPr>
        <a:xfrm>
          <a:off x="0" y="0"/>
          <a:ext cx="0" cy="0"/>
          <a:chOff x="0" y="0"/>
          <a:chExt cx="0" cy="0"/>
        </a:xfrm>
      </p:grpSpPr>
      <p:sp>
        <p:nvSpPr>
          <p:cNvPr id="102" name="Google Shape;102;p101"/>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03" name="Google Shape;103;p101"/>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01"/>
          <p:cNvSpPr txBox="1">
            <a:spLocks noGrp="1"/>
          </p:cNvSpPr>
          <p:nvPr>
            <p:ph type="body" idx="1"/>
          </p:nvPr>
        </p:nvSpPr>
        <p:spPr>
          <a:xfrm rot="5400000">
            <a:off x="4254444" y="-1260043"/>
            <a:ext cx="3674397" cy="1056328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05" name="Google Shape;105;p101"/>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01"/>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01"/>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8"/>
        <p:cNvGrpSpPr/>
        <p:nvPr/>
      </p:nvGrpSpPr>
      <p:grpSpPr>
        <a:xfrm>
          <a:off x="0" y="0"/>
          <a:ext cx="0" cy="0"/>
          <a:chOff x="0" y="0"/>
          <a:chExt cx="0" cy="0"/>
        </a:xfrm>
      </p:grpSpPr>
      <p:sp>
        <p:nvSpPr>
          <p:cNvPr id="109" name="Google Shape;109;p102"/>
          <p:cNvSpPr/>
          <p:nvPr/>
        </p:nvSpPr>
        <p:spPr>
          <a:xfrm>
            <a:off x="7669651" y="446089"/>
            <a:ext cx="4522349" cy="5414962"/>
          </a:xfrm>
          <a:custGeom>
            <a:avLst/>
            <a:gdLst/>
            <a:ahLst/>
            <a:cxnLst/>
            <a:rect l="l" t="t" r="r" b="b"/>
            <a:pathLst>
              <a:path w="2879" h="4320" extrusionOk="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10" name="Google Shape;110;p102"/>
          <p:cNvSpPr txBox="1">
            <a:spLocks noGrp="1"/>
          </p:cNvSpPr>
          <p:nvPr>
            <p:ph type="title"/>
          </p:nvPr>
        </p:nvSpPr>
        <p:spPr>
          <a:xfrm rot="5400000">
            <a:off x="6863537" y="1906175"/>
            <a:ext cx="5134798" cy="249479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02"/>
          <p:cNvSpPr txBox="1">
            <a:spLocks noGrp="1"/>
          </p:cNvSpPr>
          <p:nvPr>
            <p:ph type="body" idx="1"/>
          </p:nvPr>
        </p:nvSpPr>
        <p:spPr>
          <a:xfrm rot="5400000">
            <a:off x="1408290" y="-152200"/>
            <a:ext cx="5414962" cy="661154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12" name="Google Shape;112;p102"/>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02"/>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02"/>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90"/>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24" name="Google Shape;24;p90"/>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0"/>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26" name="Google Shape;26;p90"/>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0"/>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0"/>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91"/>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31" name="Google Shape;31;p91"/>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1"/>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1"/>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91"/>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92"/>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37" name="Google Shape;37;p92"/>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2"/>
          <p:cNvSpPr txBox="1">
            <a:spLocks noGrp="1"/>
          </p:cNvSpPr>
          <p:nvPr>
            <p:ph type="body" idx="1"/>
          </p:nvPr>
        </p:nvSpPr>
        <p:spPr>
          <a:xfrm>
            <a:off x="818712" y="2222287"/>
            <a:ext cx="5185873" cy="363876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39" name="Google Shape;39;p92"/>
          <p:cNvSpPr txBox="1">
            <a:spLocks noGrp="1"/>
          </p:cNvSpPr>
          <p:nvPr>
            <p:ph type="body" idx="2"/>
          </p:nvPr>
        </p:nvSpPr>
        <p:spPr>
          <a:xfrm>
            <a:off x="6187415" y="2222287"/>
            <a:ext cx="5194583" cy="363876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40" name="Google Shape;40;p92"/>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92"/>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92"/>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93"/>
          <p:cNvSpPr/>
          <p:nvPr/>
        </p:nvSpPr>
        <p:spPr>
          <a:xfrm>
            <a:off x="0" y="1"/>
            <a:ext cx="12192000" cy="5203825"/>
          </a:xfrm>
          <a:custGeom>
            <a:avLst/>
            <a:gdLst/>
            <a:ahLst/>
            <a:cxnLst/>
            <a:rect l="l" t="t" r="r" b="b"/>
            <a:pathLst>
              <a:path w="5760" h="3278" extrusionOk="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45" name="Google Shape;45;p93"/>
          <p:cNvSpPr txBox="1">
            <a:spLocks noGrp="1"/>
          </p:cNvSpPr>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r">
              <a:spcBef>
                <a:spcPts val="0"/>
              </a:spcBef>
              <a:spcAft>
                <a:spcPts val="0"/>
              </a:spcAft>
              <a:buClr>
                <a:srgbClr val="FEFEFE"/>
              </a:buClr>
              <a:buSzPts val="4800"/>
              <a:buFont typeface="Century Gothic"/>
              <a:buNone/>
              <a:defRPr sz="48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93"/>
          <p:cNvSpPr txBox="1">
            <a:spLocks noGrp="1"/>
          </p:cNvSpPr>
          <p:nvPr>
            <p:ph type="body" idx="1"/>
          </p:nvPr>
        </p:nvSpPr>
        <p:spPr>
          <a:xfrm>
            <a:off x="810000" y="5281201"/>
            <a:ext cx="10561418" cy="43395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r">
              <a:spcBef>
                <a:spcPts val="360"/>
              </a:spcBef>
              <a:spcAft>
                <a:spcPts val="0"/>
              </a:spcAft>
              <a:buSzPts val="1800"/>
              <a:buNone/>
              <a:defRPr sz="1800">
                <a:solidFill>
                  <a:schemeClr val="lt1"/>
                </a:solidFill>
              </a:defRPr>
            </a:lvl1pPr>
            <a:lvl2pPr marL="914400" lvl="1" indent="-228600" algn="l">
              <a:spcBef>
                <a:spcPts val="600"/>
              </a:spcBef>
              <a:spcAft>
                <a:spcPts val="0"/>
              </a:spcAft>
              <a:buSzPts val="1800"/>
              <a:buNone/>
              <a:defRPr sz="1800">
                <a:solidFill>
                  <a:schemeClr val="lt1"/>
                </a:solidFill>
              </a:defRPr>
            </a:lvl2pPr>
            <a:lvl3pPr marL="1371600" lvl="2" indent="-228600" algn="l">
              <a:spcBef>
                <a:spcPts val="600"/>
              </a:spcBef>
              <a:spcAft>
                <a:spcPts val="0"/>
              </a:spcAft>
              <a:buSzPts val="1600"/>
              <a:buNone/>
              <a:defRPr sz="1600">
                <a:solidFill>
                  <a:schemeClr val="lt1"/>
                </a:solidFill>
              </a:defRPr>
            </a:lvl3pPr>
            <a:lvl4pPr marL="1828800" lvl="3" indent="-228600" algn="l">
              <a:spcBef>
                <a:spcPts val="600"/>
              </a:spcBef>
              <a:spcAft>
                <a:spcPts val="0"/>
              </a:spcAft>
              <a:buSzPts val="1400"/>
              <a:buNone/>
              <a:defRPr sz="1400">
                <a:solidFill>
                  <a:schemeClr val="lt1"/>
                </a:solidFill>
              </a:defRPr>
            </a:lvl4pPr>
            <a:lvl5pPr marL="2286000" lvl="4" indent="-228600" algn="l">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600"/>
              </a:spcAft>
              <a:buSzPts val="1400"/>
              <a:buNone/>
              <a:defRPr sz="1400">
                <a:solidFill>
                  <a:schemeClr val="lt1"/>
                </a:solidFill>
              </a:defRPr>
            </a:lvl9pPr>
          </a:lstStyle>
          <a:p>
            <a:endParaRPr/>
          </a:p>
        </p:txBody>
      </p:sp>
      <p:sp>
        <p:nvSpPr>
          <p:cNvPr id="47" name="Google Shape;47;p93"/>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3"/>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3"/>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94"/>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52" name="Google Shape;52;p94"/>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4"/>
          <p:cNvSpPr txBox="1">
            <a:spLocks noGrp="1"/>
          </p:cNvSpPr>
          <p:nvPr>
            <p:ph type="body" idx="1"/>
          </p:nvPr>
        </p:nvSpPr>
        <p:spPr>
          <a:xfrm>
            <a:off x="814728" y="2174875"/>
            <a:ext cx="5189857" cy="576262"/>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0"/>
            </a:lvl1pPr>
            <a:lvl2pPr marL="914400" lvl="1" indent="-228600" algn="l">
              <a:spcBef>
                <a:spcPts val="6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600"/>
              </a:spcBef>
              <a:spcAft>
                <a:spcPts val="0"/>
              </a:spcAft>
              <a:buSzPts val="1600"/>
              <a:buNone/>
              <a:defRPr sz="1600" b="1"/>
            </a:lvl6pPr>
            <a:lvl7pPr marL="3200400" lvl="6" indent="-228600" algn="l">
              <a:spcBef>
                <a:spcPts val="600"/>
              </a:spcBef>
              <a:spcAft>
                <a:spcPts val="0"/>
              </a:spcAft>
              <a:buSzPts val="1600"/>
              <a:buNone/>
              <a:defRPr sz="1600" b="1"/>
            </a:lvl7pPr>
            <a:lvl8pPr marL="3657600" lvl="7" indent="-228600" algn="l">
              <a:spcBef>
                <a:spcPts val="600"/>
              </a:spcBef>
              <a:spcAft>
                <a:spcPts val="0"/>
              </a:spcAft>
              <a:buSzPts val="1600"/>
              <a:buNone/>
              <a:defRPr sz="1600" b="1"/>
            </a:lvl8pPr>
            <a:lvl9pPr marL="4114800" lvl="8" indent="-228600" algn="l">
              <a:spcBef>
                <a:spcPts val="600"/>
              </a:spcBef>
              <a:spcAft>
                <a:spcPts val="600"/>
              </a:spcAft>
              <a:buSzPts val="1600"/>
              <a:buNone/>
              <a:defRPr sz="1600" b="1"/>
            </a:lvl9pPr>
          </a:lstStyle>
          <a:p>
            <a:endParaRPr/>
          </a:p>
        </p:txBody>
      </p:sp>
      <p:sp>
        <p:nvSpPr>
          <p:cNvPr id="54" name="Google Shape;54;p94"/>
          <p:cNvSpPr txBox="1">
            <a:spLocks noGrp="1"/>
          </p:cNvSpPr>
          <p:nvPr>
            <p:ph type="body" idx="2"/>
          </p:nvPr>
        </p:nvSpPr>
        <p:spPr>
          <a:xfrm>
            <a:off x="814729" y="2751138"/>
            <a:ext cx="5189856" cy="3109913"/>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55" name="Google Shape;55;p94"/>
          <p:cNvSpPr txBox="1">
            <a:spLocks noGrp="1"/>
          </p:cNvSpPr>
          <p:nvPr>
            <p:ph type="body" idx="3"/>
          </p:nvPr>
        </p:nvSpPr>
        <p:spPr>
          <a:xfrm>
            <a:off x="6187415" y="2174875"/>
            <a:ext cx="5194583" cy="576262"/>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0"/>
            </a:lvl1pPr>
            <a:lvl2pPr marL="914400" lvl="1" indent="-228600" algn="l">
              <a:spcBef>
                <a:spcPts val="6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600"/>
              </a:spcBef>
              <a:spcAft>
                <a:spcPts val="0"/>
              </a:spcAft>
              <a:buSzPts val="1600"/>
              <a:buNone/>
              <a:defRPr sz="1600" b="1"/>
            </a:lvl6pPr>
            <a:lvl7pPr marL="3200400" lvl="6" indent="-228600" algn="l">
              <a:spcBef>
                <a:spcPts val="600"/>
              </a:spcBef>
              <a:spcAft>
                <a:spcPts val="0"/>
              </a:spcAft>
              <a:buSzPts val="1600"/>
              <a:buNone/>
              <a:defRPr sz="1600" b="1"/>
            </a:lvl7pPr>
            <a:lvl8pPr marL="3657600" lvl="7" indent="-228600" algn="l">
              <a:spcBef>
                <a:spcPts val="600"/>
              </a:spcBef>
              <a:spcAft>
                <a:spcPts val="0"/>
              </a:spcAft>
              <a:buSzPts val="1600"/>
              <a:buNone/>
              <a:defRPr sz="1600" b="1"/>
            </a:lvl8pPr>
            <a:lvl9pPr marL="4114800" lvl="8" indent="-228600" algn="l">
              <a:spcBef>
                <a:spcPts val="600"/>
              </a:spcBef>
              <a:spcAft>
                <a:spcPts val="600"/>
              </a:spcAft>
              <a:buSzPts val="1600"/>
              <a:buNone/>
              <a:defRPr sz="1600" b="1"/>
            </a:lvl9pPr>
          </a:lstStyle>
          <a:p>
            <a:endParaRPr/>
          </a:p>
        </p:txBody>
      </p:sp>
      <p:sp>
        <p:nvSpPr>
          <p:cNvPr id="56" name="Google Shape;56;p94"/>
          <p:cNvSpPr txBox="1">
            <a:spLocks noGrp="1"/>
          </p:cNvSpPr>
          <p:nvPr>
            <p:ph type="body" idx="4"/>
          </p:nvPr>
        </p:nvSpPr>
        <p:spPr>
          <a:xfrm>
            <a:off x="6187415" y="2751138"/>
            <a:ext cx="5194583" cy="3109913"/>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57" name="Google Shape;57;p94"/>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4"/>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4"/>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95"/>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5"/>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5"/>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6"/>
          <p:cNvSpPr/>
          <p:nvPr/>
        </p:nvSpPr>
        <p:spPr>
          <a:xfrm>
            <a:off x="1073151" y="446087"/>
            <a:ext cx="3547533" cy="1814651"/>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66" name="Google Shape;66;p96"/>
          <p:cNvSpPr txBox="1">
            <a:spLocks noGrp="1"/>
          </p:cNvSpPr>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2000"/>
              <a:buFont typeface="Century Gothic"/>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6"/>
          <p:cNvSpPr txBox="1">
            <a:spLocks noGrp="1"/>
          </p:cNvSpPr>
          <p:nvPr>
            <p:ph type="body" idx="1"/>
          </p:nvPr>
        </p:nvSpPr>
        <p:spPr>
          <a:xfrm>
            <a:off x="4855633" y="446088"/>
            <a:ext cx="6252633" cy="541496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68" name="Google Shape;68;p96"/>
          <p:cNvSpPr txBox="1">
            <a:spLocks noGrp="1"/>
          </p:cNvSpPr>
          <p:nvPr>
            <p:ph type="body" idx="2"/>
          </p:nvPr>
        </p:nvSpPr>
        <p:spPr>
          <a:xfrm>
            <a:off x="1073151" y="2260738"/>
            <a:ext cx="3547533" cy="36003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a:spcBef>
                <a:spcPts val="280"/>
              </a:spcBef>
              <a:spcAft>
                <a:spcPts val="0"/>
              </a:spcAft>
              <a:buSzPts val="1400"/>
              <a:buNone/>
              <a:defRPr sz="14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69" name="Google Shape;69;p96"/>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6"/>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6"/>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97"/>
          <p:cNvSpPr txBox="1">
            <a:spLocks noGrp="1"/>
          </p:cNvSpPr>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a:spcBef>
                <a:spcPts val="0"/>
              </a:spcBef>
              <a:spcAft>
                <a:spcPts val="0"/>
              </a:spcAft>
              <a:buClr>
                <a:srgbClr val="FEFEFE"/>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7"/>
          <p:cNvSpPr>
            <a:spLocks noGrp="1"/>
          </p:cNvSpPr>
          <p:nvPr>
            <p:ph type="pic" idx="2"/>
          </p:nvPr>
        </p:nvSpPr>
        <p:spPr>
          <a:xfrm>
            <a:off x="6098117" y="0"/>
            <a:ext cx="6093883" cy="68580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8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1pPr>
            <a:lvl2pPr marR="0" lvl="1"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R="0" lvl="3"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R="0" lvl="5"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R="0" lvl="6"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R="0" lvl="7"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R="0" lvl="8"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75" name="Google Shape;75;p97"/>
          <p:cNvSpPr txBox="1">
            <a:spLocks noGrp="1"/>
          </p:cNvSpPr>
          <p:nvPr>
            <p:ph type="body" idx="1"/>
          </p:nvPr>
        </p:nvSpPr>
        <p:spPr>
          <a:xfrm>
            <a:off x="814728" y="2344684"/>
            <a:ext cx="4852988" cy="351636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spcBef>
                <a:spcPts val="240"/>
              </a:spcBef>
              <a:spcAft>
                <a:spcPts val="0"/>
              </a:spcAft>
              <a:buSzPts val="1200"/>
              <a:buNone/>
              <a:defRPr sz="12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76" name="Google Shape;76;p97"/>
          <p:cNvSpPr txBox="1">
            <a:spLocks noGrp="1"/>
          </p:cNvSpPr>
          <p:nvPr>
            <p:ph type="dt" idx="10"/>
          </p:nvPr>
        </p:nvSpPr>
        <p:spPr>
          <a:xfrm>
            <a:off x="3885810" y="6041362"/>
            <a:ext cx="976879"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7"/>
          <p:cNvSpPr txBox="1">
            <a:spLocks noGrp="1"/>
          </p:cNvSpPr>
          <p:nvPr>
            <p:ph type="ftr" idx="11"/>
          </p:nvPr>
        </p:nvSpPr>
        <p:spPr>
          <a:xfrm>
            <a:off x="590396" y="6041362"/>
            <a:ext cx="3295413"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7"/>
          <p:cNvSpPr txBox="1">
            <a:spLocks noGrp="1"/>
          </p:cNvSpPr>
          <p:nvPr>
            <p:ph type="sldNum" idx="12"/>
          </p:nvPr>
        </p:nvSpPr>
        <p:spPr>
          <a:xfrm>
            <a:off x="4862689"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88"/>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marR="0" lvl="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1" name="Google Shape;11;p88"/>
          <p:cNvSpPr txBox="1">
            <a:spLocks noGrp="1"/>
          </p:cNvSpPr>
          <p:nvPr>
            <p:ph type="body" idx="1"/>
          </p:nvPr>
        </p:nvSpPr>
        <p:spPr>
          <a:xfrm>
            <a:off x="810000" y="2184401"/>
            <a:ext cx="10563285" cy="3674397"/>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12" name="Google Shape;12;p88"/>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 name="Google Shape;13;p88"/>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88"/>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
          <p:cNvSpPr txBox="1">
            <a:spLocks noGrp="1"/>
          </p:cNvSpPr>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ctr" rtl="0">
              <a:spcBef>
                <a:spcPts val="0"/>
              </a:spcBef>
              <a:spcAft>
                <a:spcPts val="0"/>
              </a:spcAft>
              <a:buClr>
                <a:srgbClr val="990000"/>
              </a:buClr>
              <a:buSzPts val="5400"/>
              <a:buFont typeface="Arial Black"/>
              <a:buNone/>
            </a:pPr>
            <a:r>
              <a:rPr lang="en-IN">
                <a:solidFill>
                  <a:srgbClr val="990000"/>
                </a:solidFill>
                <a:latin typeface="Arial Black"/>
                <a:ea typeface="Arial Black"/>
                <a:cs typeface="Arial Black"/>
                <a:sym typeface="Arial Black"/>
              </a:rPr>
              <a:t>Indian Premiere League </a:t>
            </a:r>
            <a:br>
              <a:rPr lang="en-IN">
                <a:solidFill>
                  <a:srgbClr val="990000"/>
                </a:solidFill>
                <a:latin typeface="Arial Black"/>
                <a:ea typeface="Arial Black"/>
                <a:cs typeface="Arial Black"/>
                <a:sym typeface="Arial Black"/>
              </a:rPr>
            </a:br>
            <a:r>
              <a:rPr lang="en-IN">
                <a:solidFill>
                  <a:srgbClr val="990000"/>
                </a:solidFill>
                <a:latin typeface="Arial Black"/>
                <a:ea typeface="Arial Black"/>
                <a:cs typeface="Arial Black"/>
                <a:sym typeface="Arial Black"/>
              </a:rPr>
              <a:t>T-20</a:t>
            </a:r>
            <a:endParaRPr>
              <a:solidFill>
                <a:srgbClr val="990000"/>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9"/>
          <p:cNvSpPr txBox="1">
            <a:spLocks noGrp="1"/>
          </p:cNvSpPr>
          <p:nvPr>
            <p:ph type="body" idx="1"/>
          </p:nvPr>
        </p:nvSpPr>
        <p:spPr>
          <a:xfrm>
            <a:off x="818712" y="1092200"/>
            <a:ext cx="10554574" cy="534670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800"/>
              <a:buNone/>
            </a:pPr>
            <a:r>
              <a:rPr lang="en-IN" sz="2800" b="1">
                <a:latin typeface="Times New Roman"/>
                <a:ea typeface="Times New Roman"/>
                <a:cs typeface="Times New Roman"/>
                <a:sym typeface="Times New Roman"/>
              </a:rPr>
              <a:t>Table Name:  Player_Match</a:t>
            </a:r>
            <a:endParaRPr/>
          </a:p>
          <a:p>
            <a:pPr marL="0" lvl="0" indent="0" algn="l" rtl="0">
              <a:lnSpc>
                <a:spcPct val="90000"/>
              </a:lnSpc>
              <a:spcBef>
                <a:spcPts val="1160"/>
              </a:spcBef>
              <a:spcAft>
                <a:spcPts val="0"/>
              </a:spcAft>
              <a:buSzPts val="2800"/>
              <a:buNone/>
            </a:pPr>
            <a:endParaRPr sz="2800" b="1">
              <a:latin typeface="Times New Roman"/>
              <a:ea typeface="Times New Roman"/>
              <a:cs typeface="Times New Roman"/>
              <a:sym typeface="Times New Roman"/>
            </a:endParaRPr>
          </a:p>
          <a:p>
            <a:pPr marL="0" lvl="0" indent="0" algn="l" rtl="0">
              <a:lnSpc>
                <a:spcPct val="90000"/>
              </a:lnSpc>
              <a:spcBef>
                <a:spcPts val="960"/>
              </a:spcBef>
              <a:spcAft>
                <a:spcPts val="0"/>
              </a:spcAft>
              <a:buSzPts val="1800"/>
              <a:buNone/>
            </a:pPr>
            <a:r>
              <a:rPr lang="en-IN">
                <a:latin typeface="Times New Roman"/>
                <a:ea typeface="Times New Roman"/>
                <a:cs typeface="Times New Roman"/>
                <a:sym typeface="Times New Roman"/>
              </a:rPr>
              <a:t>CREATE TABLE Player_Match ( </a:t>
            </a:r>
            <a:endParaRPr>
              <a:latin typeface="Times New Roman"/>
              <a:ea typeface="Times New Roman"/>
              <a:cs typeface="Times New Roman"/>
              <a:sym typeface="Times New Roman"/>
            </a:endParaRPr>
          </a:p>
          <a:p>
            <a:pPr marL="0" lvl="0" indent="0" algn="l" rtl="0">
              <a:lnSpc>
                <a:spcPct val="90000"/>
              </a:lnSpc>
              <a:spcBef>
                <a:spcPts val="960"/>
              </a:spcBef>
              <a:spcAft>
                <a:spcPts val="0"/>
              </a:spcAft>
              <a:buSzPts val="1800"/>
              <a:buNone/>
            </a:pPr>
            <a:r>
              <a:rPr lang="en-IN">
                <a:latin typeface="Times New Roman"/>
                <a:ea typeface="Times New Roman"/>
                <a:cs typeface="Times New Roman"/>
                <a:sym typeface="Times New Roman"/>
              </a:rPr>
              <a:t>MATCH_ID NUMBER(38) NOT NULL,</a:t>
            </a:r>
            <a:endParaRPr/>
          </a:p>
          <a:p>
            <a:pPr marL="0" lvl="0" indent="0" algn="l" rtl="0">
              <a:lnSpc>
                <a:spcPct val="90000"/>
              </a:lnSpc>
              <a:spcBef>
                <a:spcPts val="960"/>
              </a:spcBef>
              <a:spcAft>
                <a:spcPts val="0"/>
              </a:spcAft>
              <a:buSzPts val="1800"/>
              <a:buNone/>
            </a:pPr>
            <a:r>
              <a:rPr lang="en-IN">
                <a:latin typeface="Times New Roman"/>
                <a:ea typeface="Times New Roman"/>
                <a:cs typeface="Times New Roman"/>
                <a:sym typeface="Times New Roman"/>
              </a:rPr>
              <a:t>PLAYER_ID NUMBER(26) NOT NULL,</a:t>
            </a:r>
            <a:endParaRPr/>
          </a:p>
          <a:p>
            <a:pPr marL="0" lvl="0" indent="0" algn="l" rtl="0">
              <a:lnSpc>
                <a:spcPct val="90000"/>
              </a:lnSpc>
              <a:spcBef>
                <a:spcPts val="960"/>
              </a:spcBef>
              <a:spcAft>
                <a:spcPts val="0"/>
              </a:spcAft>
              <a:buSzPts val="1800"/>
              <a:buNone/>
            </a:pPr>
            <a:r>
              <a:rPr lang="en-IN">
                <a:latin typeface="Times New Roman"/>
                <a:ea typeface="Times New Roman"/>
                <a:cs typeface="Times New Roman"/>
                <a:sym typeface="Times New Roman"/>
              </a:rPr>
              <a:t>TEAM_ID NUMBER(38) NOT NULL,</a:t>
            </a:r>
            <a:endParaRPr/>
          </a:p>
          <a:p>
            <a:pPr marL="0" lvl="0" indent="0" algn="l" rtl="0">
              <a:lnSpc>
                <a:spcPct val="90000"/>
              </a:lnSpc>
              <a:spcBef>
                <a:spcPts val="960"/>
              </a:spcBef>
              <a:spcAft>
                <a:spcPts val="0"/>
              </a:spcAft>
              <a:buSzPts val="1800"/>
              <a:buNone/>
            </a:pPr>
            <a:r>
              <a:rPr lang="en-IN">
                <a:latin typeface="Times New Roman"/>
                <a:ea typeface="Times New Roman"/>
                <a:cs typeface="Times New Roman"/>
                <a:sym typeface="Times New Roman"/>
              </a:rPr>
              <a:t>ROLE_ID NUMBER(26) NOT NULL,</a:t>
            </a:r>
            <a:endParaRPr/>
          </a:p>
          <a:p>
            <a:pPr marL="0" lvl="0" indent="0" algn="l" rtl="0">
              <a:lnSpc>
                <a:spcPct val="90000"/>
              </a:lnSpc>
              <a:spcBef>
                <a:spcPts val="960"/>
              </a:spcBef>
              <a:spcAft>
                <a:spcPts val="0"/>
              </a:spcAft>
              <a:buSzPts val="1800"/>
              <a:buNone/>
            </a:pPr>
            <a:r>
              <a:rPr lang="en-IN">
                <a:latin typeface="Times New Roman"/>
                <a:ea typeface="Times New Roman"/>
                <a:cs typeface="Times New Roman"/>
                <a:sym typeface="Times New Roman"/>
              </a:rPr>
              <a:t>ISCAPTAIN VARCHAR2(26) NOT NULL,</a:t>
            </a:r>
            <a:endParaRPr/>
          </a:p>
          <a:p>
            <a:pPr marL="0" lvl="0" indent="0" algn="l" rtl="0">
              <a:lnSpc>
                <a:spcPct val="90000"/>
              </a:lnSpc>
              <a:spcBef>
                <a:spcPts val="960"/>
              </a:spcBef>
              <a:spcAft>
                <a:spcPts val="0"/>
              </a:spcAft>
              <a:buSzPts val="1800"/>
              <a:buNone/>
            </a:pPr>
            <a:r>
              <a:rPr lang="en-IN">
                <a:solidFill>
                  <a:srgbClr val="FFFF00"/>
                </a:solidFill>
                <a:latin typeface="Times New Roman"/>
                <a:ea typeface="Times New Roman"/>
                <a:cs typeface="Times New Roman"/>
                <a:sym typeface="Times New Roman"/>
              </a:rPr>
              <a:t>CONSTRAINT MATCH_ID_FK FOREIGN KEY (MATCH_ID) REFERENCES MATCHES(MATCH_ID),</a:t>
            </a:r>
            <a:endParaRPr/>
          </a:p>
          <a:p>
            <a:pPr marL="0" lvl="0" indent="0" algn="l" rtl="0">
              <a:lnSpc>
                <a:spcPct val="90000"/>
              </a:lnSpc>
              <a:spcBef>
                <a:spcPts val="960"/>
              </a:spcBef>
              <a:spcAft>
                <a:spcPts val="0"/>
              </a:spcAft>
              <a:buSzPts val="1800"/>
              <a:buNone/>
            </a:pPr>
            <a:r>
              <a:rPr lang="en-IN">
                <a:solidFill>
                  <a:srgbClr val="FFFF00"/>
                </a:solidFill>
                <a:latin typeface="Times New Roman"/>
                <a:ea typeface="Times New Roman"/>
                <a:cs typeface="Times New Roman"/>
                <a:sym typeface="Times New Roman"/>
              </a:rPr>
              <a:t>CONSTRAINT PLAYER_ID_FK FOREIGN KEY (PLAYER_ID) REFERENCES NEW_PLAYERS(PLAYER_ID),</a:t>
            </a:r>
            <a:endParaRPr/>
          </a:p>
          <a:p>
            <a:pPr marL="0" lvl="0" indent="0" algn="l" rtl="0">
              <a:lnSpc>
                <a:spcPct val="90000"/>
              </a:lnSpc>
              <a:spcBef>
                <a:spcPts val="960"/>
              </a:spcBef>
              <a:spcAft>
                <a:spcPts val="0"/>
              </a:spcAft>
              <a:buSzPts val="1800"/>
              <a:buNone/>
            </a:pPr>
            <a:r>
              <a:rPr lang="en-IN">
                <a:solidFill>
                  <a:srgbClr val="FFFF00"/>
                </a:solidFill>
                <a:latin typeface="Times New Roman"/>
                <a:ea typeface="Times New Roman"/>
                <a:cs typeface="Times New Roman"/>
                <a:sym typeface="Times New Roman"/>
              </a:rPr>
              <a:t>CONSTRAINT ROLE_ID_FK FOREIGN KEY (ROLE_ID) REFERENCES ROLE(ROLE_ID),</a:t>
            </a:r>
            <a:endParaRPr/>
          </a:p>
          <a:p>
            <a:pPr marL="0" lvl="0" indent="0" algn="l" rtl="0">
              <a:lnSpc>
                <a:spcPct val="90000"/>
              </a:lnSpc>
              <a:spcBef>
                <a:spcPts val="960"/>
              </a:spcBef>
              <a:spcAft>
                <a:spcPts val="0"/>
              </a:spcAft>
              <a:buSzPts val="1800"/>
              <a:buNone/>
            </a:pPr>
            <a:r>
              <a:rPr lang="en-IN">
                <a:solidFill>
                  <a:srgbClr val="FFFF00"/>
                </a:solidFill>
                <a:latin typeface="Times New Roman"/>
                <a:ea typeface="Times New Roman"/>
                <a:cs typeface="Times New Roman"/>
                <a:sym typeface="Times New Roman"/>
              </a:rPr>
              <a:t>CONSTRAINT TEAM_ID_FK FOREIGN KEY (TEAM_ID) REFERENCES TEAM_DETAIL(TEAM_ID));</a:t>
            </a:r>
            <a:endParaRPr/>
          </a:p>
          <a:p>
            <a:pPr marL="0" lvl="0" indent="0" algn="l" rtl="0">
              <a:lnSpc>
                <a:spcPct val="90000"/>
              </a:lnSpc>
              <a:spcBef>
                <a:spcPts val="960"/>
              </a:spcBef>
              <a:spcAft>
                <a:spcPts val="0"/>
              </a:spcAft>
              <a:buSzPts val="1800"/>
              <a:buNone/>
            </a:pPr>
            <a:endParaRPr>
              <a:latin typeface="Times New Roman"/>
              <a:ea typeface="Times New Roman"/>
              <a:cs typeface="Times New Roman"/>
              <a:sym typeface="Times New Roman"/>
            </a:endParaRPr>
          </a:p>
          <a:p>
            <a:pPr marL="0" lvl="0" indent="0" algn="l" rtl="0">
              <a:lnSpc>
                <a:spcPct val="90000"/>
              </a:lnSpc>
              <a:spcBef>
                <a:spcPts val="960"/>
              </a:spcBef>
              <a:spcAft>
                <a:spcPts val="0"/>
              </a:spcAft>
              <a:buSzPts val="1800"/>
              <a:buNone/>
            </a:pP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0"/>
          <p:cNvSpPr txBox="1">
            <a:spLocks noGrp="1"/>
          </p:cNvSpPr>
          <p:nvPr>
            <p:ph type="body" idx="1"/>
          </p:nvPr>
        </p:nvSpPr>
        <p:spPr>
          <a:xfrm>
            <a:off x="818712" y="1714499"/>
            <a:ext cx="10554574" cy="4144299"/>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fontScale="85000" lnSpcReduction="20000"/>
          </a:bodyPr>
          <a:lstStyle/>
          <a:p>
            <a:pPr marL="0" lvl="0" indent="0" algn="l" rtl="0">
              <a:lnSpc>
                <a:spcPct val="80000"/>
              </a:lnSpc>
              <a:spcBef>
                <a:spcPts val="0"/>
              </a:spcBef>
              <a:spcAft>
                <a:spcPts val="0"/>
              </a:spcAft>
              <a:buSzPts val="450"/>
              <a:buNone/>
            </a:pPr>
            <a:endParaRPr sz="450" b="1">
              <a:latin typeface="Times New Roman"/>
              <a:ea typeface="Times New Roman"/>
              <a:cs typeface="Times New Roman"/>
              <a:sym typeface="Times New Roman"/>
            </a:endParaRPr>
          </a:p>
          <a:p>
            <a:pPr marL="342900" lvl="0" indent="-314325" algn="l" rtl="0">
              <a:lnSpc>
                <a:spcPct val="80000"/>
              </a:lnSpc>
              <a:spcBef>
                <a:spcPts val="690"/>
              </a:spcBef>
              <a:spcAft>
                <a:spcPts val="0"/>
              </a:spcAft>
              <a:buSzPts val="450"/>
              <a:buNone/>
            </a:pPr>
            <a:endParaRPr sz="450"/>
          </a:p>
          <a:p>
            <a:pPr marL="342900" lvl="0" indent="-314325" algn="l" rtl="0">
              <a:lnSpc>
                <a:spcPct val="80000"/>
              </a:lnSpc>
              <a:spcBef>
                <a:spcPts val="690"/>
              </a:spcBef>
              <a:spcAft>
                <a:spcPts val="0"/>
              </a:spcAft>
              <a:buSzPts val="450"/>
              <a:buNone/>
            </a:pPr>
            <a:endParaRPr sz="450"/>
          </a:p>
          <a:p>
            <a:pPr marL="342900" lvl="0" indent="-190500" algn="l" rtl="0">
              <a:lnSpc>
                <a:spcPct val="80000"/>
              </a:lnSpc>
              <a:spcBef>
                <a:spcPts val="1080"/>
              </a:spcBef>
              <a:spcAft>
                <a:spcPts val="0"/>
              </a:spcAft>
              <a:buSzPts val="2400"/>
              <a:buNone/>
            </a:pPr>
            <a:endParaRPr sz="2400">
              <a:latin typeface="Times New Roman"/>
              <a:ea typeface="Times New Roman"/>
              <a:cs typeface="Times New Roman"/>
              <a:sym typeface="Times New Roman"/>
            </a:endParaRPr>
          </a:p>
          <a:p>
            <a:pPr marL="0" lvl="0" indent="0" algn="l" rtl="0">
              <a:lnSpc>
                <a:spcPct val="80000"/>
              </a:lnSpc>
              <a:spcBef>
                <a:spcPts val="1080"/>
              </a:spcBef>
              <a:spcAft>
                <a:spcPts val="0"/>
              </a:spcAft>
              <a:buSzPts val="2400"/>
              <a:buNone/>
            </a:pPr>
            <a:r>
              <a:rPr lang="en-IN" sz="2400" b="1">
                <a:latin typeface="Times New Roman"/>
                <a:ea typeface="Times New Roman"/>
                <a:cs typeface="Times New Roman"/>
                <a:sym typeface="Times New Roman"/>
              </a:rPr>
              <a:t>Table Name:  Team</a:t>
            </a:r>
            <a:endParaRPr sz="2400" b="1">
              <a:latin typeface="Times New Roman"/>
              <a:ea typeface="Times New Roman"/>
              <a:cs typeface="Times New Roman"/>
              <a:sym typeface="Times New Roman"/>
            </a:endParaRPr>
          </a:p>
          <a:p>
            <a:pPr marL="0" lvl="0" indent="0" algn="l" rtl="0">
              <a:lnSpc>
                <a:spcPct val="80000"/>
              </a:lnSpc>
              <a:spcBef>
                <a:spcPts val="745"/>
              </a:spcBef>
              <a:spcAft>
                <a:spcPts val="0"/>
              </a:spcAft>
              <a:buSzPts val="725"/>
              <a:buNone/>
            </a:pPr>
            <a:endParaRPr sz="725">
              <a:latin typeface="Times New Roman"/>
              <a:ea typeface="Times New Roman"/>
              <a:cs typeface="Times New Roman"/>
              <a:sym typeface="Times New Roman"/>
            </a:endParaRPr>
          </a:p>
          <a:p>
            <a:pPr marL="0" lvl="0" indent="0" algn="l" rtl="0">
              <a:lnSpc>
                <a:spcPct val="80000"/>
              </a:lnSpc>
              <a:spcBef>
                <a:spcPts val="1000"/>
              </a:spcBef>
              <a:spcAft>
                <a:spcPts val="0"/>
              </a:spcAft>
              <a:buSzPts val="2000"/>
              <a:buNone/>
            </a:pPr>
            <a:endParaRPr sz="2000">
              <a:latin typeface="Times New Roman"/>
              <a:ea typeface="Times New Roman"/>
              <a:cs typeface="Times New Roman"/>
              <a:sym typeface="Times New Roman"/>
            </a:endParaRPr>
          </a:p>
          <a:p>
            <a:pPr marL="0" lvl="0" indent="0" algn="l" rtl="0">
              <a:lnSpc>
                <a:spcPct val="80000"/>
              </a:lnSpc>
              <a:spcBef>
                <a:spcPts val="1000"/>
              </a:spcBef>
              <a:spcAft>
                <a:spcPts val="0"/>
              </a:spcAft>
              <a:buSzPts val="2000"/>
              <a:buNone/>
            </a:pPr>
            <a:r>
              <a:rPr lang="en-IN" sz="2000">
                <a:latin typeface="Times New Roman"/>
                <a:ea typeface="Times New Roman"/>
                <a:cs typeface="Times New Roman"/>
                <a:sym typeface="Times New Roman"/>
              </a:rPr>
              <a:t>CREATE TABLE Team(</a:t>
            </a:r>
            <a:endParaRPr sz="2000">
              <a:solidFill>
                <a:srgbClr val="00B050"/>
              </a:solidFill>
              <a:latin typeface="Times New Roman"/>
              <a:ea typeface="Times New Roman"/>
              <a:cs typeface="Times New Roman"/>
              <a:sym typeface="Times New Roman"/>
            </a:endParaRPr>
          </a:p>
          <a:p>
            <a:pPr marL="0" lvl="0" indent="0" algn="l" rtl="0">
              <a:lnSpc>
                <a:spcPct val="80000"/>
              </a:lnSpc>
              <a:spcBef>
                <a:spcPts val="1000"/>
              </a:spcBef>
              <a:spcAft>
                <a:spcPts val="0"/>
              </a:spcAft>
              <a:buSzPts val="2000"/>
              <a:buNone/>
            </a:pPr>
            <a:r>
              <a:rPr lang="en-IN" sz="2000">
                <a:solidFill>
                  <a:srgbClr val="00B050"/>
                </a:solidFill>
                <a:latin typeface="Times New Roman"/>
                <a:ea typeface="Times New Roman"/>
                <a:cs typeface="Times New Roman"/>
                <a:sym typeface="Times New Roman"/>
              </a:rPr>
              <a:t>   TEAM_ID   		INTEGER 		 NOT NULL PRIMARY KEY </a:t>
            </a:r>
            <a:endParaRPr/>
          </a:p>
          <a:p>
            <a:pPr marL="0" lvl="0" indent="0" algn="l" rtl="0">
              <a:lnSpc>
                <a:spcPct val="80000"/>
              </a:lnSpc>
              <a:spcBef>
                <a:spcPts val="1000"/>
              </a:spcBef>
              <a:spcAft>
                <a:spcPts val="0"/>
              </a:spcAft>
              <a:buSzPts val="2000"/>
              <a:buNone/>
            </a:pPr>
            <a:r>
              <a:rPr lang="en-IN" sz="2000">
                <a:latin typeface="Times New Roman"/>
                <a:ea typeface="Times New Roman"/>
                <a:cs typeface="Times New Roman"/>
                <a:sym typeface="Times New Roman"/>
              </a:rPr>
              <a:t>  ,TEAM_NAME 	VARCHAR(27)	  NOT NULL</a:t>
            </a:r>
            <a:endParaRPr/>
          </a:p>
          <a:p>
            <a:pPr marL="0" lvl="0" indent="0" algn="l" rtl="0">
              <a:lnSpc>
                <a:spcPct val="80000"/>
              </a:lnSpc>
              <a:spcBef>
                <a:spcPts val="1000"/>
              </a:spcBef>
              <a:spcAft>
                <a:spcPts val="0"/>
              </a:spcAft>
              <a:buSzPts val="2000"/>
              <a:buNone/>
            </a:pPr>
            <a:r>
              <a:rPr lang="en-IN" sz="2000">
                <a:latin typeface="Times New Roman"/>
                <a:ea typeface="Times New Roman"/>
                <a:cs typeface="Times New Roman"/>
                <a:sym typeface="Times New Roman"/>
              </a:rPr>
              <a:t>  ,FIELD3    			VARCHAR(30)</a:t>
            </a:r>
            <a:endParaRPr/>
          </a:p>
          <a:p>
            <a:pPr marL="0" lvl="0" indent="0" algn="l" rtl="0">
              <a:lnSpc>
                <a:spcPct val="80000"/>
              </a:lnSpc>
              <a:spcBef>
                <a:spcPts val="1000"/>
              </a:spcBef>
              <a:spcAft>
                <a:spcPts val="0"/>
              </a:spcAft>
              <a:buSzPts val="2000"/>
              <a:buNone/>
            </a:pPr>
            <a:r>
              <a:rPr lang="en-IN" sz="2000">
                <a:latin typeface="Times New Roman"/>
                <a:ea typeface="Times New Roman"/>
                <a:cs typeface="Times New Roman"/>
                <a:sym typeface="Times New Roman"/>
              </a:rPr>
              <a:t>  ,OWNER_ID  		INTEGER  		NOT NULL,</a:t>
            </a:r>
            <a:endParaRPr/>
          </a:p>
          <a:p>
            <a:pPr marL="0" lvl="0" indent="0" algn="l" rtl="0">
              <a:lnSpc>
                <a:spcPct val="80000"/>
              </a:lnSpc>
              <a:spcBef>
                <a:spcPts val="1000"/>
              </a:spcBef>
              <a:spcAft>
                <a:spcPts val="0"/>
              </a:spcAft>
              <a:buSzPts val="2000"/>
              <a:buNone/>
            </a:pPr>
            <a:r>
              <a:rPr lang="en-IN" sz="2000">
                <a:solidFill>
                  <a:srgbClr val="FFFF00"/>
                </a:solidFill>
                <a:latin typeface="Times New Roman"/>
                <a:ea typeface="Times New Roman"/>
                <a:cs typeface="Times New Roman"/>
                <a:sym typeface="Times New Roman"/>
              </a:rPr>
              <a:t>  CONSTRAINT OWNER_ID_FK FOREIGN KEY (OWNER_ID) REFERENCES           Owner(OWNER_ID));</a:t>
            </a:r>
            <a:endParaRPr sz="2000">
              <a:solidFill>
                <a:srgbClr val="FFFF00"/>
              </a:solidFill>
              <a:latin typeface="Times New Roman"/>
              <a:ea typeface="Times New Roman"/>
              <a:cs typeface="Times New Roman"/>
              <a:sym typeface="Times New Roman"/>
            </a:endParaRPr>
          </a:p>
          <a:p>
            <a:pPr marL="0" lvl="0" indent="0" algn="l" rtl="0">
              <a:lnSpc>
                <a:spcPct val="80000"/>
              </a:lnSpc>
              <a:spcBef>
                <a:spcPts val="910"/>
              </a:spcBef>
              <a:spcAft>
                <a:spcPts val="0"/>
              </a:spcAft>
              <a:buSzPts val="1550"/>
              <a:buNone/>
            </a:pPr>
            <a:endParaRPr sz="1550">
              <a:latin typeface="Times New Roman"/>
              <a:ea typeface="Times New Roman"/>
              <a:cs typeface="Times New Roman"/>
              <a:sym typeface="Times New Roman"/>
            </a:endParaRPr>
          </a:p>
          <a:p>
            <a:pPr marL="0" lvl="0" indent="0" algn="l" rtl="0">
              <a:lnSpc>
                <a:spcPct val="80000"/>
              </a:lnSpc>
              <a:spcBef>
                <a:spcPts val="910"/>
              </a:spcBef>
              <a:spcAft>
                <a:spcPts val="0"/>
              </a:spcAft>
              <a:buSzPts val="1550"/>
              <a:buNone/>
            </a:pPr>
            <a:endParaRPr sz="1550">
              <a:latin typeface="Times New Roman"/>
              <a:ea typeface="Times New Roman"/>
              <a:cs typeface="Times New Roman"/>
              <a:sym typeface="Times New Roman"/>
            </a:endParaRPr>
          </a:p>
          <a:p>
            <a:pPr marL="0" lvl="0" indent="0" algn="l" rtl="0">
              <a:lnSpc>
                <a:spcPct val="80000"/>
              </a:lnSpc>
              <a:spcBef>
                <a:spcPts val="910"/>
              </a:spcBef>
              <a:spcAft>
                <a:spcPts val="0"/>
              </a:spcAft>
              <a:buSzPts val="1550"/>
              <a:buNone/>
            </a:pPr>
            <a:r>
              <a:rPr lang="en-IN" sz="1550">
                <a:latin typeface="Times New Roman"/>
                <a:ea typeface="Times New Roman"/>
                <a:cs typeface="Times New Roman"/>
                <a:sym typeface="Times New Roman"/>
              </a:rPr>
              <a:t>);</a:t>
            </a:r>
            <a:endParaRPr/>
          </a:p>
          <a:p>
            <a:pPr marL="0" lvl="0" indent="0" algn="l" rtl="0">
              <a:lnSpc>
                <a:spcPct val="80000"/>
              </a:lnSpc>
              <a:spcBef>
                <a:spcPts val="690"/>
              </a:spcBef>
              <a:spcAft>
                <a:spcPts val="0"/>
              </a:spcAft>
              <a:buSzPts val="450"/>
              <a:buNone/>
            </a:pPr>
            <a:endParaRPr sz="450" b="1">
              <a:latin typeface="Times New Roman"/>
              <a:ea typeface="Times New Roman"/>
              <a:cs typeface="Times New Roman"/>
              <a:sym typeface="Times New Roman"/>
            </a:endParaRPr>
          </a:p>
          <a:p>
            <a:pPr marL="0" lvl="0" indent="0" algn="l" rtl="0">
              <a:lnSpc>
                <a:spcPct val="80000"/>
              </a:lnSpc>
              <a:spcBef>
                <a:spcPts val="690"/>
              </a:spcBef>
              <a:spcAft>
                <a:spcPts val="0"/>
              </a:spcAft>
              <a:buSzPts val="450"/>
              <a:buNone/>
            </a:pPr>
            <a:endParaRPr sz="450" b="1">
              <a:latin typeface="Times New Roman"/>
              <a:ea typeface="Times New Roman"/>
              <a:cs typeface="Times New Roman"/>
              <a:sym typeface="Times New Roman"/>
            </a:endParaRPr>
          </a:p>
          <a:p>
            <a:pPr marL="0" lvl="0" indent="0" algn="l" rtl="0">
              <a:lnSpc>
                <a:spcPct val="80000"/>
              </a:lnSpc>
              <a:spcBef>
                <a:spcPts val="690"/>
              </a:spcBef>
              <a:spcAft>
                <a:spcPts val="0"/>
              </a:spcAft>
              <a:buSzPts val="450"/>
              <a:buNone/>
            </a:pPr>
            <a:endParaRPr sz="450" b="1">
              <a:latin typeface="Times New Roman"/>
              <a:ea typeface="Times New Roman"/>
              <a:cs typeface="Times New Roman"/>
              <a:sym typeface="Times New Roman"/>
            </a:endParaRPr>
          </a:p>
          <a:p>
            <a:pPr marL="0" lvl="0" indent="0" algn="l" rtl="0">
              <a:lnSpc>
                <a:spcPct val="80000"/>
              </a:lnSpc>
              <a:spcBef>
                <a:spcPts val="690"/>
              </a:spcBef>
              <a:spcAft>
                <a:spcPts val="0"/>
              </a:spcAft>
              <a:buSzPts val="450"/>
              <a:buNone/>
            </a:pPr>
            <a:endParaRPr sz="450" b="1">
              <a:latin typeface="Times New Roman"/>
              <a:ea typeface="Times New Roman"/>
              <a:cs typeface="Times New Roman"/>
              <a:sym typeface="Times New Roman"/>
            </a:endParaRPr>
          </a:p>
          <a:p>
            <a:pPr marL="0" lvl="0" indent="0" algn="l" rtl="0">
              <a:lnSpc>
                <a:spcPct val="80000"/>
              </a:lnSpc>
              <a:spcBef>
                <a:spcPts val="690"/>
              </a:spcBef>
              <a:spcAft>
                <a:spcPts val="0"/>
              </a:spcAft>
              <a:buSzPts val="450"/>
              <a:buNone/>
            </a:pPr>
            <a:endParaRPr sz="450" b="1">
              <a:latin typeface="Times New Roman"/>
              <a:ea typeface="Times New Roman"/>
              <a:cs typeface="Times New Roman"/>
              <a:sym typeface="Times New Roman"/>
            </a:endParaRPr>
          </a:p>
          <a:p>
            <a:pPr marL="0" lvl="0" indent="0" algn="l" rtl="0">
              <a:lnSpc>
                <a:spcPct val="80000"/>
              </a:lnSpc>
              <a:spcBef>
                <a:spcPts val="690"/>
              </a:spcBef>
              <a:spcAft>
                <a:spcPts val="0"/>
              </a:spcAft>
              <a:buSzPts val="450"/>
              <a:buNone/>
            </a:pPr>
            <a:endParaRPr sz="450" b="1">
              <a:latin typeface="Times New Roman"/>
              <a:ea typeface="Times New Roman"/>
              <a:cs typeface="Times New Roman"/>
              <a:sym typeface="Times New Roman"/>
            </a:endParaRPr>
          </a:p>
          <a:p>
            <a:pPr marL="0" lvl="0" indent="0" algn="l" rtl="0">
              <a:lnSpc>
                <a:spcPct val="80000"/>
              </a:lnSpc>
              <a:spcBef>
                <a:spcPts val="690"/>
              </a:spcBef>
              <a:spcAft>
                <a:spcPts val="0"/>
              </a:spcAft>
              <a:buSzPts val="450"/>
              <a:buNone/>
            </a:pPr>
            <a:endParaRPr sz="450" b="1">
              <a:latin typeface="Times New Roman"/>
              <a:ea typeface="Times New Roman"/>
              <a:cs typeface="Times New Roman"/>
              <a:sym typeface="Times New Roman"/>
            </a:endParaRPr>
          </a:p>
          <a:p>
            <a:pPr marL="342900" lvl="0" indent="-314325" algn="l" rtl="0">
              <a:lnSpc>
                <a:spcPct val="80000"/>
              </a:lnSpc>
              <a:spcBef>
                <a:spcPts val="690"/>
              </a:spcBef>
              <a:spcAft>
                <a:spcPts val="0"/>
              </a:spcAft>
              <a:buSzPts val="450"/>
              <a:buNone/>
            </a:pPr>
            <a:endParaRPr sz="4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1"/>
          <p:cNvSpPr txBox="1">
            <a:spLocks noGrp="1"/>
          </p:cNvSpPr>
          <p:nvPr>
            <p:ph type="body" idx="1"/>
          </p:nvPr>
        </p:nvSpPr>
        <p:spPr>
          <a:xfrm>
            <a:off x="818712" y="571499"/>
            <a:ext cx="10554574" cy="511810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600"/>
              <a:buNone/>
            </a:pPr>
            <a:endParaRPr sz="600" b="1">
              <a:latin typeface="Times New Roman"/>
              <a:ea typeface="Times New Roman"/>
              <a:cs typeface="Times New Roman"/>
              <a:sym typeface="Times New Roman"/>
            </a:endParaRPr>
          </a:p>
          <a:p>
            <a:pPr marL="0" lvl="0" indent="0" algn="l" rtl="0">
              <a:lnSpc>
                <a:spcPct val="80000"/>
              </a:lnSpc>
              <a:spcBef>
                <a:spcPts val="720"/>
              </a:spcBef>
              <a:spcAft>
                <a:spcPts val="0"/>
              </a:spcAft>
              <a:buSzPts val="600"/>
              <a:buNone/>
            </a:pPr>
            <a:endParaRPr sz="600" b="1">
              <a:latin typeface="Times New Roman"/>
              <a:ea typeface="Times New Roman"/>
              <a:cs typeface="Times New Roman"/>
              <a:sym typeface="Times New Roman"/>
            </a:endParaRPr>
          </a:p>
          <a:p>
            <a:pPr marL="0" lvl="0" indent="0" algn="l" rtl="0">
              <a:lnSpc>
                <a:spcPct val="80000"/>
              </a:lnSpc>
              <a:spcBef>
                <a:spcPts val="720"/>
              </a:spcBef>
              <a:spcAft>
                <a:spcPts val="0"/>
              </a:spcAft>
              <a:buSzPts val="600"/>
              <a:buNone/>
            </a:pPr>
            <a:endParaRPr sz="600" b="1">
              <a:latin typeface="Times New Roman"/>
              <a:ea typeface="Times New Roman"/>
              <a:cs typeface="Times New Roman"/>
              <a:sym typeface="Times New Roman"/>
            </a:endParaRPr>
          </a:p>
          <a:p>
            <a:pPr marL="0" lvl="0" indent="0" algn="l" rtl="0">
              <a:lnSpc>
                <a:spcPct val="80000"/>
              </a:lnSpc>
              <a:spcBef>
                <a:spcPts val="1030"/>
              </a:spcBef>
              <a:spcAft>
                <a:spcPts val="0"/>
              </a:spcAft>
              <a:buSzPts val="2150"/>
              <a:buNone/>
            </a:pPr>
            <a:endParaRPr sz="2150" b="1">
              <a:latin typeface="Times New Roman"/>
              <a:ea typeface="Times New Roman"/>
              <a:cs typeface="Times New Roman"/>
              <a:sym typeface="Times New Roman"/>
            </a:endParaRPr>
          </a:p>
          <a:p>
            <a:pPr marL="0" lvl="0" indent="0" algn="l" rtl="0">
              <a:lnSpc>
                <a:spcPct val="80000"/>
              </a:lnSpc>
              <a:spcBef>
                <a:spcPts val="1030"/>
              </a:spcBef>
              <a:spcAft>
                <a:spcPts val="0"/>
              </a:spcAft>
              <a:buSzPts val="2150"/>
              <a:buNone/>
            </a:pPr>
            <a:endParaRPr sz="2150" b="1">
              <a:latin typeface="Times New Roman"/>
              <a:ea typeface="Times New Roman"/>
              <a:cs typeface="Times New Roman"/>
              <a:sym typeface="Times New Roman"/>
            </a:endParaRPr>
          </a:p>
          <a:p>
            <a:pPr marL="0" lvl="0" indent="0" algn="l" rtl="0">
              <a:lnSpc>
                <a:spcPct val="80000"/>
              </a:lnSpc>
              <a:spcBef>
                <a:spcPts val="1160"/>
              </a:spcBef>
              <a:spcAft>
                <a:spcPts val="0"/>
              </a:spcAft>
              <a:buSzPts val="2800"/>
              <a:buNone/>
            </a:pPr>
            <a:r>
              <a:rPr lang="en-IN" sz="2800" b="1">
                <a:latin typeface="Times New Roman"/>
                <a:ea typeface="Times New Roman"/>
                <a:cs typeface="Times New Roman"/>
                <a:sym typeface="Times New Roman"/>
              </a:rPr>
              <a:t>Table Name:  Stadium</a:t>
            </a:r>
            <a:endParaRPr/>
          </a:p>
          <a:p>
            <a:pPr marL="0" lvl="0" indent="0" algn="l" rtl="0">
              <a:lnSpc>
                <a:spcPct val="80000"/>
              </a:lnSpc>
              <a:spcBef>
                <a:spcPts val="720"/>
              </a:spcBef>
              <a:spcAft>
                <a:spcPts val="0"/>
              </a:spcAft>
              <a:buSzPts val="600"/>
              <a:buNone/>
            </a:pPr>
            <a:endParaRPr sz="600" b="1">
              <a:latin typeface="Times New Roman"/>
              <a:ea typeface="Times New Roman"/>
              <a:cs typeface="Times New Roman"/>
              <a:sym typeface="Times New Roman"/>
            </a:endParaRPr>
          </a:p>
          <a:p>
            <a:pPr marL="0" lvl="0" indent="0" algn="l" rtl="0">
              <a:lnSpc>
                <a:spcPct val="80000"/>
              </a:lnSpc>
              <a:spcBef>
                <a:spcPts val="895"/>
              </a:spcBef>
              <a:spcAft>
                <a:spcPts val="0"/>
              </a:spcAft>
              <a:buSzPts val="1475"/>
              <a:buNone/>
            </a:pPr>
            <a:endParaRPr sz="1475" b="1">
              <a:latin typeface="Times New Roman"/>
              <a:ea typeface="Times New Roman"/>
              <a:cs typeface="Times New Roman"/>
              <a:sym typeface="Times New Roman"/>
            </a:endParaRPr>
          </a:p>
          <a:p>
            <a:pPr marL="0" lvl="0" indent="0" algn="l" rtl="0">
              <a:lnSpc>
                <a:spcPct val="80000"/>
              </a:lnSpc>
              <a:spcBef>
                <a:spcPts val="895"/>
              </a:spcBef>
              <a:spcAft>
                <a:spcPts val="0"/>
              </a:spcAft>
              <a:buSzPts val="1475"/>
              <a:buNone/>
            </a:pPr>
            <a:r>
              <a:rPr lang="en-IN" sz="1475" b="1">
                <a:latin typeface="Times New Roman"/>
                <a:ea typeface="Times New Roman"/>
                <a:cs typeface="Times New Roman"/>
                <a:sym typeface="Times New Roman"/>
              </a:rPr>
              <a:t>CREATE TABLE STADIUM</a:t>
            </a:r>
            <a:endParaRPr/>
          </a:p>
          <a:p>
            <a:pPr marL="0" lvl="0" indent="0" algn="l" rtl="0">
              <a:lnSpc>
                <a:spcPct val="80000"/>
              </a:lnSpc>
              <a:spcBef>
                <a:spcPts val="895"/>
              </a:spcBef>
              <a:spcAft>
                <a:spcPts val="0"/>
              </a:spcAft>
              <a:buSzPts val="1475"/>
              <a:buNone/>
            </a:pPr>
            <a:r>
              <a:rPr lang="en-IN" sz="1475" b="1">
                <a:latin typeface="Times New Roman"/>
                <a:ea typeface="Times New Roman"/>
                <a:cs typeface="Times New Roman"/>
                <a:sym typeface="Times New Roman"/>
              </a:rPr>
              <a:t>   (	</a:t>
            </a:r>
            <a:r>
              <a:rPr lang="en-IN" sz="1475" b="1">
                <a:solidFill>
                  <a:srgbClr val="00B050"/>
                </a:solidFill>
                <a:latin typeface="Times New Roman"/>
                <a:ea typeface="Times New Roman"/>
                <a:cs typeface="Times New Roman"/>
                <a:sym typeface="Times New Roman"/>
              </a:rPr>
              <a:t>STADIUM_ID 			NUMBER 		NOT NULL 		PRIMARY KEY, </a:t>
            </a:r>
            <a:endParaRPr sz="1475" b="1">
              <a:solidFill>
                <a:srgbClr val="00B050"/>
              </a:solidFill>
              <a:latin typeface="Times New Roman"/>
              <a:ea typeface="Times New Roman"/>
              <a:cs typeface="Times New Roman"/>
              <a:sym typeface="Times New Roman"/>
            </a:endParaRPr>
          </a:p>
          <a:p>
            <a:pPr marL="0" lvl="0" indent="0" algn="l" rtl="0">
              <a:lnSpc>
                <a:spcPct val="80000"/>
              </a:lnSpc>
              <a:spcBef>
                <a:spcPts val="895"/>
              </a:spcBef>
              <a:spcAft>
                <a:spcPts val="0"/>
              </a:spcAft>
              <a:buSzPts val="1475"/>
              <a:buNone/>
            </a:pPr>
            <a:r>
              <a:rPr lang="en-IN" sz="1475" b="1">
                <a:latin typeface="Times New Roman"/>
                <a:ea typeface="Times New Roman"/>
                <a:cs typeface="Times New Roman"/>
                <a:sym typeface="Times New Roman"/>
              </a:rPr>
              <a:t>	STADIUM_NAME 		VARCHAR2(30), </a:t>
            </a:r>
            <a:endParaRPr/>
          </a:p>
          <a:p>
            <a:pPr marL="0" lvl="0" indent="0" algn="l" rtl="0">
              <a:lnSpc>
                <a:spcPct val="80000"/>
              </a:lnSpc>
              <a:spcBef>
                <a:spcPts val="895"/>
              </a:spcBef>
              <a:spcAft>
                <a:spcPts val="0"/>
              </a:spcAft>
              <a:buSzPts val="1475"/>
              <a:buNone/>
            </a:pPr>
            <a:r>
              <a:rPr lang="en-IN" sz="1475" b="1">
                <a:latin typeface="Times New Roman"/>
                <a:ea typeface="Times New Roman"/>
                <a:cs typeface="Times New Roman"/>
                <a:sym typeface="Times New Roman"/>
              </a:rPr>
              <a:t>	STADIUM_CITY 		VARCHAR2(30), </a:t>
            </a:r>
            <a:endParaRPr/>
          </a:p>
          <a:p>
            <a:pPr marL="0" lvl="0" indent="0" algn="l" rtl="0">
              <a:lnSpc>
                <a:spcPct val="80000"/>
              </a:lnSpc>
              <a:spcBef>
                <a:spcPts val="895"/>
              </a:spcBef>
              <a:spcAft>
                <a:spcPts val="0"/>
              </a:spcAft>
              <a:buSzPts val="1475"/>
              <a:buNone/>
            </a:pPr>
            <a:r>
              <a:rPr lang="en-IN" sz="1475" b="1">
                <a:latin typeface="Times New Roman"/>
                <a:ea typeface="Times New Roman"/>
                <a:cs typeface="Times New Roman"/>
                <a:sym typeface="Times New Roman"/>
              </a:rPr>
              <a:t>	MATCHES_COUNTS 	NUMBER, </a:t>
            </a:r>
            <a:endParaRPr/>
          </a:p>
          <a:p>
            <a:pPr marL="0" lvl="0" indent="0" algn="l" rtl="0">
              <a:lnSpc>
                <a:spcPct val="80000"/>
              </a:lnSpc>
              <a:spcBef>
                <a:spcPts val="895"/>
              </a:spcBef>
              <a:spcAft>
                <a:spcPts val="0"/>
              </a:spcAft>
              <a:buSzPts val="1475"/>
              <a:buNone/>
            </a:pPr>
            <a:r>
              <a:rPr lang="en-IN" sz="1475" b="1">
                <a:latin typeface="Times New Roman"/>
                <a:ea typeface="Times New Roman"/>
                <a:cs typeface="Times New Roman"/>
                <a:sym typeface="Times New Roman"/>
              </a:rPr>
              <a:t>	C_ID NUMBER,</a:t>
            </a:r>
            <a:endParaRPr/>
          </a:p>
          <a:p>
            <a:pPr marL="0" lvl="0" indent="0" algn="l" rtl="0">
              <a:lnSpc>
                <a:spcPct val="80000"/>
              </a:lnSpc>
              <a:spcBef>
                <a:spcPts val="895"/>
              </a:spcBef>
              <a:spcAft>
                <a:spcPts val="0"/>
              </a:spcAft>
              <a:buSzPts val="1475"/>
              <a:buNone/>
            </a:pPr>
            <a:r>
              <a:rPr lang="en-IN" sz="1475" b="1">
                <a:latin typeface="Times New Roman"/>
                <a:ea typeface="Times New Roman"/>
                <a:cs typeface="Times New Roman"/>
                <a:sym typeface="Times New Roman"/>
              </a:rPr>
              <a:t>	</a:t>
            </a:r>
            <a:r>
              <a:rPr lang="en-IN" sz="1475" b="1">
                <a:solidFill>
                  <a:srgbClr val="FFFF00"/>
                </a:solidFill>
                <a:latin typeface="Times New Roman"/>
                <a:ea typeface="Times New Roman"/>
                <a:cs typeface="Times New Roman"/>
                <a:sym typeface="Times New Roman"/>
              </a:rPr>
              <a:t>CONSTRAINT C_ID_FK FOREIGN KEY (C_ID) REFERENCES Country(C_ID)</a:t>
            </a:r>
            <a:endParaRPr/>
          </a:p>
          <a:p>
            <a:pPr marL="0" lvl="0" indent="0" algn="l" rtl="0">
              <a:lnSpc>
                <a:spcPct val="80000"/>
              </a:lnSpc>
              <a:spcBef>
                <a:spcPts val="895"/>
              </a:spcBef>
              <a:spcAft>
                <a:spcPts val="0"/>
              </a:spcAft>
              <a:buSzPts val="1475"/>
              <a:buNone/>
            </a:pPr>
            <a:r>
              <a:rPr lang="en-IN" sz="1475" b="1">
                <a:latin typeface="Times New Roman"/>
                <a:ea typeface="Times New Roman"/>
                <a:cs typeface="Times New Roman"/>
                <a:sym typeface="Times New Roman"/>
              </a:rPr>
              <a:t>   ) </a:t>
            </a:r>
            <a:endParaRPr/>
          </a:p>
          <a:p>
            <a:pPr marL="0" lvl="0" indent="0" algn="l" rtl="0">
              <a:lnSpc>
                <a:spcPct val="80000"/>
              </a:lnSpc>
              <a:spcBef>
                <a:spcPts val="720"/>
              </a:spcBef>
              <a:spcAft>
                <a:spcPts val="0"/>
              </a:spcAft>
              <a:buSzPts val="600"/>
              <a:buNone/>
            </a:pPr>
            <a:endParaRPr sz="600" b="1">
              <a:latin typeface="Times New Roman"/>
              <a:ea typeface="Times New Roman"/>
              <a:cs typeface="Times New Roman"/>
              <a:sym typeface="Times New Roman"/>
            </a:endParaRPr>
          </a:p>
          <a:p>
            <a:pPr marL="0" lvl="0" indent="0" algn="l" rtl="0">
              <a:lnSpc>
                <a:spcPct val="80000"/>
              </a:lnSpc>
              <a:spcBef>
                <a:spcPts val="690"/>
              </a:spcBef>
              <a:spcAft>
                <a:spcPts val="0"/>
              </a:spcAft>
              <a:buSzPts val="450"/>
              <a:buNone/>
            </a:pPr>
            <a:endParaRPr sz="450" b="1">
              <a:latin typeface="Times New Roman"/>
              <a:ea typeface="Times New Roman"/>
              <a:cs typeface="Times New Roman"/>
              <a:sym typeface="Times New Roman"/>
            </a:endParaRPr>
          </a:p>
          <a:p>
            <a:pPr marL="0" lvl="0" indent="0" algn="l" rtl="0">
              <a:lnSpc>
                <a:spcPct val="80000"/>
              </a:lnSpc>
              <a:spcBef>
                <a:spcPts val="690"/>
              </a:spcBef>
              <a:spcAft>
                <a:spcPts val="0"/>
              </a:spcAft>
              <a:buSzPts val="450"/>
              <a:buNone/>
            </a:pPr>
            <a:endParaRPr sz="450" b="1">
              <a:latin typeface="Times New Roman"/>
              <a:ea typeface="Times New Roman"/>
              <a:cs typeface="Times New Roman"/>
              <a:sym typeface="Times New Roman"/>
            </a:endParaRPr>
          </a:p>
          <a:p>
            <a:pPr marL="0" lvl="0" indent="0" algn="l" rtl="0">
              <a:lnSpc>
                <a:spcPct val="80000"/>
              </a:lnSpc>
              <a:spcBef>
                <a:spcPts val="690"/>
              </a:spcBef>
              <a:spcAft>
                <a:spcPts val="0"/>
              </a:spcAft>
              <a:buSzPts val="450"/>
              <a:buNone/>
            </a:pPr>
            <a:endParaRPr sz="450" b="1">
              <a:latin typeface="Times New Roman"/>
              <a:ea typeface="Times New Roman"/>
              <a:cs typeface="Times New Roman"/>
              <a:sym typeface="Times New Roman"/>
            </a:endParaRPr>
          </a:p>
          <a:p>
            <a:pPr marL="0" lvl="0" indent="0" algn="l" rtl="0">
              <a:lnSpc>
                <a:spcPct val="80000"/>
              </a:lnSpc>
              <a:spcBef>
                <a:spcPts val="690"/>
              </a:spcBef>
              <a:spcAft>
                <a:spcPts val="0"/>
              </a:spcAft>
              <a:buSzPts val="450"/>
              <a:buNone/>
            </a:pPr>
            <a:endParaRPr sz="450" b="1">
              <a:latin typeface="Times New Roman"/>
              <a:ea typeface="Times New Roman"/>
              <a:cs typeface="Times New Roman"/>
              <a:sym typeface="Times New Roman"/>
            </a:endParaRPr>
          </a:p>
          <a:p>
            <a:pPr marL="0" lvl="0" indent="0" algn="l" rtl="0">
              <a:lnSpc>
                <a:spcPct val="80000"/>
              </a:lnSpc>
              <a:spcBef>
                <a:spcPts val="690"/>
              </a:spcBef>
              <a:spcAft>
                <a:spcPts val="0"/>
              </a:spcAft>
              <a:buSzPts val="450"/>
              <a:buNone/>
            </a:pPr>
            <a:endParaRPr sz="450" b="1">
              <a:latin typeface="Times New Roman"/>
              <a:ea typeface="Times New Roman"/>
              <a:cs typeface="Times New Roman"/>
              <a:sym typeface="Times New Roman"/>
            </a:endParaRPr>
          </a:p>
          <a:p>
            <a:pPr marL="342900" lvl="0" indent="-314325" algn="l" rtl="0">
              <a:lnSpc>
                <a:spcPct val="80000"/>
              </a:lnSpc>
              <a:spcBef>
                <a:spcPts val="690"/>
              </a:spcBef>
              <a:spcAft>
                <a:spcPts val="0"/>
              </a:spcAft>
              <a:buSzPts val="450"/>
              <a:buNone/>
            </a:pPr>
            <a:endParaRPr sz="45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2"/>
          <p:cNvSpPr txBox="1">
            <a:spLocks noGrp="1"/>
          </p:cNvSpPr>
          <p:nvPr>
            <p:ph type="title"/>
          </p:nvPr>
        </p:nvSpPr>
        <p:spPr>
          <a:xfrm>
            <a:off x="378200" y="1251837"/>
            <a:ext cx="10571998" cy="475364"/>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2800"/>
              <a:buFont typeface="Times New Roman"/>
              <a:buNone/>
            </a:pPr>
            <a:r>
              <a:rPr lang="en-IN" sz="2800">
                <a:latin typeface="Times New Roman"/>
                <a:ea typeface="Times New Roman"/>
                <a:cs typeface="Times New Roman"/>
                <a:sym typeface="Times New Roman"/>
              </a:rPr>
              <a:t>Table Name: Season</a:t>
            </a:r>
            <a:endParaRPr sz="2800">
              <a:latin typeface="Times New Roman"/>
              <a:ea typeface="Times New Roman"/>
              <a:cs typeface="Times New Roman"/>
              <a:sym typeface="Times New Roman"/>
            </a:endParaRPr>
          </a:p>
        </p:txBody>
      </p:sp>
      <p:sp>
        <p:nvSpPr>
          <p:cNvPr id="188" name="Google Shape;188;p12"/>
          <p:cNvSpPr txBox="1">
            <a:spLocks noGrp="1"/>
          </p:cNvSpPr>
          <p:nvPr>
            <p:ph type="body" idx="1"/>
          </p:nvPr>
        </p:nvSpPr>
        <p:spPr>
          <a:xfrm>
            <a:off x="818712" y="2019301"/>
            <a:ext cx="5185873" cy="43561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fontScale="85000" lnSpcReduction="20000"/>
          </a:bodyPr>
          <a:lstStyle/>
          <a:p>
            <a:pPr marL="0" lvl="0" indent="0" algn="l" rtl="0">
              <a:lnSpc>
                <a:spcPct val="80000"/>
              </a:lnSpc>
              <a:spcBef>
                <a:spcPts val="0"/>
              </a:spcBef>
              <a:spcAft>
                <a:spcPts val="0"/>
              </a:spcAft>
              <a:buSzPts val="1800"/>
              <a:buNone/>
            </a:pPr>
            <a:endParaRPr sz="1800" b="1">
              <a:latin typeface="Times New Roman"/>
              <a:ea typeface="Times New Roman"/>
              <a:cs typeface="Times New Roman"/>
              <a:sym typeface="Times New Roman"/>
            </a:endParaRPr>
          </a:p>
          <a:p>
            <a:pPr marL="0" lvl="0" indent="0" algn="l" rtl="0">
              <a:lnSpc>
                <a:spcPct val="80000"/>
              </a:lnSpc>
              <a:spcBef>
                <a:spcPts val="960"/>
              </a:spcBef>
              <a:spcAft>
                <a:spcPts val="0"/>
              </a:spcAft>
              <a:buSzPts val="1800"/>
              <a:buNone/>
            </a:pPr>
            <a:endParaRPr sz="1800" b="1">
              <a:latin typeface="Times New Roman"/>
              <a:ea typeface="Times New Roman"/>
              <a:cs typeface="Times New Roman"/>
              <a:sym typeface="Times New Roman"/>
            </a:endParaRPr>
          </a:p>
          <a:p>
            <a:pPr marL="0" lvl="0" indent="0" algn="l" rtl="0">
              <a:lnSpc>
                <a:spcPct val="80000"/>
              </a:lnSpc>
              <a:spcBef>
                <a:spcPts val="960"/>
              </a:spcBef>
              <a:spcAft>
                <a:spcPts val="0"/>
              </a:spcAft>
              <a:buSzPts val="1800"/>
              <a:buNone/>
            </a:pPr>
            <a:endParaRPr sz="1800" b="1">
              <a:latin typeface="Times New Roman"/>
              <a:ea typeface="Times New Roman"/>
              <a:cs typeface="Times New Roman"/>
              <a:sym typeface="Times New Roman"/>
            </a:endParaRPr>
          </a:p>
          <a:p>
            <a:pPr marL="0" lvl="0" indent="0" algn="l" rtl="0">
              <a:lnSpc>
                <a:spcPct val="80000"/>
              </a:lnSpc>
              <a:spcBef>
                <a:spcPts val="960"/>
              </a:spcBef>
              <a:spcAft>
                <a:spcPts val="0"/>
              </a:spcAft>
              <a:buSzPts val="1800"/>
              <a:buNone/>
            </a:pPr>
            <a:r>
              <a:rPr lang="en-IN" sz="1800" b="1">
                <a:latin typeface="Times New Roman"/>
                <a:ea typeface="Times New Roman"/>
                <a:cs typeface="Times New Roman"/>
                <a:sym typeface="Times New Roman"/>
              </a:rPr>
              <a:t>CREATE TABLE Season(</a:t>
            </a:r>
            <a:endParaRPr sz="1800" b="1">
              <a:latin typeface="Times New Roman"/>
              <a:ea typeface="Times New Roman"/>
              <a:cs typeface="Times New Roman"/>
              <a:sym typeface="Times New Roman"/>
            </a:endParaRPr>
          </a:p>
          <a:p>
            <a:pPr marL="0" lvl="0" indent="0" algn="l" rtl="0">
              <a:lnSpc>
                <a:spcPct val="80000"/>
              </a:lnSpc>
              <a:spcBef>
                <a:spcPts val="960"/>
              </a:spcBef>
              <a:spcAft>
                <a:spcPts val="0"/>
              </a:spcAft>
              <a:buSzPts val="1800"/>
              <a:buNone/>
            </a:pPr>
            <a:r>
              <a:rPr lang="en-IN" sz="1800" b="1">
                <a:solidFill>
                  <a:srgbClr val="00B050"/>
                </a:solidFill>
                <a:latin typeface="Times New Roman"/>
                <a:ea typeface="Times New Roman"/>
                <a:cs typeface="Times New Roman"/>
                <a:sym typeface="Times New Roman"/>
              </a:rPr>
              <a:t>SEASON_ID       		INTEGER  NOT NULL PRIMARY KEY </a:t>
            </a:r>
            <a:endParaRPr/>
          </a:p>
          <a:p>
            <a:pPr marL="0" lvl="0" indent="0" algn="l" rtl="0">
              <a:lnSpc>
                <a:spcPct val="80000"/>
              </a:lnSpc>
              <a:spcBef>
                <a:spcPts val="960"/>
              </a:spcBef>
              <a:spcAft>
                <a:spcPts val="0"/>
              </a:spcAft>
              <a:buSzPts val="1800"/>
              <a:buNone/>
            </a:pPr>
            <a:r>
              <a:rPr lang="en-IN" sz="1800" b="1">
                <a:latin typeface="Times New Roman"/>
                <a:ea typeface="Times New Roman"/>
                <a:cs typeface="Times New Roman"/>
                <a:sym typeface="Times New Roman"/>
              </a:rPr>
              <a:t>  ,YEAR            		INTEGER </a:t>
            </a:r>
            <a:endParaRPr/>
          </a:p>
          <a:p>
            <a:pPr marL="0" lvl="0" indent="0" algn="l" rtl="0">
              <a:lnSpc>
                <a:spcPct val="80000"/>
              </a:lnSpc>
              <a:spcBef>
                <a:spcPts val="960"/>
              </a:spcBef>
              <a:spcAft>
                <a:spcPts val="0"/>
              </a:spcAft>
              <a:buSzPts val="1800"/>
              <a:buNone/>
            </a:pPr>
            <a:r>
              <a:rPr lang="en-IN" sz="1800" b="1">
                <a:latin typeface="Times New Roman"/>
                <a:ea typeface="Times New Roman"/>
                <a:cs typeface="Times New Roman"/>
                <a:sym typeface="Times New Roman"/>
              </a:rPr>
              <a:t>  ,M_PLAYED       		INTEGER </a:t>
            </a:r>
            <a:endParaRPr/>
          </a:p>
          <a:p>
            <a:pPr marL="0" lvl="0" indent="0" algn="l" rtl="0">
              <a:lnSpc>
                <a:spcPct val="80000"/>
              </a:lnSpc>
              <a:spcBef>
                <a:spcPts val="960"/>
              </a:spcBef>
              <a:spcAft>
                <a:spcPts val="0"/>
              </a:spcAft>
              <a:buSzPts val="1800"/>
              <a:buNone/>
            </a:pPr>
            <a:r>
              <a:rPr lang="en-IN" sz="1800" b="1">
                <a:latin typeface="Times New Roman"/>
                <a:ea typeface="Times New Roman"/>
                <a:cs typeface="Times New Roman"/>
                <a:sym typeface="Times New Roman"/>
              </a:rPr>
              <a:t>  ,WINNER          		INTEGER </a:t>
            </a:r>
            <a:endParaRPr/>
          </a:p>
          <a:p>
            <a:pPr marL="0" lvl="0" indent="0" algn="l" rtl="0">
              <a:lnSpc>
                <a:spcPct val="80000"/>
              </a:lnSpc>
              <a:spcBef>
                <a:spcPts val="960"/>
              </a:spcBef>
              <a:spcAft>
                <a:spcPts val="0"/>
              </a:spcAft>
              <a:buSzPts val="1800"/>
              <a:buNone/>
            </a:pPr>
            <a:r>
              <a:rPr lang="en-IN" sz="1800" b="1">
                <a:latin typeface="Times New Roman"/>
                <a:ea typeface="Times New Roman"/>
                <a:cs typeface="Times New Roman"/>
                <a:sym typeface="Times New Roman"/>
              </a:rPr>
              <a:t>  ,WIN_MAR         	VARCHAR(16)</a:t>
            </a:r>
            <a:endParaRPr/>
          </a:p>
          <a:p>
            <a:pPr marL="0" lvl="0" indent="0" algn="l" rtl="0">
              <a:lnSpc>
                <a:spcPct val="80000"/>
              </a:lnSpc>
              <a:spcBef>
                <a:spcPts val="960"/>
              </a:spcBef>
              <a:spcAft>
                <a:spcPts val="0"/>
              </a:spcAft>
              <a:buSzPts val="1800"/>
              <a:buNone/>
            </a:pPr>
            <a:r>
              <a:rPr lang="en-IN" sz="1800" b="1">
                <a:latin typeface="Times New Roman"/>
                <a:ea typeface="Times New Roman"/>
                <a:cs typeface="Times New Roman"/>
                <a:sym typeface="Times New Roman"/>
              </a:rPr>
              <a:t>  ,RUNNER_UP       	INTEGER </a:t>
            </a:r>
            <a:endParaRPr/>
          </a:p>
          <a:p>
            <a:pPr marL="0" lvl="0" indent="0" algn="l" rtl="0">
              <a:lnSpc>
                <a:spcPct val="80000"/>
              </a:lnSpc>
              <a:spcBef>
                <a:spcPts val="960"/>
              </a:spcBef>
              <a:spcAft>
                <a:spcPts val="0"/>
              </a:spcAft>
              <a:buSzPts val="1800"/>
              <a:buNone/>
            </a:pPr>
            <a:r>
              <a:rPr lang="en-IN" sz="1800" b="1">
                <a:latin typeface="Times New Roman"/>
                <a:ea typeface="Times New Roman"/>
                <a:cs typeface="Times New Roman"/>
                <a:sym typeface="Times New Roman"/>
              </a:rPr>
              <a:t>  ,STADIUM_ID      	INTEGER </a:t>
            </a:r>
            <a:endParaRPr/>
          </a:p>
          <a:p>
            <a:pPr marL="0" lvl="0" indent="0" algn="l" rtl="0">
              <a:lnSpc>
                <a:spcPct val="80000"/>
              </a:lnSpc>
              <a:spcBef>
                <a:spcPts val="960"/>
              </a:spcBef>
              <a:spcAft>
                <a:spcPts val="0"/>
              </a:spcAft>
              <a:buSzPts val="1800"/>
              <a:buNone/>
            </a:pPr>
            <a:r>
              <a:rPr lang="en-IN" sz="1800" b="1">
                <a:latin typeface="Times New Roman"/>
                <a:ea typeface="Times New Roman"/>
                <a:cs typeface="Times New Roman"/>
                <a:sym typeface="Times New Roman"/>
              </a:rPr>
              <a:t>  ,NO_OF_TEAMS     	INTEGER </a:t>
            </a:r>
            <a:endParaRPr/>
          </a:p>
          <a:p>
            <a:pPr marL="0" lvl="0" indent="0" algn="l" rtl="0">
              <a:lnSpc>
                <a:spcPct val="80000"/>
              </a:lnSpc>
              <a:spcBef>
                <a:spcPts val="960"/>
              </a:spcBef>
              <a:spcAft>
                <a:spcPts val="0"/>
              </a:spcAft>
              <a:buSzPts val="1800"/>
              <a:buNone/>
            </a:pPr>
            <a:r>
              <a:rPr lang="en-IN" sz="1800" b="1">
                <a:latin typeface="Times New Roman"/>
                <a:ea typeface="Times New Roman"/>
                <a:cs typeface="Times New Roman"/>
                <a:sym typeface="Times New Roman"/>
              </a:rPr>
              <a:t>  ,PLAYER_SERIES   	INTEGER</a:t>
            </a:r>
            <a:endParaRPr/>
          </a:p>
          <a:p>
            <a:pPr marL="0" lvl="0" indent="0" algn="l" rtl="0">
              <a:lnSpc>
                <a:spcPct val="80000"/>
              </a:lnSpc>
              <a:spcBef>
                <a:spcPts val="960"/>
              </a:spcBef>
              <a:spcAft>
                <a:spcPts val="0"/>
              </a:spcAft>
              <a:buSzPts val="1800"/>
              <a:buNone/>
            </a:pPr>
            <a:r>
              <a:rPr lang="en-IN" sz="1800" b="1">
                <a:latin typeface="Times New Roman"/>
                <a:ea typeface="Times New Roman"/>
                <a:cs typeface="Times New Roman"/>
                <a:sym typeface="Times New Roman"/>
              </a:rPr>
              <a:t>  ,TOT_RUNS_SCR    	INTEGER </a:t>
            </a:r>
            <a:endParaRPr/>
          </a:p>
          <a:p>
            <a:pPr marL="0" lvl="0" indent="0" algn="l" rtl="0">
              <a:lnSpc>
                <a:spcPct val="80000"/>
              </a:lnSpc>
              <a:spcBef>
                <a:spcPts val="960"/>
              </a:spcBef>
              <a:spcAft>
                <a:spcPts val="0"/>
              </a:spcAft>
              <a:buSzPts val="1800"/>
              <a:buNone/>
            </a:pPr>
            <a:r>
              <a:rPr lang="en-IN" sz="1800" b="1">
                <a:latin typeface="Times New Roman"/>
                <a:ea typeface="Times New Roman"/>
                <a:cs typeface="Times New Roman"/>
                <a:sym typeface="Times New Roman"/>
              </a:rPr>
              <a:t>  </a:t>
            </a:r>
            <a:r>
              <a:rPr lang="en-IN" sz="1125" b="1">
                <a:latin typeface="Times New Roman"/>
                <a:ea typeface="Times New Roman"/>
                <a:cs typeface="Times New Roman"/>
                <a:sym typeface="Times New Roman"/>
              </a:rPr>
              <a:t> </a:t>
            </a:r>
            <a:endParaRPr sz="1125" b="1">
              <a:latin typeface="Times New Roman"/>
              <a:ea typeface="Times New Roman"/>
              <a:cs typeface="Times New Roman"/>
              <a:sym typeface="Times New Roman"/>
            </a:endParaRPr>
          </a:p>
          <a:p>
            <a:pPr marL="0" lvl="0" indent="0" algn="l" rtl="0">
              <a:lnSpc>
                <a:spcPct val="80000"/>
              </a:lnSpc>
              <a:spcBef>
                <a:spcPts val="690"/>
              </a:spcBef>
              <a:spcAft>
                <a:spcPts val="0"/>
              </a:spcAft>
              <a:buSzPts val="450"/>
              <a:buNone/>
            </a:pPr>
            <a:endParaRPr sz="450" b="1">
              <a:latin typeface="Times New Roman"/>
              <a:ea typeface="Times New Roman"/>
              <a:cs typeface="Times New Roman"/>
              <a:sym typeface="Times New Roman"/>
            </a:endParaRPr>
          </a:p>
          <a:p>
            <a:pPr marL="0" lvl="0" indent="0" algn="l" rtl="0">
              <a:lnSpc>
                <a:spcPct val="80000"/>
              </a:lnSpc>
              <a:spcBef>
                <a:spcPts val="690"/>
              </a:spcBef>
              <a:spcAft>
                <a:spcPts val="0"/>
              </a:spcAft>
              <a:buSzPts val="450"/>
              <a:buNone/>
            </a:pPr>
            <a:endParaRPr sz="450" b="1">
              <a:latin typeface="Times New Roman"/>
              <a:ea typeface="Times New Roman"/>
              <a:cs typeface="Times New Roman"/>
              <a:sym typeface="Times New Roman"/>
            </a:endParaRPr>
          </a:p>
          <a:p>
            <a:pPr marL="0" lvl="0" indent="0" algn="l" rtl="0">
              <a:lnSpc>
                <a:spcPct val="80000"/>
              </a:lnSpc>
              <a:spcBef>
                <a:spcPts val="690"/>
              </a:spcBef>
              <a:spcAft>
                <a:spcPts val="0"/>
              </a:spcAft>
              <a:buSzPts val="450"/>
              <a:buNone/>
            </a:pPr>
            <a:endParaRPr sz="450"/>
          </a:p>
        </p:txBody>
      </p:sp>
      <p:sp>
        <p:nvSpPr>
          <p:cNvPr id="189" name="Google Shape;189;p12"/>
          <p:cNvSpPr txBox="1">
            <a:spLocks noGrp="1"/>
          </p:cNvSpPr>
          <p:nvPr>
            <p:ph type="body" idx="2"/>
          </p:nvPr>
        </p:nvSpPr>
        <p:spPr>
          <a:xfrm>
            <a:off x="6187415" y="2222286"/>
            <a:ext cx="5194583" cy="463571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450"/>
              <a:buNone/>
            </a:pPr>
            <a:r>
              <a:rPr lang="en-IN" sz="450" b="1">
                <a:latin typeface="Times New Roman"/>
                <a:ea typeface="Times New Roman"/>
                <a:cs typeface="Times New Roman"/>
                <a:sym typeface="Times New Roman"/>
              </a:rPr>
              <a:t>, </a:t>
            </a:r>
            <a:r>
              <a:rPr lang="en-IN" sz="1800" b="1">
                <a:latin typeface="Times New Roman"/>
                <a:ea typeface="Times New Roman"/>
                <a:cs typeface="Times New Roman"/>
                <a:sym typeface="Times New Roman"/>
              </a:rPr>
              <a:t>TOT_WCK_TAK     			INTEGER </a:t>
            </a:r>
            <a:endParaRPr/>
          </a:p>
          <a:p>
            <a:pPr marL="0" lvl="0" indent="0" algn="l" rtl="0">
              <a:lnSpc>
                <a:spcPct val="80000"/>
              </a:lnSpc>
              <a:spcBef>
                <a:spcPts val="960"/>
              </a:spcBef>
              <a:spcAft>
                <a:spcPts val="0"/>
              </a:spcAft>
              <a:buSzPts val="1800"/>
              <a:buNone/>
            </a:pPr>
            <a:r>
              <a:rPr lang="en-IN" sz="1800" b="1">
                <a:latin typeface="Times New Roman"/>
                <a:ea typeface="Times New Roman"/>
                <a:cs typeface="Times New Roman"/>
                <a:sym typeface="Times New Roman"/>
              </a:rPr>
              <a:t>  ,C_ID            	    			INTEGER </a:t>
            </a:r>
            <a:endParaRPr/>
          </a:p>
          <a:p>
            <a:pPr marL="0" lvl="0" indent="0" algn="l" rtl="0">
              <a:lnSpc>
                <a:spcPct val="80000"/>
              </a:lnSpc>
              <a:spcBef>
                <a:spcPts val="960"/>
              </a:spcBef>
              <a:spcAft>
                <a:spcPts val="0"/>
              </a:spcAft>
              <a:buSzPts val="1800"/>
              <a:buNone/>
            </a:pPr>
            <a:r>
              <a:rPr lang="en-IN" sz="1800" b="1">
                <a:latin typeface="Times New Roman"/>
                <a:ea typeface="Times New Roman"/>
                <a:cs typeface="Times New Roman"/>
                <a:sym typeface="Times New Roman"/>
              </a:rPr>
              <a:t>  ,WCK_BY_WIN_TEAM 		INTEGER,</a:t>
            </a:r>
            <a:endParaRPr/>
          </a:p>
          <a:p>
            <a:pPr marL="0" lvl="0" indent="0" algn="l" rtl="0">
              <a:lnSpc>
                <a:spcPct val="80000"/>
              </a:lnSpc>
              <a:spcBef>
                <a:spcPts val="960"/>
              </a:spcBef>
              <a:spcAft>
                <a:spcPts val="0"/>
              </a:spcAft>
              <a:buSzPts val="1800"/>
              <a:buNone/>
            </a:pPr>
            <a:r>
              <a:rPr lang="en-IN" sz="1800" b="1">
                <a:solidFill>
                  <a:srgbClr val="FFFF00"/>
                </a:solidFill>
                <a:latin typeface="Times New Roman"/>
                <a:ea typeface="Times New Roman"/>
                <a:cs typeface="Times New Roman"/>
                <a:sym typeface="Times New Roman"/>
              </a:rPr>
              <a:t>CONSTRAINT FK_COUNT FOREIGN KEY(C_ID) REFERENCES COUNTRY(C_ID),</a:t>
            </a:r>
            <a:endParaRPr/>
          </a:p>
          <a:p>
            <a:pPr marL="0" lvl="0" indent="0" algn="l" rtl="0">
              <a:lnSpc>
                <a:spcPct val="80000"/>
              </a:lnSpc>
              <a:spcBef>
                <a:spcPts val="960"/>
              </a:spcBef>
              <a:spcAft>
                <a:spcPts val="0"/>
              </a:spcAft>
              <a:buSzPts val="1800"/>
              <a:buNone/>
            </a:pPr>
            <a:r>
              <a:rPr lang="en-IN" sz="1800" b="1">
                <a:solidFill>
                  <a:srgbClr val="FFFF00"/>
                </a:solidFill>
                <a:latin typeface="Times New Roman"/>
                <a:ea typeface="Times New Roman"/>
                <a:cs typeface="Times New Roman"/>
                <a:sym typeface="Times New Roman"/>
              </a:rPr>
              <a:t>  CONSTRAINT  FK_NPLY FOREIGN KEY(PLAYER_SERIES) REFERENCES NEW_PLAYERS(PLAYER_ID),</a:t>
            </a:r>
            <a:endParaRPr/>
          </a:p>
          <a:p>
            <a:pPr marL="0" lvl="0" indent="0" algn="l" rtl="0">
              <a:lnSpc>
                <a:spcPct val="80000"/>
              </a:lnSpc>
              <a:spcBef>
                <a:spcPts val="960"/>
              </a:spcBef>
              <a:spcAft>
                <a:spcPts val="0"/>
              </a:spcAft>
              <a:buSzPts val="1800"/>
              <a:buNone/>
            </a:pPr>
            <a:r>
              <a:rPr lang="en-IN" sz="1800" b="1">
                <a:solidFill>
                  <a:srgbClr val="FFFF00"/>
                </a:solidFill>
                <a:latin typeface="Times New Roman"/>
                <a:ea typeface="Times New Roman"/>
                <a:cs typeface="Times New Roman"/>
                <a:sym typeface="Times New Roman"/>
              </a:rPr>
              <a:t>  CONSTRAINT  FK_TDET FOREIGN KEY(WINNER) REFERENCES TEAM_DETAIL(TEAM_ID),</a:t>
            </a:r>
            <a:endParaRPr/>
          </a:p>
          <a:p>
            <a:pPr marL="0" lvl="0" indent="0" algn="l" rtl="0">
              <a:lnSpc>
                <a:spcPct val="80000"/>
              </a:lnSpc>
              <a:spcBef>
                <a:spcPts val="960"/>
              </a:spcBef>
              <a:spcAft>
                <a:spcPts val="0"/>
              </a:spcAft>
              <a:buSzPts val="1800"/>
              <a:buNone/>
            </a:pPr>
            <a:r>
              <a:rPr lang="en-IN" sz="1800" b="1">
                <a:solidFill>
                  <a:srgbClr val="FFFF00"/>
                </a:solidFill>
                <a:latin typeface="Times New Roman"/>
                <a:ea typeface="Times New Roman"/>
                <a:cs typeface="Times New Roman"/>
                <a:sym typeface="Times New Roman"/>
              </a:rPr>
              <a:t>  CONSTRAINT FK_STD FOREIGN KEY(STADIUM_ID) REFERENCES STADIUM(STADIUM_ID) )</a:t>
            </a:r>
            <a:r>
              <a:rPr lang="en-IN" sz="1800" b="1">
                <a:latin typeface="Times New Roman"/>
                <a:ea typeface="Times New Roman"/>
                <a:cs typeface="Times New Roman"/>
                <a:sym typeface="Times New Roman"/>
              </a:rPr>
              <a:t>;</a:t>
            </a:r>
            <a:endParaRPr/>
          </a:p>
          <a:p>
            <a:pPr marL="342900" lvl="0" indent="-314325" algn="l" rtl="0">
              <a:lnSpc>
                <a:spcPct val="80000"/>
              </a:lnSpc>
              <a:spcBef>
                <a:spcPts val="690"/>
              </a:spcBef>
              <a:spcAft>
                <a:spcPts val="0"/>
              </a:spcAft>
              <a:buSzPts val="450"/>
              <a:buNone/>
            </a:pPr>
            <a:endParaRPr sz="45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93"/>
        <p:cNvGrpSpPr/>
        <p:nvPr/>
      </p:nvGrpSpPr>
      <p:grpSpPr>
        <a:xfrm>
          <a:off x="0" y="0"/>
          <a:ext cx="0" cy="0"/>
          <a:chOff x="0" y="0"/>
          <a:chExt cx="0" cy="0"/>
        </a:xfrm>
      </p:grpSpPr>
      <p:sp>
        <p:nvSpPr>
          <p:cNvPr id="194" name="Google Shape;194;p13"/>
          <p:cNvSpPr txBox="1">
            <a:spLocks noGrp="1"/>
          </p:cNvSpPr>
          <p:nvPr>
            <p:ph type="title"/>
          </p:nvPr>
        </p:nvSpPr>
        <p:spPr>
          <a:xfrm>
            <a:off x="276600" y="8408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2400"/>
              <a:buFont typeface="Century Gothic"/>
              <a:buNone/>
            </a:pPr>
            <a:r>
              <a:rPr lang="en-IN" sz="2400" dirty="0"/>
              <a:t>Table Name</a:t>
            </a:r>
            <a:r>
              <a:rPr lang="en-IN" sz="2400"/>
              <a:t>: </a:t>
            </a:r>
            <a:r>
              <a:rPr lang="en-IN" sz="2400" smtClean="0"/>
              <a:t>Umpires</a:t>
            </a:r>
            <a:endParaRPr sz="2400" dirty="0"/>
          </a:p>
        </p:txBody>
      </p:sp>
      <p:sp>
        <p:nvSpPr>
          <p:cNvPr id="195" name="Google Shape;195;p13"/>
          <p:cNvSpPr txBox="1">
            <a:spLocks noGrp="1"/>
          </p:cNvSpPr>
          <p:nvPr>
            <p:ph type="body" idx="1"/>
          </p:nvPr>
        </p:nvSpPr>
        <p:spPr>
          <a:xfrm>
            <a:off x="0" y="1690255"/>
            <a:ext cx="6004585" cy="5167745"/>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nSpc>
                <a:spcPct val="80000"/>
              </a:lnSpc>
              <a:spcBef>
                <a:spcPts val="0"/>
              </a:spcBef>
              <a:buSzPts val="1665"/>
              <a:buNone/>
            </a:pPr>
            <a:r>
              <a:rPr lang="en-IN" sz="1200" dirty="0" smtClean="0"/>
              <a:t>CREATE TABLE umpires(</a:t>
            </a:r>
          </a:p>
          <a:p>
            <a:pPr marL="0" lvl="0" indent="0">
              <a:lnSpc>
                <a:spcPct val="80000"/>
              </a:lnSpc>
              <a:spcBef>
                <a:spcPts val="0"/>
              </a:spcBef>
              <a:buSzPts val="1665"/>
              <a:buNone/>
            </a:pPr>
            <a:r>
              <a:rPr lang="en-IN" sz="1200" dirty="0" smtClean="0"/>
              <a:t>   </a:t>
            </a:r>
            <a:r>
              <a:rPr lang="en-IN" sz="1200" dirty="0" err="1" smtClean="0"/>
              <a:t>Umpire_ID</a:t>
            </a:r>
            <a:r>
              <a:rPr lang="en-IN" sz="1200" dirty="0" smtClean="0"/>
              <a:t>    INTEGER  NOT NULL PRIMARY KEY </a:t>
            </a:r>
          </a:p>
          <a:p>
            <a:pPr marL="0" lvl="0" indent="0">
              <a:lnSpc>
                <a:spcPct val="80000"/>
              </a:lnSpc>
              <a:spcBef>
                <a:spcPts val="0"/>
              </a:spcBef>
              <a:buSzPts val="1665"/>
              <a:buNone/>
            </a:pPr>
            <a:r>
              <a:rPr lang="en-IN" sz="1200" dirty="0" smtClean="0"/>
              <a:t>  ,</a:t>
            </a:r>
            <a:r>
              <a:rPr lang="en-IN" sz="1200" dirty="0" err="1" smtClean="0"/>
              <a:t>Umpire_Name</a:t>
            </a:r>
            <a:r>
              <a:rPr lang="en-IN" sz="1200" dirty="0" smtClean="0"/>
              <a:t>  VARCHAR(25) NOT NULL</a:t>
            </a:r>
          </a:p>
          <a:p>
            <a:pPr marL="0" lvl="0" indent="0">
              <a:lnSpc>
                <a:spcPct val="80000"/>
              </a:lnSpc>
              <a:spcBef>
                <a:spcPts val="0"/>
              </a:spcBef>
              <a:buSzPts val="1665"/>
              <a:buNone/>
            </a:pPr>
            <a:r>
              <a:rPr lang="en-IN" sz="1200" dirty="0" smtClean="0"/>
              <a:t>  ,Nationality  VARCHAR(12) NOT NULL</a:t>
            </a:r>
          </a:p>
          <a:p>
            <a:pPr marL="0" lvl="0" indent="0">
              <a:lnSpc>
                <a:spcPct val="80000"/>
              </a:lnSpc>
              <a:spcBef>
                <a:spcPts val="0"/>
              </a:spcBef>
              <a:buSzPts val="1665"/>
              <a:buNone/>
            </a:pPr>
            <a:r>
              <a:rPr lang="en-IN" sz="1200" dirty="0" smtClean="0"/>
              <a:t>  ,</a:t>
            </a:r>
            <a:r>
              <a:rPr lang="en-IN" sz="1200" dirty="0" err="1" smtClean="0"/>
              <a:t>Total_Matches</a:t>
            </a:r>
            <a:r>
              <a:rPr lang="en-IN" sz="1200" dirty="0" smtClean="0"/>
              <a:t> INTEGER  NOT NULL</a:t>
            </a:r>
          </a:p>
          <a:p>
            <a:pPr marL="0" lvl="0" indent="0">
              <a:lnSpc>
                <a:spcPct val="80000"/>
              </a:lnSpc>
              <a:spcBef>
                <a:spcPts val="0"/>
              </a:spcBef>
              <a:buSzPts val="1665"/>
              <a:buNone/>
            </a:pPr>
            <a:r>
              <a:rPr lang="en-IN" sz="1200" dirty="0" smtClean="0"/>
              <a:t>);</a:t>
            </a:r>
          </a:p>
          <a:p>
            <a:pPr marL="0" lvl="0" indent="0">
              <a:lnSpc>
                <a:spcPct val="80000"/>
              </a:lnSpc>
              <a:spcBef>
                <a:spcPts val="0"/>
              </a:spcBef>
              <a:buSzPts val="1665"/>
              <a:buNone/>
            </a:pPr>
            <a:r>
              <a:rPr lang="en-IN" sz="1200" dirty="0" smtClean="0"/>
              <a:t>INSERT INTO umpires(</a:t>
            </a:r>
            <a:r>
              <a:rPr lang="en-IN" sz="1200" dirty="0" err="1" smtClean="0"/>
              <a:t>Umpire_ID,Umpire_Name,Nationality,Total_Matches</a:t>
            </a:r>
            <a:r>
              <a:rPr lang="en-IN" sz="1200" dirty="0" smtClean="0"/>
              <a:t>) VALUES (1,'Sundaram Ravi','India',109);</a:t>
            </a:r>
          </a:p>
          <a:p>
            <a:pPr marL="0" lvl="0" indent="0">
              <a:lnSpc>
                <a:spcPct val="80000"/>
              </a:lnSpc>
              <a:spcBef>
                <a:spcPts val="0"/>
              </a:spcBef>
              <a:buSzPts val="1665"/>
              <a:buNone/>
            </a:pPr>
            <a:r>
              <a:rPr lang="en-IN" sz="1200" dirty="0" smtClean="0"/>
              <a:t>INSERT INTO umpires(</a:t>
            </a:r>
            <a:r>
              <a:rPr lang="en-IN" sz="1200" dirty="0" err="1" smtClean="0"/>
              <a:t>Umpire_ID,Umpire_Name,Nationality,Total_Matches</a:t>
            </a:r>
            <a:r>
              <a:rPr lang="en-IN" sz="1200" dirty="0" smtClean="0"/>
              <a:t>) VALUES (2,'Kumar </a:t>
            </a:r>
            <a:r>
              <a:rPr lang="en-IN" sz="1200" dirty="0" err="1" smtClean="0"/>
              <a:t>Dharmasena</a:t>
            </a:r>
            <a:r>
              <a:rPr lang="en-IN" sz="1200" dirty="0" smtClean="0"/>
              <a:t>','South Africa',94);</a:t>
            </a:r>
          </a:p>
          <a:p>
            <a:pPr marL="0" lvl="0" indent="0">
              <a:lnSpc>
                <a:spcPct val="80000"/>
              </a:lnSpc>
              <a:spcBef>
                <a:spcPts val="0"/>
              </a:spcBef>
              <a:buSzPts val="1665"/>
              <a:buNone/>
            </a:pPr>
            <a:r>
              <a:rPr lang="en-IN" sz="1200" dirty="0" smtClean="0"/>
              <a:t>INSERT INTO umpires(</a:t>
            </a:r>
            <a:r>
              <a:rPr lang="en-IN" sz="1200" dirty="0" err="1" smtClean="0"/>
              <a:t>Umpire_ID,Umpire_Name,Nationality,Total_Matches</a:t>
            </a:r>
            <a:r>
              <a:rPr lang="en-IN" sz="1200" dirty="0" smtClean="0"/>
              <a:t>) VALUES (3,'Anil Chaudhary','India',78);</a:t>
            </a:r>
          </a:p>
          <a:p>
            <a:pPr marL="0" lvl="0" indent="0">
              <a:lnSpc>
                <a:spcPct val="80000"/>
              </a:lnSpc>
              <a:spcBef>
                <a:spcPts val="0"/>
              </a:spcBef>
              <a:buSzPts val="1665"/>
              <a:buNone/>
            </a:pPr>
            <a:r>
              <a:rPr lang="en-IN" sz="1200" dirty="0" smtClean="0"/>
              <a:t>INSERT INTO umpires(</a:t>
            </a:r>
            <a:r>
              <a:rPr lang="en-IN" sz="1200" dirty="0" err="1" smtClean="0"/>
              <a:t>Umpire_ID,Umpire_Name,Nationality,Total_Matches</a:t>
            </a:r>
            <a:r>
              <a:rPr lang="en-IN" sz="1200" dirty="0" smtClean="0"/>
              <a:t>) VALUES (4,'Chettithody shamshuddin','India',74);</a:t>
            </a:r>
          </a:p>
          <a:p>
            <a:pPr marL="0" lvl="0" indent="0">
              <a:lnSpc>
                <a:spcPct val="80000"/>
              </a:lnSpc>
              <a:spcBef>
                <a:spcPts val="0"/>
              </a:spcBef>
              <a:buSzPts val="1665"/>
              <a:buNone/>
            </a:pPr>
            <a:r>
              <a:rPr lang="en-IN" sz="1200" dirty="0" smtClean="0"/>
              <a:t>INSERT INTO umpires(</a:t>
            </a:r>
            <a:r>
              <a:rPr lang="en-IN" sz="1200" dirty="0" err="1" smtClean="0"/>
              <a:t>Umpire_ID,Umpire_Name,Nationality,Total_Matches</a:t>
            </a:r>
            <a:r>
              <a:rPr lang="en-IN" sz="1200" dirty="0" smtClean="0"/>
              <a:t>) VALUES (5,'Marais </a:t>
            </a:r>
            <a:r>
              <a:rPr lang="en-IN" sz="1200" dirty="0" err="1" smtClean="0"/>
              <a:t>Erasmus','South</a:t>
            </a:r>
            <a:r>
              <a:rPr lang="en-IN" sz="1200" dirty="0" smtClean="0"/>
              <a:t> Africa',66);</a:t>
            </a:r>
          </a:p>
          <a:p>
            <a:pPr marL="0" lvl="0" indent="0">
              <a:lnSpc>
                <a:spcPct val="80000"/>
              </a:lnSpc>
              <a:spcBef>
                <a:spcPts val="0"/>
              </a:spcBef>
              <a:buSzPts val="1665"/>
              <a:buNone/>
            </a:pPr>
            <a:r>
              <a:rPr lang="en-IN" sz="1200" dirty="0" smtClean="0"/>
              <a:t>INSERT INTO umpires(</a:t>
            </a:r>
            <a:r>
              <a:rPr lang="en-IN" sz="1200" dirty="0" err="1" smtClean="0"/>
              <a:t>Umpire_ID,Umpire_Name,Nationality,Total_Matches</a:t>
            </a:r>
            <a:r>
              <a:rPr lang="en-IN" sz="1200" dirty="0" smtClean="0"/>
              <a:t>) VALUES (6,'Simon Taufel','Australia',55);</a:t>
            </a:r>
          </a:p>
          <a:p>
            <a:pPr marL="0" lvl="0" indent="0">
              <a:lnSpc>
                <a:spcPct val="80000"/>
              </a:lnSpc>
              <a:spcBef>
                <a:spcPts val="0"/>
              </a:spcBef>
              <a:buSzPts val="1665"/>
              <a:buNone/>
            </a:pPr>
            <a:r>
              <a:rPr lang="en-IN" sz="1200" dirty="0" smtClean="0"/>
              <a:t>INSERT INTO umpires(</a:t>
            </a:r>
            <a:r>
              <a:rPr lang="en-IN" sz="1200" dirty="0" err="1" smtClean="0"/>
              <a:t>Umpire_ID,Umpire_Name,Nationality,Total_Matches</a:t>
            </a:r>
            <a:r>
              <a:rPr lang="en-IN" sz="1200" dirty="0" smtClean="0"/>
              <a:t>) VALUES (7,'Asad rauf','Pakistan',51);</a:t>
            </a:r>
          </a:p>
          <a:p>
            <a:pPr marL="0" lvl="0" indent="0">
              <a:lnSpc>
                <a:spcPct val="80000"/>
              </a:lnSpc>
              <a:spcBef>
                <a:spcPts val="0"/>
              </a:spcBef>
              <a:buSzPts val="1665"/>
              <a:buNone/>
            </a:pPr>
            <a:r>
              <a:rPr lang="en-IN" sz="1200" dirty="0" smtClean="0"/>
              <a:t>INSERT INTO umpires(</a:t>
            </a:r>
            <a:r>
              <a:rPr lang="en-IN" sz="1200" dirty="0" err="1" smtClean="0"/>
              <a:t>Umpire_ID,Umpire_Name,Nationality,Total_Matches</a:t>
            </a:r>
            <a:r>
              <a:rPr lang="en-IN" sz="1200" dirty="0" smtClean="0"/>
              <a:t>) VALUES (8,'C. K. Nandan','India',55);</a:t>
            </a:r>
          </a:p>
          <a:p>
            <a:pPr marL="0" lvl="0" indent="0">
              <a:lnSpc>
                <a:spcPct val="80000"/>
              </a:lnSpc>
              <a:spcBef>
                <a:spcPts val="0"/>
              </a:spcBef>
              <a:buSzPts val="1665"/>
              <a:buNone/>
            </a:pPr>
            <a:r>
              <a:rPr lang="en-IN" sz="1200" dirty="0" smtClean="0"/>
              <a:t>INSERT INTO umpires(</a:t>
            </a:r>
            <a:r>
              <a:rPr lang="en-IN" sz="1200" dirty="0" err="1" smtClean="0"/>
              <a:t>Umpire_ID,Umpire_Name,Nationality,Total_Matches</a:t>
            </a:r>
            <a:r>
              <a:rPr lang="en-IN" sz="1200" dirty="0" smtClean="0"/>
              <a:t>) VALUES (9,'Billy </a:t>
            </a:r>
            <a:r>
              <a:rPr lang="en-IN" sz="1200" dirty="0" err="1" smtClean="0"/>
              <a:t>Doctrove</a:t>
            </a:r>
            <a:r>
              <a:rPr lang="en-IN" sz="1200" dirty="0" smtClean="0"/>
              <a:t>','West Indies',44);</a:t>
            </a:r>
          </a:p>
          <a:p>
            <a:pPr marL="0" lvl="0" indent="0">
              <a:lnSpc>
                <a:spcPct val="80000"/>
              </a:lnSpc>
              <a:spcBef>
                <a:spcPts val="0"/>
              </a:spcBef>
              <a:buSzPts val="1665"/>
              <a:buNone/>
            </a:pPr>
            <a:r>
              <a:rPr lang="en-IN" sz="1200" dirty="0" smtClean="0"/>
              <a:t>INSERT INTO umpires(</a:t>
            </a:r>
            <a:r>
              <a:rPr lang="en-IN" sz="1200" dirty="0" err="1" smtClean="0"/>
              <a:t>Umpire_ID,Umpire_Name,Nationality,Total_Matches</a:t>
            </a:r>
            <a:r>
              <a:rPr lang="en-IN" sz="1200" dirty="0" smtClean="0"/>
              <a:t>) VALUES (10,'Vineet Kulkarni','India',48);</a:t>
            </a:r>
          </a:p>
          <a:p>
            <a:pPr marL="0" lvl="0" indent="0">
              <a:lnSpc>
                <a:spcPct val="80000"/>
              </a:lnSpc>
              <a:spcBef>
                <a:spcPts val="0"/>
              </a:spcBef>
              <a:buSzPts val="1665"/>
              <a:buNone/>
            </a:pPr>
            <a:r>
              <a:rPr lang="en-IN" sz="1200" dirty="0" smtClean="0"/>
              <a:t>INSERT INTO umpires(</a:t>
            </a:r>
            <a:r>
              <a:rPr lang="en-IN" sz="1200" dirty="0" err="1" smtClean="0"/>
              <a:t>Umpire_ID,Umpire_Name,Nationality,Total_Matches</a:t>
            </a:r>
            <a:r>
              <a:rPr lang="en-IN" sz="1200" dirty="0" smtClean="0"/>
              <a:t>) VALUES (11,'Rudi </a:t>
            </a:r>
            <a:r>
              <a:rPr lang="en-IN" sz="1200" dirty="0" err="1" smtClean="0"/>
              <a:t>Koertzen</a:t>
            </a:r>
            <a:r>
              <a:rPr lang="en-IN" sz="1200" dirty="0" smtClean="0"/>
              <a:t>','South Africa',42);</a:t>
            </a:r>
          </a:p>
          <a:p>
            <a:pPr marL="0" lvl="0" indent="0">
              <a:lnSpc>
                <a:spcPct val="80000"/>
              </a:lnSpc>
              <a:spcBef>
                <a:spcPts val="0"/>
              </a:spcBef>
              <a:buSzPts val="1665"/>
              <a:buNone/>
            </a:pPr>
            <a:r>
              <a:rPr lang="en-IN" sz="1200" dirty="0" smtClean="0"/>
              <a:t>INSERT INTO umpires(</a:t>
            </a:r>
            <a:r>
              <a:rPr lang="en-IN" sz="1200" dirty="0" err="1" smtClean="0"/>
              <a:t>Umpire_ID,Umpire_Name,Nationality,Total_Matches</a:t>
            </a:r>
            <a:r>
              <a:rPr lang="en-IN" sz="1200" dirty="0" smtClean="0"/>
              <a:t>) VALUES (12,'Rod Tucker','Australia',46);</a:t>
            </a:r>
            <a:endParaRPr lang="en-IN" sz="1200" dirty="0"/>
          </a:p>
        </p:txBody>
      </p:sp>
      <p:sp>
        <p:nvSpPr>
          <p:cNvPr id="2" name="Text Placeholder 1"/>
          <p:cNvSpPr>
            <a:spLocks noGrp="1"/>
          </p:cNvSpPr>
          <p:nvPr>
            <p:ph type="body" idx="2"/>
          </p:nvPr>
        </p:nvSpPr>
        <p:spPr>
          <a:xfrm>
            <a:off x="6004585" y="1902691"/>
            <a:ext cx="6187415" cy="4955308"/>
          </a:xfrm>
        </p:spPr>
        <p:txBody>
          <a:bodyPr>
            <a:normAutofit/>
          </a:bodyPr>
          <a:lstStyle/>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(13,'Billy </a:t>
            </a:r>
            <a:r>
              <a:rPr lang="en-IN" sz="1200" dirty="0" err="1"/>
              <a:t>Bowden','New</a:t>
            </a:r>
            <a:r>
              <a:rPr lang="en-IN" sz="1200" dirty="0"/>
              <a:t> Zealand',38);</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(14,'Aleem Dar','Pakistan',38);</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(15,'Bruce Oxenford','Australia',48);</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(16,'Nitin Menon','India',43);</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(17,'Sudhir Asnani','India',31);</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(18,'Shavir Tarapore','India',31);</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(19,'Nigel Llong','England',37);</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(20,'Russell Tiffin','Zimbabwe',30);</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(21,'Chris </a:t>
            </a:r>
            <a:r>
              <a:rPr lang="en-IN" sz="1200" dirty="0" err="1"/>
              <a:t>Gaffaney</a:t>
            </a:r>
            <a:r>
              <a:rPr lang="en-IN" sz="1200" dirty="0"/>
              <a:t>','New Zealand',33);</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(22,'Daryl Harper','Australia',28);</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(23,'Amiesh Saheba','India',27);</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(24,'Krishna Hariharan','India',21);</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(25,'Nand Kishor','India',21);</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(26,'Richard Illingworth','England',20);</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(27,'K. N. </a:t>
            </a:r>
          </a:p>
          <a:p>
            <a:endParaRPr lang="en-IN" sz="12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 Placeholder 3"/>
          <p:cNvSpPr>
            <a:spLocks noGrp="1"/>
          </p:cNvSpPr>
          <p:nvPr>
            <p:ph type="body" idx="2"/>
          </p:nvPr>
        </p:nvSpPr>
        <p:spPr>
          <a:xfrm>
            <a:off x="6114473" y="1884218"/>
            <a:ext cx="6077527" cy="4973781"/>
          </a:xfrm>
        </p:spPr>
        <p:txBody>
          <a:bodyPr>
            <a:normAutofit/>
          </a:bodyPr>
          <a:lstStyle/>
          <a:p>
            <a:pPr marL="0" lvl="0" indent="0">
              <a:lnSpc>
                <a:spcPct val="80000"/>
              </a:lnSpc>
              <a:spcBef>
                <a:spcPts val="0"/>
              </a:spcBef>
              <a:buSzPts val="1665"/>
              <a:buNone/>
            </a:pPr>
            <a:endParaRPr lang="en-IN" sz="1200" dirty="0"/>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(43,'Gary </a:t>
            </a:r>
            <a:r>
              <a:rPr lang="en-IN" sz="1200" dirty="0" err="1"/>
              <a:t>Baxter','New</a:t>
            </a:r>
            <a:r>
              <a:rPr lang="en-IN" sz="1200" dirty="0"/>
              <a:t> Zealand',7);</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(44,'Steve Davis','Australia',7);</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(45,'Arani Jayprakash','India',7);</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(46,'Simon Fry','Australia',6);</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(47,'Tony </a:t>
            </a:r>
            <a:r>
              <a:rPr lang="en-IN" sz="1200" dirty="0" err="1"/>
              <a:t>Hill','New</a:t>
            </a:r>
            <a:r>
              <a:rPr lang="en-IN" sz="1200" dirty="0"/>
              <a:t> Zealand',6);</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(48,'G. A. Pratapkumar','India',6);</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(49,'Ivaturi Shivram','India',6);</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(50,'Tyron </a:t>
            </a:r>
            <a:r>
              <a:rPr lang="en-IN" sz="1200" dirty="0" err="1"/>
              <a:t>Wijewardene</a:t>
            </a:r>
            <a:r>
              <a:rPr lang="en-IN" sz="1200" dirty="0"/>
              <a:t>','Sri Lanka',6);</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(51,'Krishnamachari Bharatan','India',3);</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(52,'Krishnamachari Srinivasan','India',3);</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(53,'Ulhas Gandhe','India',2);</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(54,'Shashank Ranade','India',2);</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(55,'Subroto Das','India',1);</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(56,'Ian Gould','England',1);</a:t>
            </a:r>
          </a:p>
          <a:p>
            <a:endParaRPr lang="en-IN" sz="1200" dirty="0"/>
          </a:p>
        </p:txBody>
      </p:sp>
      <p:sp>
        <p:nvSpPr>
          <p:cNvPr id="5" name="Google Shape;196;p13"/>
          <p:cNvSpPr txBox="1">
            <a:spLocks noGrp="1"/>
          </p:cNvSpPr>
          <p:nvPr>
            <p:ph type="body" idx="1"/>
          </p:nvPr>
        </p:nvSpPr>
        <p:spPr>
          <a:xfrm>
            <a:off x="0" y="1884218"/>
            <a:ext cx="6004585" cy="497378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nSpc>
                <a:spcPct val="80000"/>
              </a:lnSpc>
              <a:spcBef>
                <a:spcPts val="0"/>
              </a:spcBef>
              <a:buSzPts val="1665"/>
              <a:buNone/>
            </a:pPr>
            <a:r>
              <a:rPr lang="en-IN" sz="1200" dirty="0"/>
              <a:t>Ananthapadmanabhan','India',18);</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(28,'Brian </a:t>
            </a:r>
            <a:r>
              <a:rPr lang="en-IN" sz="1200" dirty="0" err="1"/>
              <a:t>Jerling</a:t>
            </a:r>
            <a:r>
              <a:rPr lang="en-IN" sz="1200" dirty="0"/>
              <a:t>','South Africa',18);</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(29,'Johan </a:t>
            </a:r>
            <a:r>
              <a:rPr lang="en-IN" sz="1200" dirty="0" err="1"/>
              <a:t>Cloete</a:t>
            </a:r>
            <a:r>
              <a:rPr lang="en-IN" sz="1200" dirty="0"/>
              <a:t>','South Africa',17);</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(30,'Anil Dandekar','India',17);</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(31,'Sanjay Hazare','India',17);</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(32,'Virender Sharma','India',16);</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(33,'Subrat Das','India',15);</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(34,'Krishnaraj Srinath','India',15);</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(35,'Ian </a:t>
            </a:r>
            <a:r>
              <a:rPr lang="en-IN" sz="1200" dirty="0" err="1"/>
              <a:t>Howell','South</a:t>
            </a:r>
            <a:r>
              <a:rPr lang="en-IN" sz="1200" dirty="0"/>
              <a:t> Africa',14);</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(36,'Suresh Shastri','India',14);</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(37,'Mark Benson','England',13);</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(38,'Abhijit Deshmukh','India',12);</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(39,'Paul Reiffel','Australia',11);</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(40,'Yeshwant Barde','India',9);</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(41,'Rajesh Deshpande','India',8);</a:t>
            </a:r>
          </a:p>
          <a:p>
            <a:pPr marL="0" lvl="0" indent="0">
              <a:lnSpc>
                <a:spcPct val="80000"/>
              </a:lnSpc>
              <a:spcBef>
                <a:spcPts val="0"/>
              </a:spcBef>
              <a:buSzPts val="1665"/>
              <a:buNone/>
            </a:pPr>
            <a:r>
              <a:rPr lang="en-IN" sz="1200" dirty="0"/>
              <a:t>INSERT INTO umpires(</a:t>
            </a:r>
            <a:r>
              <a:rPr lang="en-IN" sz="1200" dirty="0" err="1"/>
              <a:t>Umpire_ID,Umpire_Name,Nationality,Total_Matches</a:t>
            </a:r>
            <a:r>
              <a:rPr lang="en-IN" sz="1200" dirty="0"/>
              <a:t>) VALUES (42,</a:t>
            </a:r>
            <a:r>
              <a:rPr lang="en-IN" sz="1200" dirty="0" smtClean="0"/>
              <a:t>'Pashchim</a:t>
            </a:r>
            <a:r>
              <a:rPr lang="en-IN" sz="1200" dirty="0"/>
              <a:t> Pathak','India',8);</a:t>
            </a:r>
            <a:endParaRPr sz="1200" dirty="0"/>
          </a:p>
        </p:txBody>
      </p:sp>
    </p:spTree>
    <p:extLst>
      <p:ext uri="{BB962C8B-B14F-4D97-AF65-F5344CB8AC3E}">
        <p14:creationId xmlns:p14="http://schemas.microsoft.com/office/powerpoint/2010/main" val="1459371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txBox="1">
            <a:spLocks noGrp="1"/>
          </p:cNvSpPr>
          <p:nvPr>
            <p:ph type="title"/>
          </p:nvPr>
        </p:nvSpPr>
        <p:spPr>
          <a:xfrm>
            <a:off x="228600" y="447188"/>
            <a:ext cx="111533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2800"/>
              <a:buFont typeface="Times New Roman"/>
              <a:buNone/>
            </a:pPr>
            <a:r>
              <a:rPr lang="en-IN" sz="2800">
                <a:latin typeface="Times New Roman"/>
                <a:ea typeface="Times New Roman"/>
                <a:cs typeface="Times New Roman"/>
                <a:sym typeface="Times New Roman"/>
              </a:rPr>
              <a:t>Table Name: Time_Dim</a:t>
            </a:r>
            <a:endParaRPr sz="2800">
              <a:latin typeface="Times New Roman"/>
              <a:ea typeface="Times New Roman"/>
              <a:cs typeface="Times New Roman"/>
              <a:sym typeface="Times New Roman"/>
            </a:endParaRPr>
          </a:p>
        </p:txBody>
      </p:sp>
      <p:sp>
        <p:nvSpPr>
          <p:cNvPr id="202" name="Google Shape;202;p14"/>
          <p:cNvSpPr txBox="1"/>
          <p:nvPr/>
        </p:nvSpPr>
        <p:spPr>
          <a:xfrm>
            <a:off x="0" y="2008414"/>
            <a:ext cx="11814196" cy="50783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CREATE TABLE Time_Dim AS</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SELECT</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TO_DATE('22/03/2019','DD/MM/YYYY') + NUMTODSINTERVAL(n,'day') AS Full_Date,</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TO_CHAR(TO_DATE('22/03/2019','DD/MM/YYYY') + NUMTODSINTERVAL(n,'day'),'DD') AS Month_day_number,</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TO_CHAR(TO_DATE('22/03/2019','DD/MM/YYYY') + NUMTODSINTERVAL(n,'day'),'MM') AS Month_Number,</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TO_CHAR(TO_DATE('22/03/2019','DD/MM/YYYY') + NUMTODSINTERVAL(n,'day'),'Month') AS Month_Name,</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TO_CHAR(TO_DATE('22/03/2019','DD/MM/YYYY') + NUMTODSINTERVAL(n,'day'),'YYYY') AS Year,</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TO_CHAR(TO_DATE('22/03/2019','DD/MM/YYYY') + NUMTODSINTERVAL(n,'day'),'DDD') AS Day_of_year,</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TO_CHAR(TO_DATE('22/03/2019','DD/MM/YYYY') + NUMTODSINTERVAL(n,'day'),'W') AS Week_number,</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TO_CHAR(TO_DATE('22/03/2019','DD/MM/YYYY') + NUMTODSINTERVAL(n,'day'),'Day') AS Day_of_week,</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TO_CHAR(TO_DATE('22/03/2019','DD/MM/YYYY') + NUMTODSINTERVAL(n,'day'),'Q') AS Quarter_number</a:t>
            </a:r>
            <a:endParaRPr sz="18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FROM (</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select level n</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from dual</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connect by level &lt;= 54</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5"/>
          <p:cNvSpPr txBox="1">
            <a:spLocks noGrp="1"/>
          </p:cNvSpPr>
          <p:nvPr>
            <p:ph type="body" idx="1"/>
          </p:nvPr>
        </p:nvSpPr>
        <p:spPr>
          <a:xfrm>
            <a:off x="818712" y="596900"/>
            <a:ext cx="10554574" cy="5261899"/>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2800"/>
              <a:buNone/>
            </a:pPr>
            <a:r>
              <a:rPr lang="en-IN" sz="2800" b="1">
                <a:latin typeface="Times New Roman"/>
                <a:ea typeface="Times New Roman"/>
                <a:cs typeface="Times New Roman"/>
                <a:sym typeface="Times New Roman"/>
              </a:rPr>
              <a:t>Table Name:  Toss</a:t>
            </a:r>
            <a:endParaRPr/>
          </a:p>
          <a:p>
            <a:pPr marL="0" lvl="0" indent="0" algn="l" rtl="0">
              <a:spcBef>
                <a:spcPts val="960"/>
              </a:spcBef>
              <a:spcAft>
                <a:spcPts val="0"/>
              </a:spcAft>
              <a:buSzPts val="1800"/>
              <a:buNone/>
            </a:pPr>
            <a:endParaRPr>
              <a:latin typeface="Times New Roman"/>
              <a:ea typeface="Times New Roman"/>
              <a:cs typeface="Times New Roman"/>
              <a:sym typeface="Times New Roman"/>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CREATE TABLE Toss(</a:t>
            </a:r>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   MATCH_ID       INTEGER,</a:t>
            </a:r>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  TOSS_D_ID       INTEGER,</a:t>
            </a:r>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  TOSS_TYPE       VARCHAR(20),</a:t>
            </a:r>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  WIN_T_ID         INTEGER,</a:t>
            </a:r>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  WIN_TYPE        VARCHAR(20)</a:t>
            </a:r>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  </a:t>
            </a:r>
            <a:r>
              <a:rPr lang="en-IN">
                <a:solidFill>
                  <a:srgbClr val="FFFF00"/>
                </a:solidFill>
                <a:latin typeface="Times New Roman"/>
                <a:ea typeface="Times New Roman"/>
                <a:cs typeface="Times New Roman"/>
                <a:sym typeface="Times New Roman"/>
              </a:rPr>
              <a:t>CONSTRAINT Match_id_pk PRIMARY KEY(Match_ID));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6"/>
          <p:cNvSpPr txBox="1">
            <a:spLocks noGrp="1"/>
          </p:cNvSpPr>
          <p:nvPr>
            <p:ph type="body" idx="1"/>
          </p:nvPr>
        </p:nvSpPr>
        <p:spPr>
          <a:xfrm>
            <a:off x="818712" y="1181100"/>
            <a:ext cx="10554574" cy="4677699"/>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2800"/>
              <a:buNone/>
            </a:pPr>
            <a:r>
              <a:rPr lang="en-IN" sz="2800" b="1">
                <a:latin typeface="Times New Roman"/>
                <a:ea typeface="Times New Roman"/>
                <a:cs typeface="Times New Roman"/>
                <a:sym typeface="Times New Roman"/>
              </a:rPr>
              <a:t>Table Name: Country</a:t>
            </a:r>
            <a:endParaRPr/>
          </a:p>
          <a:p>
            <a:pPr marL="0" lvl="0" indent="0" algn="l" rtl="0">
              <a:spcBef>
                <a:spcPts val="960"/>
              </a:spcBef>
              <a:spcAft>
                <a:spcPts val="0"/>
              </a:spcAft>
              <a:buSzPts val="1800"/>
              <a:buNone/>
            </a:pPr>
            <a:endParaRPr>
              <a:latin typeface="Times New Roman"/>
              <a:ea typeface="Times New Roman"/>
              <a:cs typeface="Times New Roman"/>
              <a:sym typeface="Times New Roman"/>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CREATE TABLE Country ( </a:t>
            </a:r>
            <a:endParaRPr>
              <a:latin typeface="Times New Roman"/>
              <a:ea typeface="Times New Roman"/>
              <a:cs typeface="Times New Roman"/>
              <a:sym typeface="Times New Roman"/>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C_ID 			NUMBER(38),</a:t>
            </a:r>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C_NAME 		VARCHAR2(128) 		NOT NULL,</a:t>
            </a:r>
            <a:endParaRPr/>
          </a:p>
          <a:p>
            <a:pPr marL="0" lvl="0" indent="0" algn="l" rtl="0">
              <a:spcBef>
                <a:spcPts val="960"/>
              </a:spcBef>
              <a:spcAft>
                <a:spcPts val="0"/>
              </a:spcAft>
              <a:buSzPts val="1800"/>
              <a:buNone/>
            </a:pPr>
            <a:r>
              <a:rPr lang="en-IN">
                <a:solidFill>
                  <a:srgbClr val="00B050"/>
                </a:solidFill>
                <a:latin typeface="Times New Roman"/>
                <a:ea typeface="Times New Roman"/>
                <a:cs typeface="Times New Roman"/>
                <a:sym typeface="Times New Roman"/>
              </a:rPr>
              <a:t>CONSTRAINT C_ID_PK PRIMARY KEY (C_ID) </a:t>
            </a:r>
            <a:r>
              <a:rPr lang="en-IN">
                <a:latin typeface="Times New Roman"/>
                <a:ea typeface="Times New Roman"/>
                <a:cs typeface="Times New Roman"/>
                <a:sym typeface="Times New Roman"/>
              </a:rPr>
              <a:t>);</a:t>
            </a:r>
            <a:endParaRPr/>
          </a:p>
          <a:p>
            <a:pPr marL="0" lvl="0" indent="0" algn="l" rtl="0">
              <a:spcBef>
                <a:spcPts val="960"/>
              </a:spcBef>
              <a:spcAft>
                <a:spcPts val="0"/>
              </a:spcAft>
              <a:buSzPts val="1800"/>
              <a:buNone/>
            </a:pPr>
            <a:endParaRPr>
              <a:latin typeface="Times New Roman"/>
              <a:ea typeface="Times New Roman"/>
              <a:cs typeface="Times New Roman"/>
              <a:sym typeface="Times New Roman"/>
            </a:endParaRPr>
          </a:p>
          <a:p>
            <a:pPr marL="0" lvl="0" indent="0" algn="l" rtl="0">
              <a:spcBef>
                <a:spcPts val="960"/>
              </a:spcBef>
              <a:spcAft>
                <a:spcPts val="0"/>
              </a:spcAft>
              <a:buSzPts val="1800"/>
              <a:buNone/>
            </a:pPr>
            <a:endParaRPr>
              <a:latin typeface="Times New Roman"/>
              <a:ea typeface="Times New Roman"/>
              <a:cs typeface="Times New Roman"/>
              <a:sym typeface="Times New Roman"/>
            </a:endParaRPr>
          </a:p>
          <a:p>
            <a:pPr marL="0" lvl="0" indent="0" algn="l" rtl="0">
              <a:spcBef>
                <a:spcPts val="960"/>
              </a:spcBef>
              <a:spcAft>
                <a:spcPts val="0"/>
              </a:spcAft>
              <a:buSzPts val="1800"/>
              <a:buNone/>
            </a:pPr>
            <a:endParaRPr>
              <a:latin typeface="Times New Roman"/>
              <a:ea typeface="Times New Roman"/>
              <a:cs typeface="Times New Roman"/>
              <a:sym typeface="Times New Roman"/>
            </a:endParaRPr>
          </a:p>
          <a:p>
            <a:pPr marL="0" lvl="0" indent="0" algn="l" rtl="0">
              <a:spcBef>
                <a:spcPts val="960"/>
              </a:spcBef>
              <a:spcAft>
                <a:spcPts val="0"/>
              </a:spcAft>
              <a:buSzPts val="1800"/>
              <a:buNone/>
            </a:pP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7"/>
          <p:cNvSpPr txBox="1">
            <a:spLocks noGrp="1"/>
          </p:cNvSpPr>
          <p:nvPr>
            <p:ph type="body" idx="1"/>
          </p:nvPr>
        </p:nvSpPr>
        <p:spPr>
          <a:xfrm>
            <a:off x="818712" y="609601"/>
            <a:ext cx="10554574" cy="51943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2800"/>
              <a:buNone/>
            </a:pPr>
            <a:r>
              <a:rPr lang="en-IN" sz="2800" b="1">
                <a:latin typeface="Times New Roman"/>
                <a:ea typeface="Times New Roman"/>
                <a:cs typeface="Times New Roman"/>
                <a:sym typeface="Times New Roman"/>
              </a:rPr>
              <a:t>Table Name: Role</a:t>
            </a:r>
            <a:endParaRPr/>
          </a:p>
          <a:p>
            <a:pPr marL="0" lvl="0" indent="0" algn="l" rtl="0">
              <a:spcBef>
                <a:spcPts val="1080"/>
              </a:spcBef>
              <a:spcAft>
                <a:spcPts val="0"/>
              </a:spcAft>
              <a:buSzPts val="2400"/>
              <a:buNone/>
            </a:pPr>
            <a:endParaRPr sz="2400" b="1">
              <a:latin typeface="Times New Roman"/>
              <a:ea typeface="Times New Roman"/>
              <a:cs typeface="Times New Roman"/>
              <a:sym typeface="Times New Roman"/>
            </a:endParaRPr>
          </a:p>
          <a:p>
            <a:pPr marL="0" lvl="0" indent="0" algn="l" rtl="0">
              <a:spcBef>
                <a:spcPts val="960"/>
              </a:spcBef>
              <a:spcAft>
                <a:spcPts val="0"/>
              </a:spcAft>
              <a:buSzPts val="1800"/>
              <a:buNone/>
            </a:pPr>
            <a:endParaRPr>
              <a:latin typeface="Times New Roman"/>
              <a:ea typeface="Times New Roman"/>
              <a:cs typeface="Times New Roman"/>
              <a:sym typeface="Times New Roman"/>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CREATE TABLE Role ( ROLE_ID NUMBER(38) NOT NULL,</a:t>
            </a:r>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ROLE_NAME VARCHAR2(26) NOT NULL,</a:t>
            </a:r>
            <a:endParaRPr/>
          </a:p>
          <a:p>
            <a:pPr marL="0" lvl="0" indent="0" algn="l" rtl="0">
              <a:spcBef>
                <a:spcPts val="960"/>
              </a:spcBef>
              <a:spcAft>
                <a:spcPts val="0"/>
              </a:spcAft>
              <a:buSzPts val="1800"/>
              <a:buNone/>
            </a:pPr>
            <a:r>
              <a:rPr lang="en-IN">
                <a:solidFill>
                  <a:srgbClr val="00B050"/>
                </a:solidFill>
                <a:latin typeface="Times New Roman"/>
                <a:ea typeface="Times New Roman"/>
                <a:cs typeface="Times New Roman"/>
                <a:sym typeface="Times New Roman"/>
              </a:rPr>
              <a:t>CONSTRAINT ROLE_ID_PK PRIMARY KEY (ROLE_ID));</a:t>
            </a:r>
            <a:endParaRPr/>
          </a:p>
          <a:p>
            <a:pPr marL="0" lvl="0" indent="0" algn="l" rtl="0">
              <a:spcBef>
                <a:spcPts val="960"/>
              </a:spcBef>
              <a:spcAft>
                <a:spcPts val="0"/>
              </a:spcAft>
              <a:buSzPts val="1800"/>
              <a:buNone/>
            </a:pPr>
            <a:endParaRPr>
              <a:solidFill>
                <a:srgbClr val="00B050"/>
              </a:solidFill>
              <a:latin typeface="Times New Roman"/>
              <a:ea typeface="Times New Roman"/>
              <a:cs typeface="Times New Roman"/>
              <a:sym typeface="Times New Roman"/>
            </a:endParaRPr>
          </a:p>
          <a:p>
            <a:pPr marL="0" lvl="0" indent="0" algn="l" rtl="0">
              <a:spcBef>
                <a:spcPts val="960"/>
              </a:spcBef>
              <a:spcAft>
                <a:spcPts val="0"/>
              </a:spcAft>
              <a:buSzPts val="1800"/>
              <a:buNone/>
            </a:pP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
          <p:cNvSpPr txBox="1">
            <a:spLocks noGrp="1"/>
          </p:cNvSpPr>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5400"/>
              <a:buFont typeface="Century Gothic"/>
              <a:buNone/>
            </a:pPr>
            <a:r>
              <a:rPr lang="en-IN"/>
              <a:t>Designed &amp; Created by 🡪</a:t>
            </a:r>
            <a:endParaRPr/>
          </a:p>
        </p:txBody>
      </p:sp>
      <p:sp>
        <p:nvSpPr>
          <p:cNvPr id="125" name="Google Shape;125;p2"/>
          <p:cNvSpPr txBox="1">
            <a:spLocks noGrp="1"/>
          </p:cNvSpPr>
          <p:nvPr>
            <p:ph type="subTitle" idx="1"/>
          </p:nvPr>
        </p:nvSpPr>
        <p:spPr>
          <a:xfrm>
            <a:off x="810001" y="4982817"/>
            <a:ext cx="10572000" cy="73300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p>
            <a:pPr marL="0" lvl="0" indent="0" algn="ctr" rtl="0">
              <a:spcBef>
                <a:spcPts val="0"/>
              </a:spcBef>
              <a:spcAft>
                <a:spcPts val="0"/>
              </a:spcAft>
              <a:buSzPts val="2400"/>
              <a:buNone/>
            </a:pPr>
            <a:r>
              <a:rPr lang="en-IN" sz="2400" b="1">
                <a:solidFill>
                  <a:srgbClr val="FFFF00"/>
                </a:solidFill>
                <a:latin typeface="Times New Roman"/>
                <a:ea typeface="Times New Roman"/>
                <a:cs typeface="Times New Roman"/>
                <a:sym typeface="Times New Roman"/>
              </a:rPr>
              <a:t>Under the Guidance of Mr.Rahul Tiwari</a:t>
            </a:r>
            <a:endParaRPr sz="2400" b="1">
              <a:solidFill>
                <a:srgbClr val="FFFF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8"/>
          <p:cNvSpPr txBox="1">
            <a:spLocks noGrp="1"/>
          </p:cNvSpPr>
          <p:nvPr>
            <p:ph type="body" idx="1"/>
          </p:nvPr>
        </p:nvSpPr>
        <p:spPr>
          <a:xfrm>
            <a:off x="818712" y="355601"/>
            <a:ext cx="10554574" cy="5503198"/>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2800"/>
              <a:buNone/>
            </a:pPr>
            <a:r>
              <a:rPr lang="en-IN" sz="2800" b="1">
                <a:latin typeface="Times New Roman"/>
                <a:ea typeface="Times New Roman"/>
                <a:cs typeface="Times New Roman"/>
                <a:sym typeface="Times New Roman"/>
              </a:rPr>
              <a:t>Table Name:     Owners</a:t>
            </a:r>
            <a:endParaRPr/>
          </a:p>
          <a:p>
            <a:pPr marL="0" lvl="0" indent="0" algn="l" rtl="0">
              <a:spcBef>
                <a:spcPts val="960"/>
              </a:spcBef>
              <a:spcAft>
                <a:spcPts val="0"/>
              </a:spcAft>
              <a:buSzPts val="1800"/>
              <a:buNone/>
            </a:pPr>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CREATE TABLE Owners(</a:t>
            </a:r>
            <a:endParaRPr>
              <a:latin typeface="Times New Roman"/>
              <a:ea typeface="Times New Roman"/>
              <a:cs typeface="Times New Roman"/>
              <a:sym typeface="Times New Roman"/>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	OWNER_ID 			 NUMBER NOT NULL,</a:t>
            </a:r>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	OWNER_NAME		 VARCHAR2(30) NOT NULL,</a:t>
            </a:r>
            <a:endParaRPr/>
          </a:p>
          <a:p>
            <a:pPr marL="0" lvl="0" indent="0" algn="l" rtl="0">
              <a:spcBef>
                <a:spcPts val="960"/>
              </a:spcBef>
              <a:spcAft>
                <a:spcPts val="0"/>
              </a:spcAft>
              <a:buSzPts val="1800"/>
              <a:buNone/>
            </a:pPr>
            <a:r>
              <a:rPr lang="en-IN">
                <a:solidFill>
                  <a:srgbClr val="00B050"/>
                </a:solidFill>
                <a:latin typeface="Times New Roman"/>
                <a:ea typeface="Times New Roman"/>
                <a:cs typeface="Times New Roman"/>
                <a:sym typeface="Times New Roman"/>
              </a:rPr>
              <a:t>	CONSTRAINT  PRIMARY KEY (OWNER_ID);</a:t>
            </a:r>
            <a:endParaRPr/>
          </a:p>
          <a:p>
            <a:pPr marL="0" lvl="0" indent="0" algn="l" rtl="0">
              <a:spcBef>
                <a:spcPts val="960"/>
              </a:spcBef>
              <a:spcAft>
                <a:spcPts val="0"/>
              </a:spcAft>
              <a:buSzPts val="1800"/>
              <a:buNone/>
            </a:pPr>
            <a:endParaRPr>
              <a:latin typeface="Times New Roman"/>
              <a:ea typeface="Times New Roman"/>
              <a:cs typeface="Times New Roman"/>
              <a:sym typeface="Times New Roman"/>
            </a:endParaRPr>
          </a:p>
          <a:p>
            <a:pPr marL="0" lvl="0" indent="0" algn="l" rtl="0">
              <a:spcBef>
                <a:spcPts val="960"/>
              </a:spcBef>
              <a:spcAft>
                <a:spcPts val="0"/>
              </a:spcAft>
              <a:buSzPts val="1800"/>
              <a:buNone/>
            </a:pP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9"/>
          <p:cNvSpPr txBox="1">
            <a:spLocks noGrp="1"/>
          </p:cNvSpPr>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ctr" rtl="0">
              <a:spcBef>
                <a:spcPts val="0"/>
              </a:spcBef>
              <a:spcAft>
                <a:spcPts val="0"/>
              </a:spcAft>
              <a:buClr>
                <a:srgbClr val="FEFEFE"/>
              </a:buClr>
              <a:buSzPts val="6600"/>
              <a:buFont typeface="Algerian"/>
              <a:buNone/>
            </a:pPr>
            <a:r>
              <a:rPr lang="en-IN" sz="6600">
                <a:latin typeface="Algerian"/>
                <a:ea typeface="Algerian"/>
                <a:cs typeface="Algerian"/>
                <a:sym typeface="Algerian"/>
              </a:rPr>
              <a:t>IPL DB Queries</a:t>
            </a:r>
            <a:endParaRPr/>
          </a:p>
        </p:txBody>
      </p:sp>
      <p:sp>
        <p:nvSpPr>
          <p:cNvPr id="229" name="Google Shape;229;p19"/>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IN"/>
              <a:t>Managing the System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2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0"/>
          <p:cNvSpPr txBox="1">
            <a:spLocks noGrp="1"/>
          </p:cNvSpPr>
          <p:nvPr>
            <p:ph type="ctrTitle"/>
          </p:nvPr>
        </p:nvSpPr>
        <p:spPr>
          <a:xfrm>
            <a:off x="810001" y="1449147"/>
            <a:ext cx="10572000" cy="20179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5400"/>
              <a:buFont typeface="Century Gothic"/>
              <a:buNone/>
            </a:pPr>
            <a:r>
              <a:rPr lang="en-IN"/>
              <a:t>     Queries with Solutions</a:t>
            </a:r>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1"/>
          <p:cNvSpPr txBox="1">
            <a:spLocks noGrp="1"/>
          </p:cNvSpPr>
          <p:nvPr>
            <p:ph type="ctrTitle"/>
          </p:nvPr>
        </p:nvSpPr>
        <p:spPr>
          <a:xfrm>
            <a:off x="810001" y="1449147"/>
            <a:ext cx="10572000" cy="20941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600"/>
              <a:buFont typeface="Century Gothic"/>
              <a:buNone/>
            </a:pPr>
            <a:r>
              <a:rPr lang="en-IN" sz="3600"/>
              <a:t>1</a:t>
            </a:r>
            <a:r>
              <a:rPr lang="en-IN"/>
              <a:t>. </a:t>
            </a:r>
            <a:r>
              <a:rPr lang="en-IN" sz="3600">
                <a:latin typeface="Times New Roman"/>
                <a:ea typeface="Times New Roman"/>
                <a:cs typeface="Times New Roman"/>
                <a:sym typeface="Times New Roman"/>
              </a:rPr>
              <a:t>What percentage of matches are won by toss winners?</a:t>
            </a:r>
            <a:endParaRPr sz="3600"/>
          </a:p>
        </p:txBody>
      </p:sp>
      <p:sp>
        <p:nvSpPr>
          <p:cNvPr id="240" name="Google Shape;240;p21"/>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77500" lnSpcReduction="20000"/>
          </a:bodyPr>
          <a:lstStyle/>
          <a:p>
            <a:pPr marL="0" lvl="0" indent="0" algn="l" rtl="0">
              <a:spcBef>
                <a:spcPts val="0"/>
              </a:spcBef>
              <a:spcAft>
                <a:spcPts val="0"/>
              </a:spcAft>
              <a:buSzPts val="1800"/>
              <a:buNone/>
            </a:pPr>
            <a:r>
              <a:rPr lang="en-IN"/>
              <a:t>																			Solution  🡪🡪🡪</a:t>
            </a:r>
            <a:endParaRP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2"/>
          <p:cNvSpPr txBox="1">
            <a:spLocks noGrp="1"/>
          </p:cNvSpPr>
          <p:nvPr>
            <p:ph type="body" idx="1"/>
          </p:nvPr>
        </p:nvSpPr>
        <p:spPr>
          <a:xfrm>
            <a:off x="533400" y="1676400"/>
            <a:ext cx="10021174" cy="379197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spcBef>
                <a:spcPts val="960"/>
              </a:spcBef>
              <a:spcAft>
                <a:spcPts val="0"/>
              </a:spcAft>
              <a:buSzPts val="1800"/>
              <a:buChar char="●"/>
            </a:pPr>
            <a:r>
              <a:rPr lang="en-IN"/>
              <a:t>select (count(case when toss_win = match_win then 1 end)/44) *100 </a:t>
            </a:r>
            <a:endParaRPr/>
          </a:p>
          <a:p>
            <a:pPr marL="342900" lvl="0" indent="-342900" algn="l" rtl="0">
              <a:spcBef>
                <a:spcPts val="960"/>
              </a:spcBef>
              <a:spcAft>
                <a:spcPts val="0"/>
              </a:spcAft>
              <a:buSzPts val="1800"/>
              <a:buChar char="●"/>
            </a:pPr>
            <a:r>
              <a:rPr lang="en-IN"/>
              <a:t>/(select count(*)/44 from Matches) as Percentage</a:t>
            </a:r>
            <a:endParaRPr/>
          </a:p>
          <a:p>
            <a:pPr marL="342900" lvl="0" indent="-342900" algn="l" rtl="0">
              <a:spcBef>
                <a:spcPts val="960"/>
              </a:spcBef>
              <a:spcAft>
                <a:spcPts val="0"/>
              </a:spcAft>
              <a:buSzPts val="1800"/>
              <a:buChar char="●"/>
            </a:pPr>
            <a:r>
              <a:rPr lang="en-IN"/>
              <a:t>from Matches;</a:t>
            </a:r>
            <a:endParaRPr/>
          </a:p>
          <a:p>
            <a:pPr marL="0" lvl="0" indent="0" algn="l" rtl="0">
              <a:spcBef>
                <a:spcPts val="1000"/>
              </a:spcBef>
              <a:spcAft>
                <a:spcPts val="0"/>
              </a:spcAft>
              <a:buSzPts val="2000"/>
              <a:buNone/>
            </a:pPr>
            <a:endParaRPr/>
          </a:p>
          <a:p>
            <a:pPr marL="342900" lvl="0" indent="-228600" algn="l" rtl="0">
              <a:spcBef>
                <a:spcPts val="960"/>
              </a:spcBef>
              <a:spcAft>
                <a:spcPts val="0"/>
              </a:spcAft>
              <a:buSzPts val="1800"/>
              <a:buNone/>
            </a:pPr>
            <a:endParaRPr/>
          </a:p>
        </p:txBody>
      </p:sp>
      <p:pic>
        <p:nvPicPr>
          <p:cNvPr id="246" name="Google Shape;246;p22"/>
          <p:cNvPicPr preferRelativeResize="0"/>
          <p:nvPr/>
        </p:nvPicPr>
        <p:blipFill rotWithShape="1">
          <a:blip r:embed="rId3">
            <a:alphaModFix/>
          </a:blip>
          <a:srcRect/>
          <a:stretch/>
        </p:blipFill>
        <p:spPr>
          <a:xfrm>
            <a:off x="6368143" y="4196443"/>
            <a:ext cx="3559628" cy="103006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3"/>
          <p:cNvSpPr txBox="1">
            <a:spLocks noGrp="1"/>
          </p:cNvSpPr>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Times New Roman"/>
              <a:buNone/>
            </a:pPr>
            <a:r>
              <a:rPr lang="en-IN" sz="4400">
                <a:latin typeface="Times New Roman"/>
                <a:ea typeface="Times New Roman"/>
                <a:cs typeface="Times New Roman"/>
                <a:sym typeface="Times New Roman"/>
              </a:rPr>
              <a:t>What percentages of matches are won after fielding first?  </a:t>
            </a:r>
            <a:r>
              <a:rPr lang="en-IN"/>
              <a:t/>
            </a:r>
            <a:br>
              <a:rPr lang="en-IN"/>
            </a:br>
            <a:endParaRPr/>
          </a:p>
        </p:txBody>
      </p:sp>
      <p:sp>
        <p:nvSpPr>
          <p:cNvPr id="252" name="Google Shape;252;p23"/>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4"/>
          <p:cNvSpPr/>
          <p:nvPr/>
        </p:nvSpPr>
        <p:spPr>
          <a:xfrm>
            <a:off x="190499" y="2301411"/>
            <a:ext cx="11887200"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lt1"/>
                </a:solidFill>
                <a:latin typeface="Times New Roman"/>
                <a:ea typeface="Times New Roman"/>
                <a:cs typeface="Times New Roman"/>
                <a:sym typeface="Times New Roman"/>
              </a:rPr>
              <a:t>WITH ABC AS (</a:t>
            </a:r>
            <a:endParaRPr/>
          </a:p>
          <a:p>
            <a:pPr marL="0" marR="0" lvl="0" indent="0" algn="l" rtl="0">
              <a:spcBef>
                <a:spcPts val="0"/>
              </a:spcBef>
              <a:spcAft>
                <a:spcPts val="0"/>
              </a:spcAft>
              <a:buNone/>
            </a:pPr>
            <a:r>
              <a:rPr lang="en-IN" sz="2400">
                <a:solidFill>
                  <a:schemeClr val="lt1"/>
                </a:solidFill>
                <a:latin typeface="Times New Roman"/>
                <a:ea typeface="Times New Roman"/>
                <a:cs typeface="Times New Roman"/>
                <a:sym typeface="Times New Roman"/>
              </a:rPr>
              <a:t>SELECT MATCH_ID MM FROM MATCHES WHERE </a:t>
            </a:r>
            <a:endParaRPr sz="24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lt1"/>
                </a:solidFill>
                <a:latin typeface="Times New Roman"/>
                <a:ea typeface="Times New Roman"/>
                <a:cs typeface="Times New Roman"/>
                <a:sym typeface="Times New Roman"/>
              </a:rPr>
              <a:t>	CHASING  =MATCH_WIN GROUP BY MATCH_ID)</a:t>
            </a:r>
            <a:endParaRPr/>
          </a:p>
          <a:p>
            <a:pPr marL="0" marR="0" lvl="0" indent="0" algn="l" rtl="0">
              <a:spcBef>
                <a:spcPts val="0"/>
              </a:spcBef>
              <a:spcAft>
                <a:spcPts val="0"/>
              </a:spcAft>
              <a:buNone/>
            </a:pPr>
            <a:r>
              <a:rPr lang="en-IN" sz="2400">
                <a:solidFill>
                  <a:schemeClr val="lt1"/>
                </a:solidFill>
                <a:latin typeface="Times New Roman"/>
                <a:ea typeface="Times New Roman"/>
                <a:cs typeface="Times New Roman"/>
                <a:sym typeface="Times New Roman"/>
              </a:rPr>
              <a:t>      SELECT COUNT(DISTINCT (ABC.MM ))/COUNT(DISTINCT( MATCH_ID))*100 AS   </a:t>
            </a:r>
            <a:endParaRPr/>
          </a:p>
          <a:p>
            <a:pPr marL="0" marR="0" lvl="0" indent="0" algn="l" rtl="0">
              <a:spcBef>
                <a:spcPts val="0"/>
              </a:spcBef>
              <a:spcAft>
                <a:spcPts val="0"/>
              </a:spcAft>
              <a:buNone/>
            </a:pPr>
            <a:r>
              <a:rPr lang="en-IN" sz="2400">
                <a:solidFill>
                  <a:schemeClr val="lt1"/>
                </a:solidFill>
                <a:latin typeface="Times New Roman"/>
                <a:ea typeface="Times New Roman"/>
                <a:cs typeface="Times New Roman"/>
                <a:sym typeface="Times New Roman"/>
              </a:rPr>
              <a:t>      PCT_FIELD_WIN</a:t>
            </a:r>
            <a:endParaRPr sz="24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lt1"/>
                </a:solidFill>
                <a:latin typeface="Times New Roman"/>
                <a:ea typeface="Times New Roman"/>
                <a:cs typeface="Times New Roman"/>
                <a:sym typeface="Times New Roman"/>
              </a:rPr>
              <a:t>      FROM MATCHES A </a:t>
            </a:r>
            <a:endParaRPr sz="24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lt1"/>
                </a:solidFill>
                <a:latin typeface="Times New Roman"/>
                <a:ea typeface="Times New Roman"/>
                <a:cs typeface="Times New Roman"/>
                <a:sym typeface="Times New Roman"/>
              </a:rPr>
              <a:t>      LEFT OUTER JOIN ABC</a:t>
            </a:r>
            <a:endParaRPr/>
          </a:p>
          <a:p>
            <a:pPr marL="0" marR="0" lvl="0" indent="0" algn="l" rtl="0">
              <a:spcBef>
                <a:spcPts val="0"/>
              </a:spcBef>
              <a:spcAft>
                <a:spcPts val="0"/>
              </a:spcAft>
              <a:buNone/>
            </a:pPr>
            <a:r>
              <a:rPr lang="en-IN" sz="2400">
                <a:solidFill>
                  <a:schemeClr val="lt1"/>
                </a:solidFill>
                <a:latin typeface="Times New Roman"/>
                <a:ea typeface="Times New Roman"/>
                <a:cs typeface="Times New Roman"/>
                <a:sym typeface="Times New Roman"/>
              </a:rPr>
              <a:t>      ON A.MATCH_ID= ABC.MM;</a:t>
            </a:r>
            <a:endParaRPr/>
          </a:p>
        </p:txBody>
      </p:sp>
      <p:pic>
        <p:nvPicPr>
          <p:cNvPr id="258" name="Google Shape;258;p24" descr="C:\Users\HP\Desktop\project output 2.PNG"/>
          <p:cNvPicPr preferRelativeResize="0"/>
          <p:nvPr/>
        </p:nvPicPr>
        <p:blipFill rotWithShape="1">
          <a:blip r:embed="rId3">
            <a:alphaModFix/>
          </a:blip>
          <a:srcRect/>
          <a:stretch/>
        </p:blipFill>
        <p:spPr>
          <a:xfrm>
            <a:off x="7812144" y="4545824"/>
            <a:ext cx="3764280" cy="203476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ctrTitle"/>
          </p:nvPr>
        </p:nvSpPr>
        <p:spPr>
          <a:xfrm>
            <a:off x="810001" y="2260600"/>
            <a:ext cx="10572000" cy="10414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800"/>
              <a:buFont typeface="Times New Roman"/>
              <a:buNone/>
            </a:pPr>
            <a:r>
              <a:rPr lang="en-IN" sz="4800">
                <a:latin typeface="Times New Roman"/>
                <a:ea typeface="Times New Roman"/>
                <a:cs typeface="Times New Roman"/>
                <a:sym typeface="Times New Roman"/>
              </a:rPr>
              <a:t>Match won by the maximum margin of runs? </a:t>
            </a:r>
            <a:endParaRPr/>
          </a:p>
        </p:txBody>
      </p:sp>
      <p:sp>
        <p:nvSpPr>
          <p:cNvPr id="264" name="Google Shape;264;p25"/>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6"/>
          <p:cNvSpPr txBox="1">
            <a:spLocks noGrp="1"/>
          </p:cNvSpPr>
          <p:nvPr>
            <p:ph type="body" idx="1"/>
          </p:nvPr>
        </p:nvSpPr>
        <p:spPr>
          <a:xfrm>
            <a:off x="203201" y="2212275"/>
            <a:ext cx="11288848" cy="3680525"/>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2800"/>
              <a:buNone/>
            </a:pPr>
            <a:r>
              <a:rPr lang="en-IN" sz="2800">
                <a:latin typeface="Times New Roman"/>
                <a:ea typeface="Times New Roman"/>
                <a:cs typeface="Times New Roman"/>
                <a:sym typeface="Times New Roman"/>
              </a:rPr>
              <a:t>SELECT 	MAX(WIN_MAR) </a:t>
            </a:r>
            <a:endParaRPr/>
          </a:p>
          <a:p>
            <a:pPr marL="0" lvl="0" indent="0" algn="l" rtl="0">
              <a:spcBef>
                <a:spcPts val="1160"/>
              </a:spcBef>
              <a:spcAft>
                <a:spcPts val="0"/>
              </a:spcAft>
              <a:buSzPts val="2800"/>
              <a:buNone/>
            </a:pPr>
            <a:r>
              <a:rPr lang="en-IN" sz="2800">
                <a:latin typeface="Times New Roman"/>
                <a:ea typeface="Times New Roman"/>
                <a:cs typeface="Times New Roman"/>
                <a:sym typeface="Times New Roman"/>
              </a:rPr>
              <a:t>FROM 		MATCHES M</a:t>
            </a:r>
            <a:endParaRPr/>
          </a:p>
          <a:p>
            <a:pPr marL="0" lvl="0" indent="0" algn="l" rtl="0">
              <a:spcBef>
                <a:spcPts val="1160"/>
              </a:spcBef>
              <a:spcAft>
                <a:spcPts val="0"/>
              </a:spcAft>
              <a:buSzPts val="2800"/>
              <a:buNone/>
            </a:pPr>
            <a:r>
              <a:rPr lang="en-IN" sz="2800">
                <a:latin typeface="Times New Roman"/>
                <a:ea typeface="Times New Roman"/>
                <a:cs typeface="Times New Roman"/>
                <a:sym typeface="Times New Roman"/>
              </a:rPr>
              <a:t>INNER JOIN TOSS_DETAILS T</a:t>
            </a:r>
            <a:endParaRPr/>
          </a:p>
          <a:p>
            <a:pPr marL="0" lvl="0" indent="0" algn="l" rtl="0">
              <a:spcBef>
                <a:spcPts val="1160"/>
              </a:spcBef>
              <a:spcAft>
                <a:spcPts val="0"/>
              </a:spcAft>
              <a:buSzPts val="2800"/>
              <a:buNone/>
            </a:pPr>
            <a:r>
              <a:rPr lang="en-IN" sz="2800">
                <a:latin typeface="Times New Roman"/>
                <a:ea typeface="Times New Roman"/>
                <a:cs typeface="Times New Roman"/>
                <a:sym typeface="Times New Roman"/>
              </a:rPr>
              <a:t>ON 			M.WIN_T_ID = T.WIN_T_ID</a:t>
            </a:r>
            <a:endParaRPr/>
          </a:p>
          <a:p>
            <a:pPr marL="0" lvl="0" indent="0" algn="l" rtl="0">
              <a:spcBef>
                <a:spcPts val="1160"/>
              </a:spcBef>
              <a:spcAft>
                <a:spcPts val="0"/>
              </a:spcAft>
              <a:buSzPts val="2800"/>
              <a:buNone/>
            </a:pPr>
            <a:r>
              <a:rPr lang="en-IN" sz="2800">
                <a:latin typeface="Times New Roman"/>
                <a:ea typeface="Times New Roman"/>
                <a:cs typeface="Times New Roman"/>
                <a:sym typeface="Times New Roman"/>
              </a:rPr>
              <a:t>WHERE 		M.WIN_T_ID=102;</a:t>
            </a:r>
            <a:endParaRPr/>
          </a:p>
          <a:p>
            <a:pPr marL="342900" lvl="0" indent="-228600" algn="l" rtl="0">
              <a:spcBef>
                <a:spcPts val="960"/>
              </a:spcBef>
              <a:spcAft>
                <a:spcPts val="0"/>
              </a:spcAft>
              <a:buSzPts val="1800"/>
              <a:buNone/>
            </a:pPr>
            <a:endParaRPr/>
          </a:p>
        </p:txBody>
      </p:sp>
      <p:sp>
        <p:nvSpPr>
          <p:cNvPr id="271" name="Google Shape;271;p26"/>
          <p:cNvSpPr/>
          <p:nvPr/>
        </p:nvSpPr>
        <p:spPr>
          <a:xfrm>
            <a:off x="-212271" y="-10012"/>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72" name="Google Shape;272;p26"/>
          <p:cNvSpPr/>
          <p:nvPr/>
        </p:nvSpPr>
        <p:spPr>
          <a:xfrm>
            <a:off x="-212271" y="2095013"/>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273" name="Google Shape;273;p26" descr="C:\Users\HP\Desktop\project op 3.PNG"/>
          <p:cNvPicPr preferRelativeResize="0"/>
          <p:nvPr/>
        </p:nvPicPr>
        <p:blipFill rotWithShape="1">
          <a:blip r:embed="rId3">
            <a:alphaModFix/>
          </a:blip>
          <a:srcRect/>
          <a:stretch/>
        </p:blipFill>
        <p:spPr>
          <a:xfrm>
            <a:off x="8916488" y="2972994"/>
            <a:ext cx="2575560" cy="153968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7"/>
          <p:cNvSpPr txBox="1">
            <a:spLocks noGrp="1"/>
          </p:cNvSpPr>
          <p:nvPr>
            <p:ph type="ctrTitle"/>
          </p:nvPr>
        </p:nvSpPr>
        <p:spPr>
          <a:xfrm>
            <a:off x="810001" y="1449147"/>
            <a:ext cx="10572000" cy="25513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Times New Roman"/>
              <a:buNone/>
            </a:pPr>
            <a:r>
              <a:rPr lang="en-IN" sz="4400">
                <a:latin typeface="Times New Roman"/>
                <a:ea typeface="Times New Roman"/>
                <a:cs typeface="Times New Roman"/>
                <a:sym typeface="Times New Roman"/>
              </a:rPr>
              <a:t>How lucky are the toss winning teams?</a:t>
            </a:r>
            <a:endParaRPr sz="4400">
              <a:latin typeface="Times New Roman"/>
              <a:ea typeface="Times New Roman"/>
              <a:cs typeface="Times New Roman"/>
              <a:sym typeface="Times New Roman"/>
            </a:endParaRPr>
          </a:p>
        </p:txBody>
      </p:sp>
      <p:sp>
        <p:nvSpPr>
          <p:cNvPr id="279" name="Google Shape;279;p27"/>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en-IN"/>
              <a:t>Team Leads and Members</a:t>
            </a:r>
            <a:endParaRPr/>
          </a:p>
        </p:txBody>
      </p:sp>
      <p:graphicFrame>
        <p:nvGraphicFramePr>
          <p:cNvPr id="131" name="Google Shape;131;p3"/>
          <p:cNvGraphicFramePr/>
          <p:nvPr/>
        </p:nvGraphicFramePr>
        <p:xfrm>
          <a:off x="1604010" y="2204242"/>
          <a:ext cx="3000000" cy="3000000"/>
        </p:xfrm>
        <a:graphic>
          <a:graphicData uri="http://schemas.openxmlformats.org/drawingml/2006/table">
            <a:tbl>
              <a:tblPr firstRow="1" firstCol="1" bandRow="1">
                <a:noFill/>
                <a:tableStyleId>{EB1D172E-E228-409B-BD81-35833C0EB615}</a:tableStyleId>
              </a:tblPr>
              <a:tblGrid>
                <a:gridCol w="1430525">
                  <a:extLst>
                    <a:ext uri="{9D8B030D-6E8A-4147-A177-3AD203B41FA5}">
                      <a16:colId xmlns:a16="http://schemas.microsoft.com/office/drawing/2014/main" val="20000"/>
                    </a:ext>
                  </a:extLst>
                </a:gridCol>
                <a:gridCol w="1430525">
                  <a:extLst>
                    <a:ext uri="{9D8B030D-6E8A-4147-A177-3AD203B41FA5}">
                      <a16:colId xmlns:a16="http://schemas.microsoft.com/office/drawing/2014/main" val="20001"/>
                    </a:ext>
                  </a:extLst>
                </a:gridCol>
                <a:gridCol w="1509150">
                  <a:extLst>
                    <a:ext uri="{9D8B030D-6E8A-4147-A177-3AD203B41FA5}">
                      <a16:colId xmlns:a16="http://schemas.microsoft.com/office/drawing/2014/main" val="20002"/>
                    </a:ext>
                  </a:extLst>
                </a:gridCol>
                <a:gridCol w="1509150">
                  <a:extLst>
                    <a:ext uri="{9D8B030D-6E8A-4147-A177-3AD203B41FA5}">
                      <a16:colId xmlns:a16="http://schemas.microsoft.com/office/drawing/2014/main" val="20003"/>
                    </a:ext>
                  </a:extLst>
                </a:gridCol>
                <a:gridCol w="1426675">
                  <a:extLst>
                    <a:ext uri="{9D8B030D-6E8A-4147-A177-3AD203B41FA5}">
                      <a16:colId xmlns:a16="http://schemas.microsoft.com/office/drawing/2014/main" val="20004"/>
                    </a:ext>
                  </a:extLst>
                </a:gridCol>
                <a:gridCol w="1426675">
                  <a:extLst>
                    <a:ext uri="{9D8B030D-6E8A-4147-A177-3AD203B41FA5}">
                      <a16:colId xmlns:a16="http://schemas.microsoft.com/office/drawing/2014/main" val="20005"/>
                    </a:ext>
                  </a:extLst>
                </a:gridCol>
              </a:tblGrid>
              <a:tr h="664950">
                <a:tc>
                  <a:txBody>
                    <a:bodyPr/>
                    <a:lstStyle/>
                    <a:p>
                      <a:pPr marL="0" marR="0" lvl="0" indent="0" algn="ctr" rtl="0">
                        <a:lnSpc>
                          <a:spcPct val="107000"/>
                        </a:lnSpc>
                        <a:spcBef>
                          <a:spcPts val="0"/>
                        </a:spcBef>
                        <a:spcAft>
                          <a:spcPts val="0"/>
                        </a:spcAft>
                        <a:buNone/>
                      </a:pPr>
                      <a:endParaRPr sz="1600" u="none" strike="noStrike" cap="none">
                        <a:latin typeface="Times New Roman"/>
                        <a:ea typeface="Times New Roman"/>
                        <a:cs typeface="Times New Roman"/>
                        <a:sym typeface="Times New Roman"/>
                      </a:endParaRPr>
                    </a:p>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Team Leader</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endParaRPr sz="1600" u="none" strike="noStrike" cap="none">
                        <a:latin typeface="Times New Roman"/>
                        <a:ea typeface="Times New Roman"/>
                        <a:cs typeface="Times New Roman"/>
                        <a:sym typeface="Times New Roman"/>
                      </a:endParaRPr>
                    </a:p>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Muzammil</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endParaRPr sz="1600" u="none" strike="noStrike" cap="none">
                        <a:latin typeface="Times New Roman"/>
                        <a:ea typeface="Times New Roman"/>
                        <a:cs typeface="Times New Roman"/>
                        <a:sym typeface="Times New Roman"/>
                      </a:endParaRPr>
                    </a:p>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Aastha</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endParaRPr sz="1600" u="none" strike="noStrike" cap="none">
                        <a:latin typeface="Times New Roman"/>
                        <a:ea typeface="Times New Roman"/>
                        <a:cs typeface="Times New Roman"/>
                        <a:sym typeface="Times New Roman"/>
                      </a:endParaRPr>
                    </a:p>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Khushal</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endParaRPr sz="1600" u="none" strike="noStrike" cap="none">
                        <a:latin typeface="Times New Roman"/>
                        <a:ea typeface="Times New Roman"/>
                        <a:cs typeface="Times New Roman"/>
                        <a:sym typeface="Times New Roman"/>
                      </a:endParaRPr>
                    </a:p>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Narayana</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endParaRPr sz="1600" u="none" strike="noStrike" cap="none">
                        <a:latin typeface="Times New Roman"/>
                        <a:ea typeface="Times New Roman"/>
                        <a:cs typeface="Times New Roman"/>
                        <a:sym typeface="Times New Roman"/>
                      </a:endParaRPr>
                    </a:p>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Rakshit</a:t>
                      </a:r>
                      <a:endParaRPr sz="1600" u="none" strike="noStrike" cap="none">
                        <a:latin typeface="Times New Roman"/>
                        <a:ea typeface="Times New Roman"/>
                        <a:cs typeface="Times New Roman"/>
                        <a:sym typeface="Times New Roman"/>
                      </a:endParaRPr>
                    </a:p>
                    <a:p>
                      <a:pPr marL="0" marR="0" lvl="0" indent="0" algn="ctr" rtl="0">
                        <a:lnSpc>
                          <a:spcPct val="107000"/>
                        </a:lnSpc>
                        <a:spcBef>
                          <a:spcPts val="0"/>
                        </a:spcBef>
                        <a:spcAft>
                          <a:spcPts val="0"/>
                        </a:spcAft>
                        <a:buNone/>
                      </a:pPr>
                      <a:endParaRPr sz="1600" u="none" strike="noStrike" cap="none">
                        <a:latin typeface="Times New Roman"/>
                        <a:ea typeface="Times New Roman"/>
                        <a:cs typeface="Times New Roman"/>
                        <a:sym typeface="Times New Roman"/>
                      </a:endParaRPr>
                    </a:p>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 </a:t>
                      </a:r>
                      <a:endParaRPr sz="16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r h="323825">
                <a:tc rowSpan="5">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 </a:t>
                      </a:r>
                      <a:endParaRPr/>
                    </a:p>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 </a:t>
                      </a:r>
                      <a:endParaRPr/>
                    </a:p>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 </a:t>
                      </a:r>
                      <a:endParaRPr/>
                    </a:p>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Team</a:t>
                      </a:r>
                      <a:endParaRPr/>
                    </a:p>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Members</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Aarzoo</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Ayushi</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Vishal Lote</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Mahima</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Adil Sheikh</a:t>
                      </a:r>
                      <a:endParaRPr sz="16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1"/>
                  </a:ext>
                </a:extLst>
              </a:tr>
              <a:tr h="706725">
                <a:tc vMerge="1">
                  <a:txBody>
                    <a:bodyPr/>
                    <a:lstStyle/>
                    <a:p>
                      <a:endParaRPr lang="en-US"/>
                    </a:p>
                  </a:txBody>
                  <a:tcPr/>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Piyush</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Sneha</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Paresh Pandharipande</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Milind Doye</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Shubham Puri</a:t>
                      </a:r>
                      <a:endParaRPr sz="16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2"/>
                  </a:ext>
                </a:extLst>
              </a:tr>
              <a:tr h="665175">
                <a:tc vMerge="1">
                  <a:txBody>
                    <a:bodyPr/>
                    <a:lstStyle/>
                    <a:p>
                      <a:endParaRPr lang="en-US"/>
                    </a:p>
                  </a:txBody>
                  <a:tcPr/>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Harshal</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Rashmi Raut</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Mansi Ghadwale</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Roshan</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Suraksha</a:t>
                      </a:r>
                      <a:endParaRPr sz="16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3"/>
                  </a:ext>
                </a:extLst>
              </a:tr>
              <a:tr h="438600">
                <a:tc vMerge="1">
                  <a:txBody>
                    <a:bodyPr/>
                    <a:lstStyle/>
                    <a:p>
                      <a:endParaRPr lang="en-US"/>
                    </a:p>
                  </a:txBody>
                  <a:tcPr/>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Rishabh</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Ankush</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Vaishnavi Satone</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Abhilasha</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Monali</a:t>
                      </a:r>
                      <a:endParaRPr sz="16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4"/>
                  </a:ext>
                </a:extLst>
              </a:tr>
              <a:tr h="323825">
                <a:tc vMerge="1">
                  <a:txBody>
                    <a:bodyPr/>
                    <a:lstStyle/>
                    <a:p>
                      <a:endParaRPr lang="en-US"/>
                    </a:p>
                  </a:txBody>
                  <a:tcPr/>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Aishwarya</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Manish</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Rakesh</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Mayur</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None/>
                      </a:pPr>
                      <a:r>
                        <a:rPr lang="en-IN" sz="1600" u="none" strike="noStrike" cap="none">
                          <a:latin typeface="Times New Roman"/>
                          <a:ea typeface="Times New Roman"/>
                          <a:cs typeface="Times New Roman"/>
                          <a:sym typeface="Times New Roman"/>
                        </a:rPr>
                        <a:t>Pratik</a:t>
                      </a:r>
                      <a:endParaRPr sz="16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5"/>
                  </a:ext>
                </a:extLst>
              </a:tr>
            </a:tbl>
          </a:graphicData>
        </a:graphic>
      </p:graphicFrame>
      <p:sp>
        <p:nvSpPr>
          <p:cNvPr id="132" name="Google Shape;132;p3"/>
          <p:cNvSpPr/>
          <p:nvPr/>
        </p:nvSpPr>
        <p:spPr>
          <a:xfrm>
            <a:off x="-1600200" y="-939801"/>
            <a:ext cx="20071020" cy="939853"/>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33" name="Google Shape;133;p3"/>
          <p:cNvSpPr txBox="1"/>
          <p:nvPr/>
        </p:nvSpPr>
        <p:spPr>
          <a:xfrm>
            <a:off x="2637182" y="6003235"/>
            <a:ext cx="936928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lt1"/>
                </a:solidFill>
                <a:latin typeface="Times New Roman"/>
                <a:ea typeface="Times New Roman"/>
                <a:cs typeface="Times New Roman"/>
                <a:sym typeface="Times New Roman"/>
              </a:rPr>
              <a:t>                                                    Project Manager:   Priyanka Thakare</a:t>
            </a:r>
            <a:endParaRPr sz="2400" b="1">
              <a:solidFill>
                <a:schemeClr val="lt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8"/>
          <p:cNvSpPr txBox="1">
            <a:spLocks noGrp="1"/>
          </p:cNvSpPr>
          <p:nvPr>
            <p:ph type="body" idx="1"/>
          </p:nvPr>
        </p:nvSpPr>
        <p:spPr>
          <a:xfrm>
            <a:off x="818725" y="2247900"/>
            <a:ext cx="10554600" cy="36108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115000"/>
              </a:lnSpc>
              <a:spcBef>
                <a:spcPts val="400"/>
              </a:spcBef>
              <a:spcAft>
                <a:spcPts val="0"/>
              </a:spcAft>
              <a:buClr>
                <a:schemeClr val="dk1"/>
              </a:buClr>
              <a:buSzPts val="1100"/>
              <a:buFont typeface="Arial"/>
              <a:buNone/>
            </a:pPr>
            <a:r>
              <a:rPr lang="en-IN">
                <a:solidFill>
                  <a:srgbClr val="FFFFFF"/>
                </a:solidFill>
              </a:rPr>
              <a:t>SELECT 		(COUNT(CASE WHEN TOSS_WIN = MATCH_WIN THEN 1 END)/44) *100</a:t>
            </a:r>
            <a:endParaRPr>
              <a:solidFill>
                <a:srgbClr val="FFFFFF"/>
              </a:solidFill>
            </a:endParaRPr>
          </a:p>
          <a:p>
            <a:pPr marL="0" lvl="0" indent="0" algn="l" rtl="0">
              <a:lnSpc>
                <a:spcPct val="115000"/>
              </a:lnSpc>
              <a:spcBef>
                <a:spcPts val="600"/>
              </a:spcBef>
              <a:spcAft>
                <a:spcPts val="0"/>
              </a:spcAft>
              <a:buClr>
                <a:schemeClr val="dk1"/>
              </a:buClr>
              <a:buSzPts val="1100"/>
              <a:buFont typeface="Arial"/>
              <a:buNone/>
            </a:pPr>
            <a:r>
              <a:rPr lang="en-IN">
                <a:solidFill>
                  <a:srgbClr val="FFFFFF"/>
                </a:solidFill>
              </a:rPr>
              <a:t>/(SELECT COUNT(*)/44 FROM MATCHES) AS "LUCK PERCENTAGE"</a:t>
            </a:r>
            <a:endParaRPr>
              <a:solidFill>
                <a:srgbClr val="FFFFFF"/>
              </a:solidFill>
            </a:endParaRPr>
          </a:p>
          <a:p>
            <a:pPr marL="0" lvl="0" indent="0" algn="l" rtl="0">
              <a:lnSpc>
                <a:spcPct val="115000"/>
              </a:lnSpc>
              <a:spcBef>
                <a:spcPts val="600"/>
              </a:spcBef>
              <a:spcAft>
                <a:spcPts val="0"/>
              </a:spcAft>
              <a:buClr>
                <a:schemeClr val="dk1"/>
              </a:buClr>
              <a:buSzPts val="1100"/>
              <a:buFont typeface="Arial"/>
              <a:buNone/>
            </a:pPr>
            <a:r>
              <a:rPr lang="en-IN">
                <a:solidFill>
                  <a:srgbClr val="FFFFFF"/>
                </a:solidFill>
              </a:rPr>
              <a:t>FROM 		MATCHES;</a:t>
            </a:r>
            <a:endParaRPr>
              <a:solidFill>
                <a:srgbClr val="FFFFFF"/>
              </a:solidFill>
            </a:endParaRPr>
          </a:p>
          <a:p>
            <a:pPr marL="342900" lvl="0" indent="-228600" algn="l" rtl="0">
              <a:spcBef>
                <a:spcPts val="960"/>
              </a:spcBef>
              <a:spcAft>
                <a:spcPts val="0"/>
              </a:spcAft>
              <a:buSzPts val="1800"/>
              <a:buNone/>
            </a:pPr>
            <a:endParaRPr sz="2000">
              <a:latin typeface="Times New Roman"/>
              <a:ea typeface="Times New Roman"/>
              <a:cs typeface="Times New Roman"/>
              <a:sym typeface="Times New Roman"/>
            </a:endParaRPr>
          </a:p>
          <a:p>
            <a:pPr marL="342900" lvl="0" indent="-228600" algn="l" rtl="0">
              <a:spcBef>
                <a:spcPts val="960"/>
              </a:spcBef>
              <a:spcAft>
                <a:spcPts val="0"/>
              </a:spcAft>
              <a:buSzPts val="1800"/>
              <a:buNone/>
            </a:pPr>
            <a:endParaRPr/>
          </a:p>
        </p:txBody>
      </p:sp>
      <p:pic>
        <p:nvPicPr>
          <p:cNvPr id="286" name="Google Shape;286;p28"/>
          <p:cNvPicPr preferRelativeResize="0"/>
          <p:nvPr/>
        </p:nvPicPr>
        <p:blipFill>
          <a:blip r:embed="rId3">
            <a:alphaModFix/>
          </a:blip>
          <a:stretch>
            <a:fillRect/>
          </a:stretch>
        </p:blipFill>
        <p:spPr>
          <a:xfrm>
            <a:off x="7667750" y="4296575"/>
            <a:ext cx="3270400" cy="1562225"/>
          </a:xfrm>
          <a:prstGeom prst="rect">
            <a:avLst/>
          </a:prstGeom>
          <a:noFill/>
          <a:ln>
            <a:noFill/>
          </a:ln>
        </p:spPr>
      </p:pic>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9"/>
          <p:cNvSpPr txBox="1">
            <a:spLocks noGrp="1"/>
          </p:cNvSpPr>
          <p:nvPr>
            <p:ph type="ctrTitle"/>
          </p:nvPr>
        </p:nvSpPr>
        <p:spPr>
          <a:xfrm>
            <a:off x="810001" y="1449147"/>
            <a:ext cx="10572000" cy="25513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Times New Roman"/>
              <a:buNone/>
            </a:pPr>
            <a:r>
              <a:rPr lang="en-IN" sz="4400">
                <a:latin typeface="Times New Roman"/>
                <a:ea typeface="Times New Roman"/>
                <a:cs typeface="Times New Roman"/>
                <a:sym typeface="Times New Roman"/>
              </a:rPr>
              <a:t>Does winning the toss means winning the match?</a:t>
            </a:r>
            <a:endParaRPr sz="4400">
              <a:latin typeface="Times New Roman"/>
              <a:ea typeface="Times New Roman"/>
              <a:cs typeface="Times New Roman"/>
              <a:sym typeface="Times New Roman"/>
            </a:endParaRPr>
          </a:p>
        </p:txBody>
      </p:sp>
      <p:sp>
        <p:nvSpPr>
          <p:cNvPr id="292" name="Google Shape;292;p29"/>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0"/>
          <p:cNvSpPr txBox="1">
            <a:spLocks noGrp="1"/>
          </p:cNvSpPr>
          <p:nvPr>
            <p:ph type="body" idx="1"/>
          </p:nvPr>
        </p:nvSpPr>
        <p:spPr>
          <a:xfrm>
            <a:off x="835399" y="932425"/>
            <a:ext cx="10454400" cy="44451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115000"/>
              </a:lnSpc>
              <a:spcBef>
                <a:spcPts val="400"/>
              </a:spcBef>
              <a:spcAft>
                <a:spcPts val="0"/>
              </a:spcAft>
              <a:buClr>
                <a:schemeClr val="dk1"/>
              </a:buClr>
              <a:buSzPts val="1100"/>
              <a:buFont typeface="Arial"/>
              <a:buNone/>
            </a:pPr>
            <a:r>
              <a:rPr lang="en-IN">
                <a:solidFill>
                  <a:srgbClr val="FFFFFF"/>
                </a:solidFill>
              </a:rPr>
              <a:t>SELECT 		(COUNT(CASE WHEN TOSS_WIN = MATCH_WIN THEN 1 END)/44) *100</a:t>
            </a:r>
            <a:endParaRPr>
              <a:solidFill>
                <a:srgbClr val="FFFFFF"/>
              </a:solidFill>
            </a:endParaRPr>
          </a:p>
          <a:p>
            <a:pPr marL="914400" lvl="0" indent="457200" algn="l" rtl="0">
              <a:lnSpc>
                <a:spcPct val="115000"/>
              </a:lnSpc>
              <a:spcBef>
                <a:spcPts val="600"/>
              </a:spcBef>
              <a:spcAft>
                <a:spcPts val="0"/>
              </a:spcAft>
              <a:buClr>
                <a:schemeClr val="dk1"/>
              </a:buClr>
              <a:buSzPts val="1100"/>
              <a:buFont typeface="Arial"/>
              <a:buNone/>
            </a:pPr>
            <a:r>
              <a:rPr lang="en-IN">
                <a:solidFill>
                  <a:srgbClr val="FFFFFF"/>
                </a:solidFill>
              </a:rPr>
              <a:t>/(SELECT COUNT(*)/44 FROM MATCHES) AS </a:t>
            </a:r>
            <a:endParaRPr>
              <a:solidFill>
                <a:srgbClr val="FFFFFF"/>
              </a:solidFill>
            </a:endParaRPr>
          </a:p>
          <a:p>
            <a:pPr marL="914400" lvl="0" indent="457200" algn="l" rtl="0">
              <a:lnSpc>
                <a:spcPct val="115000"/>
              </a:lnSpc>
              <a:spcBef>
                <a:spcPts val="600"/>
              </a:spcBef>
              <a:spcAft>
                <a:spcPts val="0"/>
              </a:spcAft>
              <a:buClr>
                <a:schemeClr val="dk1"/>
              </a:buClr>
              <a:buSzPts val="1100"/>
              <a:buFont typeface="Arial"/>
              <a:buNone/>
            </a:pPr>
            <a:r>
              <a:rPr lang="en-IN">
                <a:solidFill>
                  <a:srgbClr val="FFFFFF"/>
                </a:solidFill>
              </a:rPr>
              <a:t>"CHANCE OF WINNING THE MATCH IF YOU WON THE TOSS "</a:t>
            </a:r>
            <a:endParaRPr>
              <a:solidFill>
                <a:srgbClr val="FFFFFF"/>
              </a:solidFill>
            </a:endParaRPr>
          </a:p>
          <a:p>
            <a:pPr marL="0" lvl="0" indent="0" algn="l" rtl="0">
              <a:lnSpc>
                <a:spcPct val="115000"/>
              </a:lnSpc>
              <a:spcBef>
                <a:spcPts val="600"/>
              </a:spcBef>
              <a:spcAft>
                <a:spcPts val="0"/>
              </a:spcAft>
              <a:buClr>
                <a:schemeClr val="dk1"/>
              </a:buClr>
              <a:buSzPts val="1100"/>
              <a:buFont typeface="Arial"/>
              <a:buNone/>
            </a:pPr>
            <a:r>
              <a:rPr lang="en-IN">
                <a:solidFill>
                  <a:srgbClr val="FFFFFF"/>
                </a:solidFill>
              </a:rPr>
              <a:t>FROM		 MATCHES;</a:t>
            </a:r>
            <a:endParaRPr>
              <a:solidFill>
                <a:srgbClr val="FFFFFF"/>
              </a:solidFill>
            </a:endParaRPr>
          </a:p>
          <a:p>
            <a:pPr marL="0" lvl="0" indent="0" algn="l" rtl="0">
              <a:spcBef>
                <a:spcPts val="1080"/>
              </a:spcBef>
              <a:spcAft>
                <a:spcPts val="0"/>
              </a:spcAft>
              <a:buSzPts val="2400"/>
              <a:buNone/>
            </a:pPr>
            <a:endParaRPr sz="2400">
              <a:latin typeface="Times New Roman"/>
              <a:ea typeface="Times New Roman"/>
              <a:cs typeface="Times New Roman"/>
              <a:sym typeface="Times New Roman"/>
            </a:endParaRPr>
          </a:p>
        </p:txBody>
      </p:sp>
      <p:pic>
        <p:nvPicPr>
          <p:cNvPr id="298" name="Google Shape;298;p30"/>
          <p:cNvPicPr preferRelativeResize="0"/>
          <p:nvPr/>
        </p:nvPicPr>
        <p:blipFill>
          <a:blip r:embed="rId3">
            <a:alphaModFix/>
          </a:blip>
          <a:stretch>
            <a:fillRect/>
          </a:stretch>
        </p:blipFill>
        <p:spPr>
          <a:xfrm>
            <a:off x="6080684" y="4048700"/>
            <a:ext cx="5209116" cy="16323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Times New Roman"/>
              <a:buNone/>
            </a:pPr>
            <a:r>
              <a:rPr lang="en-IN" sz="4400">
                <a:latin typeface="Times New Roman"/>
                <a:ea typeface="Times New Roman"/>
                <a:cs typeface="Times New Roman"/>
                <a:sym typeface="Times New Roman"/>
              </a:rPr>
              <a:t>       Match won by maximum wickets?</a:t>
            </a:r>
            <a:r>
              <a:rPr lang="en-IN"/>
              <a:t/>
            </a:r>
            <a:br>
              <a:rPr lang="en-IN"/>
            </a:br>
            <a:endParaRPr/>
          </a:p>
        </p:txBody>
      </p:sp>
      <p:sp>
        <p:nvSpPr>
          <p:cNvPr id="304" name="Google Shape;304;p31"/>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2"/>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2400"/>
              <a:buNone/>
            </a:pPr>
            <a:r>
              <a:rPr lang="en-IN" sz="2400">
                <a:latin typeface="Times New Roman"/>
                <a:ea typeface="Times New Roman"/>
                <a:cs typeface="Times New Roman"/>
                <a:sym typeface="Times New Roman"/>
              </a:rPr>
              <a:t>SELECT 		MAX(WIN_MAR) </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FROM 		MATCHES M</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INNER JOIN  TOSS_DETAILS T</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ON 			M.WIN_T_ID = T.WIN_T_ID</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WHERE 		M.WIN_T_ID=101;</a:t>
            </a:r>
            <a:endParaRPr/>
          </a:p>
          <a:p>
            <a:pPr marL="342900" lvl="0" indent="-228600" algn="l" rtl="0">
              <a:spcBef>
                <a:spcPts val="960"/>
              </a:spcBef>
              <a:spcAft>
                <a:spcPts val="0"/>
              </a:spcAft>
              <a:buSzPts val="1800"/>
              <a:buNone/>
            </a:pPr>
            <a:endParaRPr/>
          </a:p>
        </p:txBody>
      </p:sp>
      <p:pic>
        <p:nvPicPr>
          <p:cNvPr id="311" name="Google Shape;311;p32" descr="C:\Users\HP\Desktop\project op 4.PNG"/>
          <p:cNvPicPr preferRelativeResize="0"/>
          <p:nvPr/>
        </p:nvPicPr>
        <p:blipFill rotWithShape="1">
          <a:blip r:embed="rId3">
            <a:alphaModFix/>
          </a:blip>
          <a:srcRect/>
          <a:stretch/>
        </p:blipFill>
        <p:spPr>
          <a:xfrm>
            <a:off x="7101840" y="3657600"/>
            <a:ext cx="2698376" cy="160221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3"/>
          <p:cNvSpPr txBox="1">
            <a:spLocks noGrp="1"/>
          </p:cNvSpPr>
          <p:nvPr>
            <p:ph type="ctrTitle"/>
          </p:nvPr>
        </p:nvSpPr>
        <p:spPr>
          <a:xfrm>
            <a:off x="810001" y="1449147"/>
            <a:ext cx="10572000" cy="28561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Times New Roman"/>
              <a:buNone/>
            </a:pPr>
            <a:r>
              <a:rPr lang="en-IN" sz="4400">
                <a:latin typeface="Times New Roman"/>
                <a:ea typeface="Times New Roman"/>
                <a:cs typeface="Times New Roman"/>
                <a:sym typeface="Times New Roman"/>
              </a:rPr>
              <a:t>Match won by the minimum margin of runs.</a:t>
            </a:r>
            <a:endParaRPr/>
          </a:p>
        </p:txBody>
      </p:sp>
      <p:sp>
        <p:nvSpPr>
          <p:cNvPr id="317" name="Google Shape;317;p33"/>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Tree>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4"/>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2400"/>
              <a:buNone/>
            </a:pPr>
            <a:r>
              <a:rPr lang="en-IN" sz="2400">
                <a:latin typeface="Times New Roman"/>
                <a:ea typeface="Times New Roman"/>
                <a:cs typeface="Times New Roman"/>
                <a:sym typeface="Times New Roman"/>
              </a:rPr>
              <a:t>SELECT 	MAX(WIN_MAR) </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FROM 	MATCHES M</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INNER JOIN TOSS_DETAILS T</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ON 		M.WIN_T_ID = T.WIN_T_ID</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WHERE 	M.WIN_T_ID=102;</a:t>
            </a:r>
            <a:endParaRPr/>
          </a:p>
          <a:p>
            <a:pPr marL="342900" lvl="0" indent="-228600" algn="l" rtl="0">
              <a:spcBef>
                <a:spcPts val="960"/>
              </a:spcBef>
              <a:spcAft>
                <a:spcPts val="0"/>
              </a:spcAft>
              <a:buSzPts val="1800"/>
              <a:buNone/>
            </a:pPr>
            <a:endParaRPr/>
          </a:p>
        </p:txBody>
      </p:sp>
      <p:pic>
        <p:nvPicPr>
          <p:cNvPr id="323" name="Google Shape;323;p34" descr="C:\Users\HP\Desktop\project op5.PNG"/>
          <p:cNvPicPr preferRelativeResize="0"/>
          <p:nvPr/>
        </p:nvPicPr>
        <p:blipFill rotWithShape="1">
          <a:blip r:embed="rId3">
            <a:alphaModFix/>
          </a:blip>
          <a:srcRect/>
          <a:stretch/>
        </p:blipFill>
        <p:spPr>
          <a:xfrm>
            <a:off x="7721526" y="4085664"/>
            <a:ext cx="2272328" cy="129315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5"/>
          <p:cNvSpPr txBox="1">
            <a:spLocks noGrp="1"/>
          </p:cNvSpPr>
          <p:nvPr>
            <p:ph type="ctrTitle"/>
          </p:nvPr>
        </p:nvSpPr>
        <p:spPr>
          <a:xfrm>
            <a:off x="810001" y="1449147"/>
            <a:ext cx="10572000" cy="28561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Times New Roman"/>
              <a:buNone/>
            </a:pPr>
            <a:r>
              <a:rPr lang="en-IN" sz="4400">
                <a:latin typeface="Times New Roman"/>
                <a:ea typeface="Times New Roman"/>
                <a:cs typeface="Times New Roman"/>
                <a:sym typeface="Times New Roman"/>
              </a:rPr>
              <a:t>      Match won by minimum wickets.</a:t>
            </a:r>
            <a:r>
              <a:rPr lang="en-IN" sz="4400"/>
              <a:t/>
            </a:r>
            <a:br>
              <a:rPr lang="en-IN" sz="4400"/>
            </a:br>
            <a:endParaRPr sz="4400">
              <a:latin typeface="Times New Roman"/>
              <a:ea typeface="Times New Roman"/>
              <a:cs typeface="Times New Roman"/>
              <a:sym typeface="Times New Roman"/>
            </a:endParaRPr>
          </a:p>
        </p:txBody>
      </p:sp>
      <p:sp>
        <p:nvSpPr>
          <p:cNvPr id="329" name="Google Shape;329;p35"/>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Tree>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6"/>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2400"/>
              <a:buNone/>
            </a:pPr>
            <a:r>
              <a:rPr lang="en-IN" sz="2400">
                <a:latin typeface="Times New Roman"/>
                <a:ea typeface="Times New Roman"/>
                <a:cs typeface="Times New Roman"/>
                <a:sym typeface="Times New Roman"/>
              </a:rPr>
              <a:t>SELECT 	MIN(WIN_MAR) </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FROM 	MATCHES M</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INNER JOIN TOSS_DETAILS T</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ON			M.WIN_T_ID = T.WIN_T_ID</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WHERE 	M.WIN_T_ID=101;</a:t>
            </a:r>
            <a:endParaRPr/>
          </a:p>
          <a:p>
            <a:pPr marL="342900" lvl="0" indent="-228600" algn="l" rtl="0">
              <a:spcBef>
                <a:spcPts val="960"/>
              </a:spcBef>
              <a:spcAft>
                <a:spcPts val="0"/>
              </a:spcAft>
              <a:buSzPts val="1800"/>
              <a:buNone/>
            </a:pPr>
            <a:endParaRPr/>
          </a:p>
        </p:txBody>
      </p:sp>
      <p:pic>
        <p:nvPicPr>
          <p:cNvPr id="335" name="Google Shape;335;p36" descr="C:\Users\HP\Desktop\project op6.PNG"/>
          <p:cNvPicPr preferRelativeResize="0"/>
          <p:nvPr/>
        </p:nvPicPr>
        <p:blipFill rotWithShape="1">
          <a:blip r:embed="rId3">
            <a:alphaModFix/>
          </a:blip>
          <a:srcRect/>
          <a:stretch/>
        </p:blipFill>
        <p:spPr>
          <a:xfrm>
            <a:off x="8066891" y="4058545"/>
            <a:ext cx="3002728" cy="126648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7"/>
          <p:cNvSpPr txBox="1">
            <a:spLocks noGrp="1"/>
          </p:cNvSpPr>
          <p:nvPr>
            <p:ph type="ctrTitle"/>
          </p:nvPr>
        </p:nvSpPr>
        <p:spPr>
          <a:xfrm>
            <a:off x="810001" y="1449147"/>
            <a:ext cx="10572000" cy="28561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Times New Roman"/>
              <a:buNone/>
            </a:pPr>
            <a:r>
              <a:rPr lang="en-IN" sz="4400">
                <a:latin typeface="Times New Roman"/>
                <a:ea typeface="Times New Roman"/>
                <a:cs typeface="Times New Roman"/>
                <a:sym typeface="Times New Roman"/>
              </a:rPr>
              <a:t> </a:t>
            </a:r>
            <a:r>
              <a:rPr lang="en-IN" sz="4400"/>
              <a:t>How many matches used Duckworth     	Lewis method?</a:t>
            </a:r>
            <a:endParaRPr sz="4400">
              <a:latin typeface="Times New Roman"/>
              <a:ea typeface="Times New Roman"/>
              <a:cs typeface="Times New Roman"/>
              <a:sym typeface="Times New Roman"/>
            </a:endParaRPr>
          </a:p>
        </p:txBody>
      </p:sp>
      <p:sp>
        <p:nvSpPr>
          <p:cNvPr id="341" name="Google Shape;341;p37"/>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5360a20047_0_10"/>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a:t>INTRODUCTION</a:t>
            </a:r>
            <a:endParaRPr/>
          </a:p>
        </p:txBody>
      </p:sp>
      <p:sp>
        <p:nvSpPr>
          <p:cNvPr id="140" name="Google Shape;140;g5360a20047_0_10"/>
          <p:cNvSpPr txBox="1">
            <a:spLocks noGrp="1"/>
          </p:cNvSpPr>
          <p:nvPr>
            <p:ph type="body" idx="1"/>
          </p:nvPr>
        </p:nvSpPr>
        <p:spPr>
          <a:xfrm>
            <a:off x="818700" y="2678351"/>
            <a:ext cx="10554600" cy="3180600"/>
          </a:xfrm>
          <a:prstGeom prst="rect">
            <a:avLst/>
          </a:prstGeom>
        </p:spPr>
        <p:txBody>
          <a:bodyPr spcFirstLastPara="1" wrap="square" lIns="91425" tIns="45700" rIns="91425" bIns="45700" anchor="ctr" anchorCtr="0">
            <a:noAutofit/>
          </a:bodyPr>
          <a:lstStyle/>
          <a:p>
            <a:pPr marL="457200" lvl="0" indent="-387350" algn="l" rtl="0">
              <a:spcBef>
                <a:spcPts val="360"/>
              </a:spcBef>
              <a:spcAft>
                <a:spcPts val="0"/>
              </a:spcAft>
              <a:buClr>
                <a:schemeClr val="dk1"/>
              </a:buClr>
              <a:buSzPts val="2500"/>
              <a:buFont typeface="Times New Roman"/>
              <a:buChar char="★"/>
            </a:pPr>
            <a:r>
              <a:rPr lang="en-IN" sz="2500">
                <a:solidFill>
                  <a:schemeClr val="dk1"/>
                </a:solidFill>
                <a:latin typeface="Times New Roman"/>
                <a:ea typeface="Times New Roman"/>
                <a:cs typeface="Times New Roman"/>
                <a:sym typeface="Times New Roman"/>
              </a:rPr>
              <a:t>The Indian Premier League or popularly known as (IPL) is a professional Twenty20 cricket league in India is the contested during March or April and May of every year by eight teams representing eight different cities in India largest league in the world.</a:t>
            </a:r>
            <a:endParaRPr sz="2500">
              <a:solidFill>
                <a:schemeClr val="dk1"/>
              </a:solidFill>
              <a:latin typeface="Times New Roman"/>
              <a:ea typeface="Times New Roman"/>
              <a:cs typeface="Times New Roman"/>
              <a:sym typeface="Times New Roman"/>
            </a:endParaRPr>
          </a:p>
          <a:p>
            <a:pPr marL="457200" lvl="0" indent="0" algn="l" rtl="0">
              <a:spcBef>
                <a:spcPts val="600"/>
              </a:spcBef>
              <a:spcAft>
                <a:spcPts val="0"/>
              </a:spcAft>
              <a:buNone/>
            </a:pPr>
            <a:endParaRPr sz="2500">
              <a:solidFill>
                <a:schemeClr val="dk1"/>
              </a:solidFill>
              <a:latin typeface="Times New Roman"/>
              <a:ea typeface="Times New Roman"/>
              <a:cs typeface="Times New Roman"/>
              <a:sym typeface="Times New Roman"/>
            </a:endParaRPr>
          </a:p>
          <a:p>
            <a:pPr marL="457200" lvl="0" indent="-387350" algn="l" rtl="0">
              <a:spcBef>
                <a:spcPts val="600"/>
              </a:spcBef>
              <a:spcAft>
                <a:spcPts val="0"/>
              </a:spcAft>
              <a:buClr>
                <a:schemeClr val="dk1"/>
              </a:buClr>
              <a:buSzPts val="2500"/>
              <a:buFont typeface="Times New Roman"/>
              <a:buChar char="★"/>
            </a:pPr>
            <a:r>
              <a:rPr lang="en-IN" sz="2500">
                <a:solidFill>
                  <a:schemeClr val="dk1"/>
                </a:solidFill>
                <a:latin typeface="Times New Roman"/>
                <a:ea typeface="Times New Roman"/>
                <a:cs typeface="Times New Roman"/>
                <a:sym typeface="Times New Roman"/>
              </a:rPr>
              <a:t>The primary goal of the IPL is to encourage the player in the country and to give an international platform and exposure to the players to increase playing ability.</a:t>
            </a:r>
            <a:endParaRPr sz="2500">
              <a:solidFill>
                <a:schemeClr val="dk1"/>
              </a:solidFill>
              <a:latin typeface="Times New Roman"/>
              <a:ea typeface="Times New Roman"/>
              <a:cs typeface="Times New Roman"/>
              <a:sym typeface="Times New Roman"/>
            </a:endParaRPr>
          </a:p>
          <a:p>
            <a:pPr marL="457200" lvl="0" indent="0" algn="l" rtl="0">
              <a:spcBef>
                <a:spcPts val="600"/>
              </a:spcBef>
              <a:spcAft>
                <a:spcPts val="0"/>
              </a:spcAft>
              <a:buNone/>
            </a:pPr>
            <a:endParaRPr sz="2300">
              <a:solidFill>
                <a:schemeClr val="dk1"/>
              </a:solidFill>
              <a:latin typeface="Times New Roman"/>
              <a:ea typeface="Times New Roman"/>
              <a:cs typeface="Times New Roman"/>
              <a:sym typeface="Times New Roman"/>
            </a:endParaRPr>
          </a:p>
          <a:p>
            <a:pPr marL="0" lvl="0" indent="0" algn="l" rtl="0">
              <a:spcBef>
                <a:spcPts val="600"/>
              </a:spcBef>
              <a:spcAft>
                <a:spcPts val="600"/>
              </a:spcAft>
              <a:buNone/>
            </a:pPr>
            <a:endParaRPr sz="2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8"/>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2400"/>
              <a:buNone/>
            </a:pPr>
            <a:r>
              <a:rPr lang="en-IN" sz="2400">
                <a:latin typeface="Times New Roman"/>
                <a:ea typeface="Times New Roman"/>
                <a:cs typeface="Times New Roman"/>
                <a:sym typeface="Times New Roman"/>
              </a:rPr>
              <a:t>SELECT 	COUNT(MATCH_ID) </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FROM 	MATCHES M</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INNER JOIN TOSS_DETAILS T</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ON 		M.WIN_T_ID = T.WIN_T_ID</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WHERE 	M.WIN_T_ID = 103;</a:t>
            </a:r>
            <a:endParaRPr/>
          </a:p>
          <a:p>
            <a:pPr marL="342900" lvl="0" indent="-228600" algn="l" rtl="0">
              <a:spcBef>
                <a:spcPts val="960"/>
              </a:spcBef>
              <a:spcAft>
                <a:spcPts val="0"/>
              </a:spcAft>
              <a:buSzPts val="1800"/>
              <a:buNone/>
            </a:pPr>
            <a:endParaRPr/>
          </a:p>
        </p:txBody>
      </p:sp>
      <p:pic>
        <p:nvPicPr>
          <p:cNvPr id="347" name="Google Shape;347;p38" descr="C:\Users\HP\Desktop\9.PNG"/>
          <p:cNvPicPr preferRelativeResize="0"/>
          <p:nvPr/>
        </p:nvPicPr>
        <p:blipFill rotWithShape="1">
          <a:blip r:embed="rId3">
            <a:alphaModFix/>
          </a:blip>
          <a:srcRect/>
          <a:stretch/>
        </p:blipFill>
        <p:spPr>
          <a:xfrm>
            <a:off x="7534835" y="4130936"/>
            <a:ext cx="2362199" cy="149979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9"/>
          <p:cNvSpPr txBox="1">
            <a:spLocks noGrp="1"/>
          </p:cNvSpPr>
          <p:nvPr>
            <p:ph type="ctrTitle"/>
          </p:nvPr>
        </p:nvSpPr>
        <p:spPr>
          <a:xfrm>
            <a:off x="810001" y="1449147"/>
            <a:ext cx="10572000" cy="24624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Times New Roman"/>
              <a:buNone/>
            </a:pPr>
            <a:r>
              <a:rPr lang="en-IN" sz="4400">
                <a:latin typeface="Times New Roman"/>
                <a:ea typeface="Times New Roman"/>
                <a:cs typeface="Times New Roman"/>
                <a:sym typeface="Times New Roman"/>
              </a:rPr>
              <a:t>            </a:t>
            </a:r>
            <a:r>
              <a:rPr lang="en-IN" sz="4400"/>
              <a:t>Top players of the match</a:t>
            </a:r>
            <a:endParaRPr sz="4400">
              <a:latin typeface="Times New Roman"/>
              <a:ea typeface="Times New Roman"/>
              <a:cs typeface="Times New Roman"/>
              <a:sym typeface="Times New Roman"/>
            </a:endParaRPr>
          </a:p>
        </p:txBody>
      </p:sp>
      <p:sp>
        <p:nvSpPr>
          <p:cNvPr id="353" name="Google Shape;353;p39"/>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Tree>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0"/>
          <p:cNvSpPr txBox="1">
            <a:spLocks noGrp="1"/>
          </p:cNvSpPr>
          <p:nvPr>
            <p:ph type="body" idx="1"/>
          </p:nvPr>
        </p:nvSpPr>
        <p:spPr>
          <a:xfrm>
            <a:off x="818700" y="1801575"/>
            <a:ext cx="10554600" cy="40572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Font typeface="Arial"/>
              <a:buNone/>
            </a:pPr>
            <a:r>
              <a:rPr lang="en-IN" sz="2000">
                <a:solidFill>
                  <a:srgbClr val="FFFFFF"/>
                </a:solidFill>
                <a:latin typeface="Times New Roman"/>
                <a:ea typeface="Times New Roman"/>
                <a:cs typeface="Times New Roman"/>
                <a:sym typeface="Times New Roman"/>
              </a:rPr>
              <a:t>SELECT		DISTINCT M.PLAYER_ID,P.PLAYER_NAME</a:t>
            </a:r>
            <a:endParaRPr sz="20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2000">
                <a:solidFill>
                  <a:srgbClr val="FFFFFF"/>
                </a:solidFill>
                <a:latin typeface="Times New Roman"/>
                <a:ea typeface="Times New Roman"/>
                <a:cs typeface="Times New Roman"/>
                <a:sym typeface="Times New Roman"/>
              </a:rPr>
              <a:t>FROM  			MATCHES M</a:t>
            </a:r>
            <a:endParaRPr sz="20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2000">
                <a:solidFill>
                  <a:srgbClr val="FFFFFF"/>
                </a:solidFill>
                <a:latin typeface="Times New Roman"/>
                <a:ea typeface="Times New Roman"/>
                <a:cs typeface="Times New Roman"/>
                <a:sym typeface="Times New Roman"/>
              </a:rPr>
              <a:t> INNER JOIN	NEW_PLAYERS P</a:t>
            </a:r>
            <a:endParaRPr sz="20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2000">
                <a:solidFill>
                  <a:srgbClr val="FFFFFF"/>
                </a:solidFill>
                <a:latin typeface="Times New Roman"/>
                <a:ea typeface="Times New Roman"/>
                <a:cs typeface="Times New Roman"/>
                <a:sym typeface="Times New Roman"/>
              </a:rPr>
              <a:t>  ON    			M.PLAYER_ID=P.PLAYER_ID</a:t>
            </a:r>
            <a:endParaRPr sz="20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2000">
                <a:solidFill>
                  <a:srgbClr val="FFFFFF"/>
                </a:solidFill>
                <a:latin typeface="Times New Roman"/>
                <a:ea typeface="Times New Roman"/>
                <a:cs typeface="Times New Roman"/>
                <a:sym typeface="Times New Roman"/>
              </a:rPr>
              <a:t>  WHERE</a:t>
            </a:r>
            <a:endParaRPr sz="20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2000">
                <a:solidFill>
                  <a:srgbClr val="FFFFFF"/>
                </a:solidFill>
                <a:latin typeface="Times New Roman"/>
                <a:ea typeface="Times New Roman"/>
                <a:cs typeface="Times New Roman"/>
                <a:sym typeface="Times New Roman"/>
              </a:rPr>
              <a:t>  				M.MAN_OF_MATCH = P.PLAYER_ID</a:t>
            </a:r>
            <a:endParaRPr sz="20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2000">
                <a:solidFill>
                  <a:srgbClr val="FFFFFF"/>
                </a:solidFill>
                <a:latin typeface="Times New Roman"/>
                <a:ea typeface="Times New Roman"/>
                <a:cs typeface="Times New Roman"/>
                <a:sym typeface="Times New Roman"/>
              </a:rPr>
              <a:t>  ORDER BY 	M.PLAYER_ID;</a:t>
            </a:r>
            <a:endParaRPr sz="2000">
              <a:solidFill>
                <a:srgbClr val="FFFFFF"/>
              </a:solidFill>
              <a:latin typeface="Times New Roman"/>
              <a:ea typeface="Times New Roman"/>
              <a:cs typeface="Times New Roman"/>
              <a:sym typeface="Times New Roman"/>
            </a:endParaRPr>
          </a:p>
          <a:p>
            <a:pPr marL="0" lvl="0" indent="0" algn="l" rtl="0">
              <a:spcBef>
                <a:spcPts val="1080"/>
              </a:spcBef>
              <a:spcAft>
                <a:spcPts val="0"/>
              </a:spcAft>
              <a:buSzPts val="2400"/>
              <a:buNone/>
            </a:pPr>
            <a:endParaRPr sz="2400">
              <a:latin typeface="Times New Roman"/>
              <a:ea typeface="Times New Roman"/>
              <a:cs typeface="Times New Roman"/>
              <a:sym typeface="Times New Roman"/>
            </a:endParaRPr>
          </a:p>
          <a:p>
            <a:pPr marL="0" lvl="0" indent="0" algn="l" rtl="0">
              <a:spcBef>
                <a:spcPts val="960"/>
              </a:spcBef>
              <a:spcAft>
                <a:spcPts val="0"/>
              </a:spcAft>
              <a:buSzPts val="1800"/>
              <a:buNone/>
            </a:pPr>
            <a:endParaRPr/>
          </a:p>
        </p:txBody>
      </p:sp>
      <p:pic>
        <p:nvPicPr>
          <p:cNvPr id="359" name="Google Shape;359;p40"/>
          <p:cNvPicPr preferRelativeResize="0"/>
          <p:nvPr/>
        </p:nvPicPr>
        <p:blipFill>
          <a:blip r:embed="rId3">
            <a:alphaModFix/>
          </a:blip>
          <a:stretch>
            <a:fillRect/>
          </a:stretch>
        </p:blipFill>
        <p:spPr>
          <a:xfrm>
            <a:off x="8257900" y="1159000"/>
            <a:ext cx="3934100" cy="5476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363"/>
        <p:cNvGrpSpPr/>
        <p:nvPr/>
      </p:nvGrpSpPr>
      <p:grpSpPr>
        <a:xfrm>
          <a:off x="0" y="0"/>
          <a:ext cx="0" cy="0"/>
          <a:chOff x="0" y="0"/>
          <a:chExt cx="0" cy="0"/>
        </a:xfrm>
      </p:grpSpPr>
      <p:sp>
        <p:nvSpPr>
          <p:cNvPr id="364" name="Google Shape;364;p41"/>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2000"/>
              <a:buNone/>
            </a:pPr>
            <a:r>
              <a:rPr lang="en-IN" sz="2000">
                <a:latin typeface="Times New Roman"/>
                <a:ea typeface="Times New Roman"/>
                <a:cs typeface="Times New Roman"/>
                <a:sym typeface="Times New Roman"/>
              </a:rPr>
              <a:t>SELECT </a:t>
            </a:r>
            <a:endParaRPr sz="2000">
              <a:latin typeface="Times New Roman"/>
              <a:ea typeface="Times New Roman"/>
              <a:cs typeface="Times New Roman"/>
              <a:sym typeface="Times New Roman"/>
            </a:endParaRPr>
          </a:p>
          <a:p>
            <a:pPr marL="0" lvl="0" indent="0" algn="l" rtl="0">
              <a:spcBef>
                <a:spcPts val="0"/>
              </a:spcBef>
              <a:spcAft>
                <a:spcPts val="0"/>
              </a:spcAft>
              <a:buSzPts val="2000"/>
              <a:buNone/>
            </a:pPr>
            <a:r>
              <a:rPr lang="en-IN" sz="2000">
                <a:latin typeface="Times New Roman"/>
                <a:ea typeface="Times New Roman"/>
                <a:cs typeface="Times New Roman"/>
                <a:sym typeface="Times New Roman"/>
              </a:rPr>
              <a:t>	DISTINCT M.PLAYER_ID, P.PLAYER_NAME </a:t>
            </a:r>
            <a:endParaRPr sz="2000">
              <a:latin typeface="Times New Roman"/>
              <a:ea typeface="Times New Roman"/>
              <a:cs typeface="Times New Roman"/>
              <a:sym typeface="Times New Roman"/>
            </a:endParaRPr>
          </a:p>
          <a:p>
            <a:pPr marL="0" lvl="0" indent="0" algn="l" rtl="0">
              <a:spcBef>
                <a:spcPts val="0"/>
              </a:spcBef>
              <a:spcAft>
                <a:spcPts val="0"/>
              </a:spcAft>
              <a:buSzPts val="2000"/>
              <a:buNone/>
            </a:pPr>
            <a:r>
              <a:rPr lang="en-IN" sz="2000">
                <a:latin typeface="Times New Roman"/>
                <a:ea typeface="Times New Roman"/>
                <a:cs typeface="Times New Roman"/>
                <a:sym typeface="Times New Roman"/>
              </a:rPr>
              <a:t>FROM   		MATCHES M</a:t>
            </a:r>
            <a:endParaRPr sz="2000">
              <a:latin typeface="Times New Roman"/>
              <a:ea typeface="Times New Roman"/>
              <a:cs typeface="Times New Roman"/>
              <a:sym typeface="Times New Roman"/>
            </a:endParaRPr>
          </a:p>
          <a:p>
            <a:pPr marL="0" lvl="0" indent="0" algn="l" rtl="0">
              <a:spcBef>
                <a:spcPts val="0"/>
              </a:spcBef>
              <a:spcAft>
                <a:spcPts val="0"/>
              </a:spcAft>
              <a:buSzPts val="2000"/>
              <a:buNone/>
            </a:pPr>
            <a:r>
              <a:rPr lang="en-IN" sz="2000">
                <a:latin typeface="Times New Roman"/>
                <a:ea typeface="Times New Roman"/>
                <a:cs typeface="Times New Roman"/>
                <a:sym typeface="Times New Roman"/>
              </a:rPr>
              <a:t>INNER JOIN	NEW_PLAYERS P</a:t>
            </a:r>
            <a:endParaRPr sz="2000">
              <a:latin typeface="Times New Roman"/>
              <a:ea typeface="Times New Roman"/>
              <a:cs typeface="Times New Roman"/>
              <a:sym typeface="Times New Roman"/>
            </a:endParaRPr>
          </a:p>
          <a:p>
            <a:pPr marL="0" lvl="0" indent="0" algn="l" rtl="0">
              <a:spcBef>
                <a:spcPts val="0"/>
              </a:spcBef>
              <a:spcAft>
                <a:spcPts val="0"/>
              </a:spcAft>
              <a:buSzPts val="2000"/>
              <a:buNone/>
            </a:pPr>
            <a:r>
              <a:rPr lang="en-IN" sz="2000">
                <a:latin typeface="Times New Roman"/>
                <a:ea typeface="Times New Roman"/>
                <a:cs typeface="Times New Roman"/>
                <a:sym typeface="Times New Roman"/>
              </a:rPr>
              <a:t>ON    		M.PLAYER_ID=P.PLAYER_ID</a:t>
            </a:r>
            <a:endParaRPr sz="2000">
              <a:latin typeface="Times New Roman"/>
              <a:ea typeface="Times New Roman"/>
              <a:cs typeface="Times New Roman"/>
              <a:sym typeface="Times New Roman"/>
            </a:endParaRPr>
          </a:p>
          <a:p>
            <a:pPr marL="0" lvl="0" indent="0" algn="l" rtl="0">
              <a:spcBef>
                <a:spcPts val="0"/>
              </a:spcBef>
              <a:spcAft>
                <a:spcPts val="0"/>
              </a:spcAft>
              <a:buSzPts val="2000"/>
              <a:buNone/>
            </a:pPr>
            <a:r>
              <a:rPr lang="en-IN" sz="2000">
                <a:latin typeface="Times New Roman"/>
                <a:ea typeface="Times New Roman"/>
                <a:cs typeface="Times New Roman"/>
                <a:sym typeface="Times New Roman"/>
              </a:rPr>
              <a:t>WHERE 	M.MAN_OF_MATCH = P.PLAYER_ID</a:t>
            </a:r>
            <a:endParaRPr sz="2000">
              <a:latin typeface="Times New Roman"/>
              <a:ea typeface="Times New Roman"/>
              <a:cs typeface="Times New Roman"/>
              <a:sym typeface="Times New Roman"/>
            </a:endParaRPr>
          </a:p>
          <a:p>
            <a:pPr marL="0" lvl="0" indent="0" algn="l" rtl="0">
              <a:spcBef>
                <a:spcPts val="0"/>
              </a:spcBef>
              <a:spcAft>
                <a:spcPts val="0"/>
              </a:spcAft>
              <a:buSzPts val="2000"/>
              <a:buNone/>
            </a:pPr>
            <a:r>
              <a:rPr lang="en-IN" sz="2000">
                <a:latin typeface="Times New Roman"/>
                <a:ea typeface="Times New Roman"/>
                <a:cs typeface="Times New Roman"/>
                <a:sym typeface="Times New Roman"/>
              </a:rPr>
              <a:t>ORDER BY 	M.PLAYER_ID;</a:t>
            </a:r>
            <a:endParaRPr sz="2000">
              <a:latin typeface="Times New Roman"/>
              <a:ea typeface="Times New Roman"/>
              <a:cs typeface="Times New Roman"/>
              <a:sym typeface="Times New Roman"/>
            </a:endParaRPr>
          </a:p>
          <a:p>
            <a:pPr marL="0" lvl="0" indent="0" algn="l" rtl="0">
              <a:spcBef>
                <a:spcPts val="360"/>
              </a:spcBef>
              <a:spcAft>
                <a:spcPts val="0"/>
              </a:spcAft>
              <a:buSzPts val="1800"/>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2"/>
          <p:cNvSpPr txBox="1">
            <a:spLocks noGrp="1"/>
          </p:cNvSpPr>
          <p:nvPr>
            <p:ph type="ctrTitle"/>
          </p:nvPr>
        </p:nvSpPr>
        <p:spPr>
          <a:xfrm>
            <a:off x="810001" y="1449147"/>
            <a:ext cx="10572000" cy="33006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Century Gothic"/>
              <a:buNone/>
            </a:pPr>
            <a:r>
              <a:rPr lang="en-IN" sz="4400"/>
              <a:t/>
            </a:r>
            <a:br>
              <a:rPr lang="en-IN" sz="4400"/>
            </a:br>
            <a:r>
              <a:rPr lang="en-IN" sz="4400"/>
              <a:t/>
            </a:r>
            <a:br>
              <a:rPr lang="en-IN" sz="4400"/>
            </a:br>
            <a:r>
              <a:rPr lang="en-IN" sz="4400"/>
              <a:t/>
            </a:r>
            <a:br>
              <a:rPr lang="en-IN" sz="4400"/>
            </a:br>
            <a:r>
              <a:rPr lang="en-IN" sz="4400"/>
              <a:t>Matches where D/L method was and wasn't   applied.</a:t>
            </a:r>
            <a:br>
              <a:rPr lang="en-IN" sz="4400"/>
            </a:br>
            <a:endParaRPr sz="4400">
              <a:latin typeface="Times New Roman"/>
              <a:ea typeface="Times New Roman"/>
              <a:cs typeface="Times New Roman"/>
              <a:sym typeface="Times New Roman"/>
            </a:endParaRPr>
          </a:p>
        </p:txBody>
      </p:sp>
      <p:sp>
        <p:nvSpPr>
          <p:cNvPr id="370" name="Google Shape;370;p42"/>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Tree>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3"/>
          <p:cNvSpPr txBox="1">
            <a:spLocks noGrp="1"/>
          </p:cNvSpPr>
          <p:nvPr>
            <p:ph type="body" idx="1"/>
          </p:nvPr>
        </p:nvSpPr>
        <p:spPr>
          <a:xfrm>
            <a:off x="818712" y="1384301"/>
            <a:ext cx="11170088" cy="49022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1900"/>
              <a:buNone/>
            </a:pPr>
            <a:r>
              <a:rPr lang="en-IN" sz="1900">
                <a:latin typeface="Times New Roman"/>
                <a:ea typeface="Times New Roman"/>
                <a:cs typeface="Times New Roman"/>
                <a:sym typeface="Times New Roman"/>
              </a:rPr>
              <a:t>MATCHES WHERE DLS METHOD IS USED:</a:t>
            </a:r>
            <a:endParaRPr/>
          </a:p>
          <a:p>
            <a:pPr marL="0" lvl="0" indent="0" algn="l" rtl="0">
              <a:lnSpc>
                <a:spcPct val="80000"/>
              </a:lnSpc>
              <a:spcBef>
                <a:spcPts val="980"/>
              </a:spcBef>
              <a:spcAft>
                <a:spcPts val="0"/>
              </a:spcAft>
              <a:buSzPts val="1900"/>
              <a:buNone/>
            </a:pPr>
            <a:endParaRPr sz="1900">
              <a:latin typeface="Times New Roman"/>
              <a:ea typeface="Times New Roman"/>
              <a:cs typeface="Times New Roman"/>
              <a:sym typeface="Times New Roman"/>
            </a:endParaRPr>
          </a:p>
          <a:p>
            <a:pPr marL="0" lvl="0" indent="0" algn="l" rtl="0">
              <a:lnSpc>
                <a:spcPct val="80000"/>
              </a:lnSpc>
              <a:spcBef>
                <a:spcPts val="980"/>
              </a:spcBef>
              <a:spcAft>
                <a:spcPts val="0"/>
              </a:spcAft>
              <a:buSzPts val="1900"/>
              <a:buNone/>
            </a:pPr>
            <a:r>
              <a:rPr lang="en-IN" sz="1900">
                <a:latin typeface="Times New Roman"/>
                <a:ea typeface="Times New Roman"/>
                <a:cs typeface="Times New Roman"/>
                <a:sym typeface="Times New Roman"/>
              </a:rPr>
              <a:t>SELECT 	COUNT(DISTINCT MATCH_ID) FROM MATCHES M</a:t>
            </a:r>
            <a:endParaRPr/>
          </a:p>
          <a:p>
            <a:pPr marL="0" lvl="0" indent="0" algn="l" rtl="0">
              <a:lnSpc>
                <a:spcPct val="80000"/>
              </a:lnSpc>
              <a:spcBef>
                <a:spcPts val="980"/>
              </a:spcBef>
              <a:spcAft>
                <a:spcPts val="0"/>
              </a:spcAft>
              <a:buSzPts val="1900"/>
              <a:buNone/>
            </a:pPr>
            <a:r>
              <a:rPr lang="en-IN" sz="1900">
                <a:latin typeface="Times New Roman"/>
                <a:ea typeface="Times New Roman"/>
                <a:cs typeface="Times New Roman"/>
                <a:sym typeface="Times New Roman"/>
              </a:rPr>
              <a:t>INNER JOIN DECISSION T</a:t>
            </a:r>
            <a:endParaRPr/>
          </a:p>
          <a:p>
            <a:pPr marL="0" lvl="0" indent="0" algn="l" rtl="0">
              <a:lnSpc>
                <a:spcPct val="80000"/>
              </a:lnSpc>
              <a:spcBef>
                <a:spcPts val="980"/>
              </a:spcBef>
              <a:spcAft>
                <a:spcPts val="0"/>
              </a:spcAft>
              <a:buSzPts val="1900"/>
              <a:buNone/>
            </a:pPr>
            <a:r>
              <a:rPr lang="en-IN" sz="1900">
                <a:latin typeface="Times New Roman"/>
                <a:ea typeface="Times New Roman"/>
                <a:cs typeface="Times New Roman"/>
                <a:sym typeface="Times New Roman"/>
              </a:rPr>
              <a:t>ON 			M.WIN_T_ID = T.WIN_T_ID</a:t>
            </a:r>
            <a:endParaRPr/>
          </a:p>
          <a:p>
            <a:pPr marL="0" lvl="0" indent="0" algn="l" rtl="0">
              <a:lnSpc>
                <a:spcPct val="80000"/>
              </a:lnSpc>
              <a:spcBef>
                <a:spcPts val="980"/>
              </a:spcBef>
              <a:spcAft>
                <a:spcPts val="0"/>
              </a:spcAft>
              <a:buSzPts val="1900"/>
              <a:buNone/>
            </a:pPr>
            <a:r>
              <a:rPr lang="en-IN" sz="1900">
                <a:latin typeface="Times New Roman"/>
                <a:ea typeface="Times New Roman"/>
                <a:cs typeface="Times New Roman"/>
                <a:sym typeface="Times New Roman"/>
              </a:rPr>
              <a:t>WHERE 	M.WIN_T_ID = 103;</a:t>
            </a:r>
            <a:endParaRPr/>
          </a:p>
          <a:p>
            <a:pPr marL="0" lvl="0" indent="0" algn="l" rtl="0">
              <a:lnSpc>
                <a:spcPct val="80000"/>
              </a:lnSpc>
              <a:spcBef>
                <a:spcPts val="980"/>
              </a:spcBef>
              <a:spcAft>
                <a:spcPts val="0"/>
              </a:spcAft>
              <a:buSzPts val="1900"/>
              <a:buNone/>
            </a:pPr>
            <a:endParaRPr sz="1900">
              <a:latin typeface="Times New Roman"/>
              <a:ea typeface="Times New Roman"/>
              <a:cs typeface="Times New Roman"/>
              <a:sym typeface="Times New Roman"/>
            </a:endParaRPr>
          </a:p>
          <a:p>
            <a:pPr marL="0" lvl="0" indent="0" algn="l" rtl="0">
              <a:lnSpc>
                <a:spcPct val="80000"/>
              </a:lnSpc>
              <a:spcBef>
                <a:spcPts val="980"/>
              </a:spcBef>
              <a:spcAft>
                <a:spcPts val="0"/>
              </a:spcAft>
              <a:buSzPts val="1900"/>
              <a:buNone/>
            </a:pPr>
            <a:r>
              <a:rPr lang="en-IN" sz="1900">
                <a:latin typeface="Times New Roman"/>
                <a:ea typeface="Times New Roman"/>
                <a:cs typeface="Times New Roman"/>
                <a:sym typeface="Times New Roman"/>
              </a:rPr>
              <a:t>MATCHES WERE DLS NOT USED:</a:t>
            </a:r>
            <a:endParaRPr/>
          </a:p>
          <a:p>
            <a:pPr marL="0" lvl="0" indent="0" algn="l" rtl="0">
              <a:lnSpc>
                <a:spcPct val="80000"/>
              </a:lnSpc>
              <a:spcBef>
                <a:spcPts val="980"/>
              </a:spcBef>
              <a:spcAft>
                <a:spcPts val="0"/>
              </a:spcAft>
              <a:buSzPts val="1900"/>
              <a:buNone/>
            </a:pPr>
            <a:r>
              <a:rPr lang="en-IN" sz="1900">
                <a:latin typeface="Times New Roman"/>
                <a:ea typeface="Times New Roman"/>
                <a:cs typeface="Times New Roman"/>
                <a:sym typeface="Times New Roman"/>
              </a:rPr>
              <a:t>SELECT 	COUNT(DISTINCT MATCH_ID) "DLS DECISION NOT USED" </a:t>
            </a:r>
            <a:endParaRPr/>
          </a:p>
          <a:p>
            <a:pPr marL="0" lvl="0" indent="0" algn="l" rtl="0">
              <a:lnSpc>
                <a:spcPct val="80000"/>
              </a:lnSpc>
              <a:spcBef>
                <a:spcPts val="980"/>
              </a:spcBef>
              <a:spcAft>
                <a:spcPts val="0"/>
              </a:spcAft>
              <a:buSzPts val="1900"/>
              <a:buNone/>
            </a:pPr>
            <a:r>
              <a:rPr lang="en-IN" sz="1900">
                <a:latin typeface="Times New Roman"/>
                <a:ea typeface="Times New Roman"/>
                <a:cs typeface="Times New Roman"/>
                <a:sym typeface="Times New Roman"/>
              </a:rPr>
              <a:t>FROM 		MATCHES M</a:t>
            </a:r>
            <a:endParaRPr/>
          </a:p>
          <a:p>
            <a:pPr marL="0" lvl="0" indent="0" algn="l" rtl="0">
              <a:lnSpc>
                <a:spcPct val="80000"/>
              </a:lnSpc>
              <a:spcBef>
                <a:spcPts val="980"/>
              </a:spcBef>
              <a:spcAft>
                <a:spcPts val="0"/>
              </a:spcAft>
              <a:buSzPts val="1900"/>
              <a:buNone/>
            </a:pPr>
            <a:r>
              <a:rPr lang="en-IN" sz="1900">
                <a:latin typeface="Times New Roman"/>
                <a:ea typeface="Times New Roman"/>
                <a:cs typeface="Times New Roman"/>
                <a:sym typeface="Times New Roman"/>
              </a:rPr>
              <a:t>INNER JOIN DECISSION T</a:t>
            </a:r>
            <a:endParaRPr/>
          </a:p>
          <a:p>
            <a:pPr marL="0" lvl="0" indent="0" algn="l" rtl="0">
              <a:lnSpc>
                <a:spcPct val="80000"/>
              </a:lnSpc>
              <a:spcBef>
                <a:spcPts val="980"/>
              </a:spcBef>
              <a:spcAft>
                <a:spcPts val="0"/>
              </a:spcAft>
              <a:buSzPts val="1900"/>
              <a:buNone/>
            </a:pPr>
            <a:r>
              <a:rPr lang="en-IN" sz="1900">
                <a:latin typeface="Times New Roman"/>
                <a:ea typeface="Times New Roman"/>
                <a:cs typeface="Times New Roman"/>
                <a:sym typeface="Times New Roman"/>
              </a:rPr>
              <a:t>ON 			M.WIN_T_ID = T.WIN_T_ID</a:t>
            </a:r>
            <a:endParaRPr/>
          </a:p>
          <a:p>
            <a:pPr marL="0" lvl="0" indent="0" algn="l" rtl="0">
              <a:lnSpc>
                <a:spcPct val="80000"/>
              </a:lnSpc>
              <a:spcBef>
                <a:spcPts val="980"/>
              </a:spcBef>
              <a:spcAft>
                <a:spcPts val="0"/>
              </a:spcAft>
              <a:buSzPts val="1900"/>
              <a:buNone/>
            </a:pPr>
            <a:r>
              <a:rPr lang="en-IN" sz="1900">
                <a:latin typeface="Times New Roman"/>
                <a:ea typeface="Times New Roman"/>
                <a:cs typeface="Times New Roman"/>
                <a:sym typeface="Times New Roman"/>
              </a:rPr>
              <a:t>WHERE 	M.WIN_T_ID &lt;&gt; 103;</a:t>
            </a:r>
            <a:endParaRPr/>
          </a:p>
          <a:p>
            <a:pPr marL="342900" lvl="0" indent="-288607" algn="l" rtl="0">
              <a:lnSpc>
                <a:spcPct val="80000"/>
              </a:lnSpc>
              <a:spcBef>
                <a:spcPts val="771"/>
              </a:spcBef>
              <a:spcAft>
                <a:spcPts val="0"/>
              </a:spcAft>
              <a:buSzPts val="855"/>
              <a:buNone/>
            </a:pPr>
            <a:endParaRPr sz="855"/>
          </a:p>
          <a:p>
            <a:pPr marL="342900" lvl="0" indent="-288607" algn="l" rtl="0">
              <a:lnSpc>
                <a:spcPct val="80000"/>
              </a:lnSpc>
              <a:spcBef>
                <a:spcPts val="771"/>
              </a:spcBef>
              <a:spcAft>
                <a:spcPts val="0"/>
              </a:spcAft>
              <a:buSzPts val="855"/>
              <a:buNone/>
            </a:pPr>
            <a:endParaRPr sz="855"/>
          </a:p>
        </p:txBody>
      </p:sp>
      <p:pic>
        <p:nvPicPr>
          <p:cNvPr id="376" name="Google Shape;376;p43" descr="C:\Users\HP\Desktop\9.PNG"/>
          <p:cNvPicPr preferRelativeResize="0"/>
          <p:nvPr/>
        </p:nvPicPr>
        <p:blipFill rotWithShape="1">
          <a:blip r:embed="rId3">
            <a:alphaModFix/>
          </a:blip>
          <a:srcRect/>
          <a:stretch/>
        </p:blipFill>
        <p:spPr>
          <a:xfrm>
            <a:off x="8309385" y="2258209"/>
            <a:ext cx="2523565" cy="1302572"/>
          </a:xfrm>
          <a:prstGeom prst="rect">
            <a:avLst/>
          </a:prstGeom>
          <a:noFill/>
          <a:ln>
            <a:noFill/>
          </a:ln>
        </p:spPr>
      </p:pic>
      <p:pic>
        <p:nvPicPr>
          <p:cNvPr id="377" name="Google Shape;377;p43" descr="C:\Users\HP\Desktop\10.PNG"/>
          <p:cNvPicPr preferRelativeResize="0"/>
          <p:nvPr/>
        </p:nvPicPr>
        <p:blipFill rotWithShape="1">
          <a:blip r:embed="rId4">
            <a:alphaModFix/>
          </a:blip>
          <a:srcRect/>
          <a:stretch/>
        </p:blipFill>
        <p:spPr>
          <a:xfrm>
            <a:off x="8491370" y="4389120"/>
            <a:ext cx="2234004" cy="122188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txBox="1">
            <a:spLocks noGrp="1"/>
          </p:cNvSpPr>
          <p:nvPr>
            <p:ph type="ctrTitle"/>
          </p:nvPr>
        </p:nvSpPr>
        <p:spPr>
          <a:xfrm>
            <a:off x="810001" y="1449147"/>
            <a:ext cx="10572000" cy="28307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Century Gothic"/>
              <a:buNone/>
            </a:pPr>
            <a:r>
              <a:rPr lang="en-IN" sz="4400"/>
              <a:t/>
            </a:r>
            <a:br>
              <a:rPr lang="en-IN" sz="4400"/>
            </a:br>
            <a:r>
              <a:rPr lang="en-IN" sz="4400"/>
              <a:t/>
            </a:r>
            <a:br>
              <a:rPr lang="en-IN" sz="4400"/>
            </a:br>
            <a:r>
              <a:rPr lang="en-IN" sz="4400"/>
              <a:t/>
            </a:r>
            <a:br>
              <a:rPr lang="en-IN" sz="4400"/>
            </a:br>
            <a:r>
              <a:rPr lang="en-IN" sz="4400"/>
              <a:t>Matches where D/L method was applied</a:t>
            </a:r>
            <a:endParaRPr sz="4400">
              <a:latin typeface="Times New Roman"/>
              <a:ea typeface="Times New Roman"/>
              <a:cs typeface="Times New Roman"/>
              <a:sym typeface="Times New Roman"/>
            </a:endParaRPr>
          </a:p>
        </p:txBody>
      </p:sp>
      <p:sp>
        <p:nvSpPr>
          <p:cNvPr id="383" name="Google Shape;383;p44"/>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Tree>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5"/>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1800"/>
              <a:buNone/>
            </a:pP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SELECT 	DISTINCT MATCH_ID </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FROM 	MATCHES </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WHERE 	WIN_T_ID =103 ;</a:t>
            </a:r>
            <a:endParaRPr/>
          </a:p>
          <a:p>
            <a:pPr marL="0" lvl="0" indent="0" algn="l" rtl="0">
              <a:spcBef>
                <a:spcPts val="1080"/>
              </a:spcBef>
              <a:spcAft>
                <a:spcPts val="0"/>
              </a:spcAft>
              <a:buSzPts val="2400"/>
              <a:buNone/>
            </a:pPr>
            <a:endParaRPr sz="2400">
              <a:latin typeface="Times New Roman"/>
              <a:ea typeface="Times New Roman"/>
              <a:cs typeface="Times New Roman"/>
              <a:sym typeface="Times New Roman"/>
            </a:endParaRPr>
          </a:p>
        </p:txBody>
      </p:sp>
      <p:pic>
        <p:nvPicPr>
          <p:cNvPr id="389" name="Google Shape;389;p45"/>
          <p:cNvPicPr preferRelativeResize="0"/>
          <p:nvPr/>
        </p:nvPicPr>
        <p:blipFill rotWithShape="1">
          <a:blip r:embed="rId3">
            <a:alphaModFix/>
          </a:blip>
          <a:srcRect/>
          <a:stretch/>
        </p:blipFill>
        <p:spPr>
          <a:xfrm>
            <a:off x="9079454" y="2398955"/>
            <a:ext cx="1645920" cy="25944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6"/>
          <p:cNvSpPr txBox="1">
            <a:spLocks noGrp="1"/>
          </p:cNvSpPr>
          <p:nvPr>
            <p:ph type="ctrTitle"/>
          </p:nvPr>
        </p:nvSpPr>
        <p:spPr>
          <a:xfrm>
            <a:off x="810001" y="1449147"/>
            <a:ext cx="10572000" cy="28307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Century Gothic"/>
              <a:buNone/>
            </a:pPr>
            <a:r>
              <a:rPr lang="en-IN" sz="4400"/>
              <a:t/>
            </a:r>
            <a:br>
              <a:rPr lang="en-IN" sz="4400"/>
            </a:br>
            <a:r>
              <a:rPr lang="en-IN" sz="4400"/>
              <a:t/>
            </a:r>
            <a:br>
              <a:rPr lang="en-IN" sz="4400"/>
            </a:br>
            <a:r>
              <a:rPr lang="en-IN" sz="4400"/>
              <a:t>Number of matches won by each team</a:t>
            </a:r>
            <a:br>
              <a:rPr lang="en-IN" sz="4400"/>
            </a:br>
            <a:endParaRPr sz="4400">
              <a:latin typeface="Times New Roman"/>
              <a:ea typeface="Times New Roman"/>
              <a:cs typeface="Times New Roman"/>
              <a:sym typeface="Times New Roman"/>
            </a:endParaRPr>
          </a:p>
        </p:txBody>
      </p:sp>
      <p:sp>
        <p:nvSpPr>
          <p:cNvPr id="395" name="Google Shape;395;p46"/>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
        <p:nvSpPr>
          <p:cNvPr id="396" name="Google Shape;396;p46"/>
          <p:cNvSpPr txBox="1"/>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marR="0" lvl="0" indent="0" algn="l" rtl="0">
              <a:spcBef>
                <a:spcPts val="0"/>
              </a:spcBef>
              <a:spcAft>
                <a:spcPts val="0"/>
              </a:spcAft>
              <a:buClr>
                <a:srgbClr val="FEFEFE"/>
              </a:buClr>
              <a:buSzPts val="5400"/>
              <a:buFont typeface="Century Gothic"/>
              <a:buNone/>
            </a:pPr>
            <a:r>
              <a:rPr lang="en-IN" sz="5400" b="1">
                <a:solidFill>
                  <a:srgbClr val="FEFEFE"/>
                </a:solidFill>
                <a:latin typeface="Century Gothic"/>
                <a:ea typeface="Century Gothic"/>
                <a:cs typeface="Century Gothic"/>
                <a:sym typeface="Century Gothic"/>
              </a:rPr>
              <a:t> </a:t>
            </a:r>
            <a:br>
              <a:rPr lang="en-IN" sz="5400" b="1">
                <a:solidFill>
                  <a:srgbClr val="FEFEFE"/>
                </a:solidFill>
                <a:latin typeface="Century Gothic"/>
                <a:ea typeface="Century Gothic"/>
                <a:cs typeface="Century Gothic"/>
                <a:sym typeface="Century Gothic"/>
              </a:rPr>
            </a:br>
            <a:endParaRPr sz="5400" b="1">
              <a:solidFill>
                <a:srgbClr val="FEFEFE"/>
              </a:solidFill>
              <a:latin typeface="Century Gothic"/>
              <a:ea typeface="Century Gothic"/>
              <a:cs typeface="Century Gothic"/>
              <a:sym typeface="Century Gothic"/>
            </a:endParaRPr>
          </a:p>
        </p:txBody>
      </p:sp>
    </p:spTree>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7"/>
          <p:cNvSpPr txBox="1">
            <a:spLocks noGrp="1"/>
          </p:cNvSpPr>
          <p:nvPr>
            <p:ph type="body" idx="1"/>
          </p:nvPr>
        </p:nvSpPr>
        <p:spPr>
          <a:xfrm>
            <a:off x="12" y="1904376"/>
            <a:ext cx="10807200" cy="44928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107916"/>
              </a:lnSpc>
              <a:spcBef>
                <a:spcPts val="0"/>
              </a:spcBef>
              <a:spcAft>
                <a:spcPts val="0"/>
              </a:spcAft>
              <a:buClr>
                <a:schemeClr val="dk1"/>
              </a:buClr>
              <a:buSzPts val="1100"/>
              <a:buFont typeface="Arial"/>
              <a:buNone/>
            </a:pPr>
            <a:r>
              <a:rPr lang="en-IN">
                <a:solidFill>
                  <a:srgbClr val="FFFFFF"/>
                </a:solidFill>
                <a:latin typeface="Times New Roman"/>
                <a:ea typeface="Times New Roman"/>
                <a:cs typeface="Times New Roman"/>
                <a:sym typeface="Times New Roman"/>
              </a:rPr>
              <a:t>select team, t.team_name ,sum(nop) as "number of matches played" from (</a:t>
            </a:r>
            <a:endParaRPr>
              <a:solidFill>
                <a:srgbClr val="FFFFFF"/>
              </a:solidFill>
              <a:latin typeface="Times New Roman"/>
              <a:ea typeface="Times New Roman"/>
              <a:cs typeface="Times New Roman"/>
              <a:sym typeface="Times New Roman"/>
            </a:endParaRPr>
          </a:p>
          <a:p>
            <a:pPr marL="0" lvl="0" indent="0" algn="l" rtl="0">
              <a:lnSpc>
                <a:spcPct val="107916"/>
              </a:lnSpc>
              <a:spcBef>
                <a:spcPts val="800"/>
              </a:spcBef>
              <a:spcAft>
                <a:spcPts val="0"/>
              </a:spcAft>
              <a:buClr>
                <a:schemeClr val="dk1"/>
              </a:buClr>
              <a:buSzPts val="1100"/>
              <a:buFont typeface="Arial"/>
              <a:buNone/>
            </a:pPr>
            <a:r>
              <a:rPr lang="en-IN">
                <a:solidFill>
                  <a:srgbClr val="FFFFFF"/>
                </a:solidFill>
                <a:latin typeface="Times New Roman"/>
                <a:ea typeface="Times New Roman"/>
                <a:cs typeface="Times New Roman"/>
                <a:sym typeface="Times New Roman"/>
              </a:rPr>
              <a:t>select team1 as team, count(team1)/44 as nop from matches group by team1</a:t>
            </a:r>
            <a:endParaRPr>
              <a:solidFill>
                <a:srgbClr val="FFFFFF"/>
              </a:solidFill>
              <a:latin typeface="Times New Roman"/>
              <a:ea typeface="Times New Roman"/>
              <a:cs typeface="Times New Roman"/>
              <a:sym typeface="Times New Roman"/>
            </a:endParaRPr>
          </a:p>
          <a:p>
            <a:pPr marL="0" lvl="0" indent="0" algn="l" rtl="0">
              <a:lnSpc>
                <a:spcPct val="107916"/>
              </a:lnSpc>
              <a:spcBef>
                <a:spcPts val="800"/>
              </a:spcBef>
              <a:spcAft>
                <a:spcPts val="0"/>
              </a:spcAft>
              <a:buClr>
                <a:schemeClr val="dk1"/>
              </a:buClr>
              <a:buSzPts val="1100"/>
              <a:buFont typeface="Arial"/>
              <a:buNone/>
            </a:pPr>
            <a:r>
              <a:rPr lang="en-IN">
                <a:solidFill>
                  <a:srgbClr val="FFFFFF"/>
                </a:solidFill>
                <a:latin typeface="Times New Roman"/>
                <a:ea typeface="Times New Roman"/>
                <a:cs typeface="Times New Roman"/>
                <a:sym typeface="Times New Roman"/>
              </a:rPr>
              <a:t>union</a:t>
            </a:r>
            <a:endParaRPr>
              <a:solidFill>
                <a:srgbClr val="FFFFFF"/>
              </a:solidFill>
              <a:latin typeface="Times New Roman"/>
              <a:ea typeface="Times New Roman"/>
              <a:cs typeface="Times New Roman"/>
              <a:sym typeface="Times New Roman"/>
            </a:endParaRPr>
          </a:p>
          <a:p>
            <a:pPr marL="0" lvl="0" indent="0" algn="l" rtl="0">
              <a:lnSpc>
                <a:spcPct val="107916"/>
              </a:lnSpc>
              <a:spcBef>
                <a:spcPts val="800"/>
              </a:spcBef>
              <a:spcAft>
                <a:spcPts val="0"/>
              </a:spcAft>
              <a:buClr>
                <a:schemeClr val="dk1"/>
              </a:buClr>
              <a:buSzPts val="1100"/>
              <a:buFont typeface="Arial"/>
              <a:buNone/>
            </a:pPr>
            <a:r>
              <a:rPr lang="en-IN">
                <a:solidFill>
                  <a:srgbClr val="FFFFFF"/>
                </a:solidFill>
                <a:latin typeface="Times New Roman"/>
                <a:ea typeface="Times New Roman"/>
                <a:cs typeface="Times New Roman"/>
                <a:sym typeface="Times New Roman"/>
              </a:rPr>
              <a:t>select team2 as team , count(team2)/44 as nop from matches group by Team2) sub</a:t>
            </a:r>
            <a:endParaRPr>
              <a:solidFill>
                <a:srgbClr val="FFFFFF"/>
              </a:solidFill>
              <a:latin typeface="Times New Roman"/>
              <a:ea typeface="Times New Roman"/>
              <a:cs typeface="Times New Roman"/>
              <a:sym typeface="Times New Roman"/>
            </a:endParaRPr>
          </a:p>
          <a:p>
            <a:pPr marL="0" lvl="0" indent="0" algn="l" rtl="0">
              <a:lnSpc>
                <a:spcPct val="107916"/>
              </a:lnSpc>
              <a:spcBef>
                <a:spcPts val="800"/>
              </a:spcBef>
              <a:spcAft>
                <a:spcPts val="0"/>
              </a:spcAft>
              <a:buClr>
                <a:schemeClr val="dk1"/>
              </a:buClr>
              <a:buSzPts val="1100"/>
              <a:buFont typeface="Arial"/>
              <a:buNone/>
            </a:pPr>
            <a:r>
              <a:rPr lang="en-IN">
                <a:solidFill>
                  <a:srgbClr val="FFFFFF"/>
                </a:solidFill>
                <a:latin typeface="Times New Roman"/>
                <a:ea typeface="Times New Roman"/>
                <a:cs typeface="Times New Roman"/>
                <a:sym typeface="Times New Roman"/>
              </a:rPr>
              <a:t>inner join </a:t>
            </a:r>
            <a:endParaRPr>
              <a:solidFill>
                <a:srgbClr val="FFFFFF"/>
              </a:solidFill>
              <a:latin typeface="Times New Roman"/>
              <a:ea typeface="Times New Roman"/>
              <a:cs typeface="Times New Roman"/>
              <a:sym typeface="Times New Roman"/>
            </a:endParaRPr>
          </a:p>
          <a:p>
            <a:pPr marL="0" lvl="0" indent="0" algn="l" rtl="0">
              <a:lnSpc>
                <a:spcPct val="107916"/>
              </a:lnSpc>
              <a:spcBef>
                <a:spcPts val="800"/>
              </a:spcBef>
              <a:spcAft>
                <a:spcPts val="0"/>
              </a:spcAft>
              <a:buClr>
                <a:schemeClr val="dk1"/>
              </a:buClr>
              <a:buSzPts val="1100"/>
              <a:buFont typeface="Arial"/>
              <a:buNone/>
            </a:pPr>
            <a:r>
              <a:rPr lang="en-IN">
                <a:solidFill>
                  <a:srgbClr val="FFFFFF"/>
                </a:solidFill>
                <a:latin typeface="Times New Roman"/>
                <a:ea typeface="Times New Roman"/>
                <a:cs typeface="Times New Roman"/>
                <a:sym typeface="Times New Roman"/>
              </a:rPr>
              <a:t>Team_Details t</a:t>
            </a:r>
            <a:endParaRPr>
              <a:solidFill>
                <a:srgbClr val="FFFFFF"/>
              </a:solidFill>
              <a:latin typeface="Times New Roman"/>
              <a:ea typeface="Times New Roman"/>
              <a:cs typeface="Times New Roman"/>
              <a:sym typeface="Times New Roman"/>
            </a:endParaRPr>
          </a:p>
          <a:p>
            <a:pPr marL="0" lvl="0" indent="0" algn="l" rtl="0">
              <a:lnSpc>
                <a:spcPct val="107916"/>
              </a:lnSpc>
              <a:spcBef>
                <a:spcPts val="800"/>
              </a:spcBef>
              <a:spcAft>
                <a:spcPts val="0"/>
              </a:spcAft>
              <a:buClr>
                <a:schemeClr val="dk1"/>
              </a:buClr>
              <a:buSzPts val="1100"/>
              <a:buFont typeface="Arial"/>
              <a:buNone/>
            </a:pPr>
            <a:r>
              <a:rPr lang="en-IN">
                <a:solidFill>
                  <a:srgbClr val="FFFFFF"/>
                </a:solidFill>
                <a:latin typeface="Times New Roman"/>
                <a:ea typeface="Times New Roman"/>
                <a:cs typeface="Times New Roman"/>
                <a:sym typeface="Times New Roman"/>
              </a:rPr>
              <a:t>on</a:t>
            </a:r>
            <a:endParaRPr>
              <a:solidFill>
                <a:srgbClr val="FFFFFF"/>
              </a:solidFill>
              <a:latin typeface="Times New Roman"/>
              <a:ea typeface="Times New Roman"/>
              <a:cs typeface="Times New Roman"/>
              <a:sym typeface="Times New Roman"/>
            </a:endParaRPr>
          </a:p>
          <a:p>
            <a:pPr marL="0" lvl="0" indent="0" algn="l" rtl="0">
              <a:lnSpc>
                <a:spcPct val="107916"/>
              </a:lnSpc>
              <a:spcBef>
                <a:spcPts val="800"/>
              </a:spcBef>
              <a:spcAft>
                <a:spcPts val="0"/>
              </a:spcAft>
              <a:buClr>
                <a:schemeClr val="dk1"/>
              </a:buClr>
              <a:buSzPts val="1100"/>
              <a:buFont typeface="Arial"/>
              <a:buNone/>
            </a:pPr>
            <a:r>
              <a:rPr lang="en-IN">
                <a:solidFill>
                  <a:srgbClr val="FFFFFF"/>
                </a:solidFill>
                <a:latin typeface="Times New Roman"/>
                <a:ea typeface="Times New Roman"/>
                <a:cs typeface="Times New Roman"/>
                <a:sym typeface="Times New Roman"/>
              </a:rPr>
              <a:t>team=t.Team_ID</a:t>
            </a:r>
            <a:endParaRPr>
              <a:solidFill>
                <a:srgbClr val="FFFFFF"/>
              </a:solidFill>
              <a:latin typeface="Times New Roman"/>
              <a:ea typeface="Times New Roman"/>
              <a:cs typeface="Times New Roman"/>
              <a:sym typeface="Times New Roman"/>
            </a:endParaRPr>
          </a:p>
          <a:p>
            <a:pPr marL="0" lvl="0" indent="0" algn="l" rtl="0">
              <a:lnSpc>
                <a:spcPct val="107916"/>
              </a:lnSpc>
              <a:spcBef>
                <a:spcPts val="800"/>
              </a:spcBef>
              <a:spcAft>
                <a:spcPts val="0"/>
              </a:spcAft>
              <a:buClr>
                <a:schemeClr val="dk1"/>
              </a:buClr>
              <a:buSzPts val="1100"/>
              <a:buFont typeface="Arial"/>
              <a:buNone/>
            </a:pPr>
            <a:r>
              <a:rPr lang="en-IN">
                <a:solidFill>
                  <a:srgbClr val="FFFFFF"/>
                </a:solidFill>
                <a:latin typeface="Times New Roman"/>
                <a:ea typeface="Times New Roman"/>
                <a:cs typeface="Times New Roman"/>
                <a:sym typeface="Times New Roman"/>
              </a:rPr>
              <a:t>group by team,t.Team_Name</a:t>
            </a:r>
            <a:endParaRPr>
              <a:solidFill>
                <a:srgbClr val="FFFFFF"/>
              </a:solidFill>
              <a:latin typeface="Times New Roman"/>
              <a:ea typeface="Times New Roman"/>
              <a:cs typeface="Times New Roman"/>
              <a:sym typeface="Times New Roman"/>
            </a:endParaRPr>
          </a:p>
          <a:p>
            <a:pPr marL="342900" lvl="0" indent="-228600" algn="l" rtl="0">
              <a:spcBef>
                <a:spcPts val="960"/>
              </a:spcBef>
              <a:spcAft>
                <a:spcPts val="0"/>
              </a:spcAft>
              <a:buSzPts val="1800"/>
              <a:buNone/>
            </a:pPr>
            <a:endParaRPr/>
          </a:p>
        </p:txBody>
      </p:sp>
      <p:pic>
        <p:nvPicPr>
          <p:cNvPr id="402" name="Google Shape;402;p47"/>
          <p:cNvPicPr preferRelativeResize="0"/>
          <p:nvPr/>
        </p:nvPicPr>
        <p:blipFill>
          <a:blip r:embed="rId3">
            <a:alphaModFix/>
          </a:blip>
          <a:stretch>
            <a:fillRect/>
          </a:stretch>
        </p:blipFill>
        <p:spPr>
          <a:xfrm>
            <a:off x="6096000" y="3916500"/>
            <a:ext cx="6096000" cy="2941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4"/>
          <p:cNvSpPr txBox="1">
            <a:spLocks noGrp="1"/>
          </p:cNvSpPr>
          <p:nvPr>
            <p:ph type="title"/>
          </p:nvPr>
        </p:nvSpPr>
        <p:spPr>
          <a:xfrm>
            <a:off x="886200" y="25299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ctr" rtl="0">
              <a:spcBef>
                <a:spcPts val="0"/>
              </a:spcBef>
              <a:spcAft>
                <a:spcPts val="0"/>
              </a:spcAft>
              <a:buClr>
                <a:srgbClr val="FEFEFE"/>
              </a:buClr>
              <a:buSzPts val="4400"/>
              <a:buFont typeface="Algerian"/>
              <a:buNone/>
            </a:pPr>
            <a:r>
              <a:rPr lang="en-IN" sz="4400">
                <a:latin typeface="Algerian"/>
                <a:ea typeface="Algerian"/>
                <a:cs typeface="Algerian"/>
                <a:sym typeface="Algerian"/>
              </a:rPr>
              <a:t>Logical Database Design</a:t>
            </a:r>
            <a:endParaRPr sz="4400">
              <a:latin typeface="Algerian"/>
              <a:ea typeface="Algerian"/>
              <a:cs typeface="Algerian"/>
              <a:sym typeface="Algeri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8"/>
          <p:cNvSpPr txBox="1">
            <a:spLocks noGrp="1"/>
          </p:cNvSpPr>
          <p:nvPr>
            <p:ph type="ctrTitle"/>
          </p:nvPr>
        </p:nvSpPr>
        <p:spPr>
          <a:xfrm>
            <a:off x="810001" y="1449147"/>
            <a:ext cx="10572000" cy="32625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Century Gothic"/>
              <a:buNone/>
            </a:pPr>
            <a:r>
              <a:rPr lang="en-IN" sz="4400"/>
              <a:t/>
            </a:r>
            <a:br>
              <a:rPr lang="en-IN" sz="4400"/>
            </a:br>
            <a:r>
              <a:rPr lang="en-IN" sz="4400"/>
              <a:t/>
            </a:r>
            <a:br>
              <a:rPr lang="en-IN" sz="4400"/>
            </a:br>
            <a:r>
              <a:rPr lang="en-IN" sz="4400"/>
              <a:t/>
            </a:r>
            <a:br>
              <a:rPr lang="en-IN" sz="4400"/>
            </a:br>
            <a:r>
              <a:rPr lang="en-IN" sz="4400"/>
              <a:t/>
            </a:r>
            <a:br>
              <a:rPr lang="en-IN" sz="4400"/>
            </a:br>
            <a:r>
              <a:rPr lang="en-IN" sz="4400"/>
              <a:t>Top 10 players based on no of man of the match awards won</a:t>
            </a:r>
            <a:br>
              <a:rPr lang="en-IN" sz="4400"/>
            </a:br>
            <a:r>
              <a:rPr lang="en-IN" sz="4400"/>
              <a:t/>
            </a:r>
            <a:br>
              <a:rPr lang="en-IN" sz="4400"/>
            </a:br>
            <a:endParaRPr sz="4400">
              <a:latin typeface="Times New Roman"/>
              <a:ea typeface="Times New Roman"/>
              <a:cs typeface="Times New Roman"/>
              <a:sym typeface="Times New Roman"/>
            </a:endParaRPr>
          </a:p>
        </p:txBody>
      </p:sp>
      <p:sp>
        <p:nvSpPr>
          <p:cNvPr id="408" name="Google Shape;408;p48"/>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
        <p:nvSpPr>
          <p:cNvPr id="409" name="Google Shape;409;p48"/>
          <p:cNvSpPr txBox="1"/>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marR="0" lvl="0" indent="0" algn="l" rtl="0">
              <a:spcBef>
                <a:spcPts val="0"/>
              </a:spcBef>
              <a:spcAft>
                <a:spcPts val="0"/>
              </a:spcAft>
              <a:buClr>
                <a:srgbClr val="FEFEFE"/>
              </a:buClr>
              <a:buSzPts val="5400"/>
              <a:buFont typeface="Century Gothic"/>
              <a:buNone/>
            </a:pPr>
            <a:r>
              <a:rPr lang="en-IN" sz="5400" b="1">
                <a:solidFill>
                  <a:srgbClr val="FEFEFE"/>
                </a:solidFill>
                <a:latin typeface="Century Gothic"/>
                <a:ea typeface="Century Gothic"/>
                <a:cs typeface="Century Gothic"/>
                <a:sym typeface="Century Gothic"/>
              </a:rPr>
              <a:t> </a:t>
            </a:r>
            <a:br>
              <a:rPr lang="en-IN" sz="5400" b="1">
                <a:solidFill>
                  <a:srgbClr val="FEFEFE"/>
                </a:solidFill>
                <a:latin typeface="Century Gothic"/>
                <a:ea typeface="Century Gothic"/>
                <a:cs typeface="Century Gothic"/>
                <a:sym typeface="Century Gothic"/>
              </a:rPr>
            </a:br>
            <a:endParaRPr sz="5400" b="1">
              <a:solidFill>
                <a:srgbClr val="FEFEFE"/>
              </a:solidFill>
              <a:latin typeface="Century Gothic"/>
              <a:ea typeface="Century Gothic"/>
              <a:cs typeface="Century Gothic"/>
              <a:sym typeface="Century Gothic"/>
            </a:endParaRPr>
          </a:p>
        </p:txBody>
      </p:sp>
    </p:spTree>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9"/>
          <p:cNvSpPr txBox="1">
            <a:spLocks noGrp="1"/>
          </p:cNvSpPr>
          <p:nvPr>
            <p:ph type="body" idx="1"/>
          </p:nvPr>
        </p:nvSpPr>
        <p:spPr>
          <a:xfrm>
            <a:off x="914787" y="2138212"/>
            <a:ext cx="10554600" cy="36366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fontScale="92500"/>
          </a:bodyPr>
          <a:lstStyle/>
          <a:p>
            <a:pPr marL="0" lvl="0" indent="0" algn="l" rtl="0">
              <a:lnSpc>
                <a:spcPct val="115000"/>
              </a:lnSpc>
              <a:spcBef>
                <a:spcPts val="0"/>
              </a:spcBef>
              <a:spcAft>
                <a:spcPts val="0"/>
              </a:spcAft>
              <a:buClr>
                <a:schemeClr val="dk1"/>
              </a:buClr>
              <a:buSzPts val="1100"/>
              <a:buFont typeface="Arial"/>
              <a:buNone/>
            </a:pPr>
            <a:r>
              <a:rPr lang="en-IN" sz="2100">
                <a:solidFill>
                  <a:srgbClr val="FFFFFF"/>
                </a:solidFill>
                <a:latin typeface="Times New Roman"/>
                <a:ea typeface="Times New Roman"/>
                <a:cs typeface="Times New Roman"/>
                <a:sym typeface="Times New Roman"/>
              </a:rPr>
              <a:t>SELECT 			* 		FROM(</a:t>
            </a:r>
            <a:endParaRPr sz="21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100"/>
              <a:buNone/>
            </a:pPr>
            <a:r>
              <a:rPr lang="en-IN" sz="2100">
                <a:solidFill>
                  <a:srgbClr val="FFFFFF"/>
                </a:solidFill>
                <a:latin typeface="Times New Roman"/>
                <a:ea typeface="Times New Roman"/>
                <a:cs typeface="Times New Roman"/>
                <a:sym typeface="Times New Roman"/>
              </a:rPr>
              <a:t>SELECT 			DISTINCT P.PLAYER_NAME,   COUNT(M.MAN_OF_MATCH) </a:t>
            </a:r>
            <a:endParaRPr sz="2100">
              <a:solidFill>
                <a:srgbClr val="FFFFFF"/>
              </a:solidFill>
              <a:latin typeface="Times New Roman"/>
              <a:ea typeface="Times New Roman"/>
              <a:cs typeface="Times New Roman"/>
              <a:sym typeface="Times New Roman"/>
            </a:endParaRPr>
          </a:p>
          <a:p>
            <a:pPr marL="1828800" lvl="0" indent="457200" algn="l" rtl="0">
              <a:lnSpc>
                <a:spcPct val="115000"/>
              </a:lnSpc>
              <a:spcBef>
                <a:spcPts val="0"/>
              </a:spcBef>
              <a:spcAft>
                <a:spcPts val="0"/>
              </a:spcAft>
              <a:buClr>
                <a:schemeClr val="dk1"/>
              </a:buClr>
              <a:buSzPts val="1100"/>
              <a:buFont typeface="Arial"/>
              <a:buNone/>
            </a:pPr>
            <a:r>
              <a:rPr lang="en-IN" sz="2100">
                <a:solidFill>
                  <a:srgbClr val="FFFFFF"/>
                </a:solidFill>
                <a:latin typeface="Times New Roman"/>
                <a:ea typeface="Times New Roman"/>
                <a:cs typeface="Times New Roman"/>
                <a:sym typeface="Times New Roman"/>
              </a:rPr>
              <a:t>"TOTAL MOM AWARDS  WON"</a:t>
            </a:r>
            <a:endParaRPr sz="21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2100">
                <a:solidFill>
                  <a:srgbClr val="FFFFFF"/>
                </a:solidFill>
                <a:latin typeface="Times New Roman"/>
                <a:ea typeface="Times New Roman"/>
                <a:cs typeface="Times New Roman"/>
                <a:sym typeface="Times New Roman"/>
              </a:rPr>
              <a:t>FROM				MATCHES M </a:t>
            </a:r>
            <a:endParaRPr sz="21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2100">
                <a:solidFill>
                  <a:srgbClr val="FFFFFF"/>
                </a:solidFill>
                <a:latin typeface="Times New Roman"/>
                <a:ea typeface="Times New Roman"/>
                <a:cs typeface="Times New Roman"/>
                <a:sym typeface="Times New Roman"/>
              </a:rPr>
              <a:t>INNER JOIN		NEW_PLAYERS P</a:t>
            </a:r>
            <a:endParaRPr sz="21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2100">
                <a:solidFill>
                  <a:srgbClr val="FFFFFF"/>
                </a:solidFill>
                <a:latin typeface="Times New Roman"/>
                <a:ea typeface="Times New Roman"/>
                <a:cs typeface="Times New Roman"/>
                <a:sym typeface="Times New Roman"/>
              </a:rPr>
              <a:t>ON 					M.PLAYER_ID = P.PLAYER_ID</a:t>
            </a:r>
            <a:endParaRPr sz="21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2100">
                <a:solidFill>
                  <a:srgbClr val="FFFFFF"/>
                </a:solidFill>
                <a:latin typeface="Times New Roman"/>
                <a:ea typeface="Times New Roman"/>
                <a:cs typeface="Times New Roman"/>
                <a:sym typeface="Times New Roman"/>
              </a:rPr>
              <a:t>WHERE 			M.MAN_OF_MATCH = P.PLAYER_ID</a:t>
            </a:r>
            <a:endParaRPr sz="21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2100">
                <a:solidFill>
                  <a:srgbClr val="FFFFFF"/>
                </a:solidFill>
                <a:latin typeface="Times New Roman"/>
                <a:ea typeface="Times New Roman"/>
                <a:cs typeface="Times New Roman"/>
                <a:sym typeface="Times New Roman"/>
              </a:rPr>
              <a:t>GROUP BY 		P.PLAYER_NAME, M.MAN_OF_MATCH</a:t>
            </a:r>
            <a:endParaRPr sz="21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2100">
                <a:solidFill>
                  <a:srgbClr val="FFFFFF"/>
                </a:solidFill>
                <a:latin typeface="Times New Roman"/>
                <a:ea typeface="Times New Roman"/>
                <a:cs typeface="Times New Roman"/>
                <a:sym typeface="Times New Roman"/>
              </a:rPr>
              <a:t>ORDER BY 		COUNT(M.MAN_OF_MATCH) DESC)</a:t>
            </a:r>
            <a:endParaRPr sz="21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2100">
                <a:solidFill>
                  <a:srgbClr val="FFFFFF"/>
                </a:solidFill>
                <a:latin typeface="Times New Roman"/>
                <a:ea typeface="Times New Roman"/>
                <a:cs typeface="Times New Roman"/>
                <a:sym typeface="Times New Roman"/>
              </a:rPr>
              <a:t>WHERE 			ROWNUM &lt;= 10;</a:t>
            </a:r>
            <a:endParaRPr sz="2100">
              <a:solidFill>
                <a:srgbClr val="FFFFFF"/>
              </a:solidFill>
              <a:latin typeface="Times New Roman"/>
              <a:ea typeface="Times New Roman"/>
              <a:cs typeface="Times New Roman"/>
              <a:sym typeface="Times New Roman"/>
            </a:endParaRPr>
          </a:p>
          <a:p>
            <a:pPr marL="0" lvl="0" indent="0" algn="l" rtl="0">
              <a:spcBef>
                <a:spcPts val="0"/>
              </a:spcBef>
              <a:spcAft>
                <a:spcPts val="0"/>
              </a:spcAft>
              <a:buSzPts val="2400"/>
              <a:buNone/>
            </a:pPr>
            <a:endParaRPr sz="2700">
              <a:latin typeface="Times New Roman"/>
              <a:ea typeface="Times New Roman"/>
              <a:cs typeface="Times New Roman"/>
              <a:sym typeface="Times New Roman"/>
            </a:endParaRPr>
          </a:p>
        </p:txBody>
      </p:sp>
      <p:pic>
        <p:nvPicPr>
          <p:cNvPr id="415" name="Google Shape;415;p49"/>
          <p:cNvPicPr preferRelativeResize="0"/>
          <p:nvPr/>
        </p:nvPicPr>
        <p:blipFill>
          <a:blip r:embed="rId3">
            <a:alphaModFix/>
          </a:blip>
          <a:stretch>
            <a:fillRect/>
          </a:stretch>
        </p:blipFill>
        <p:spPr>
          <a:xfrm>
            <a:off x="8463675" y="3081800"/>
            <a:ext cx="3728325" cy="295610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0"/>
          <p:cNvSpPr txBox="1">
            <a:spLocks noGrp="1"/>
          </p:cNvSpPr>
          <p:nvPr>
            <p:ph type="ctrTitle"/>
          </p:nvPr>
        </p:nvSpPr>
        <p:spPr>
          <a:xfrm>
            <a:off x="743698" y="1525347"/>
            <a:ext cx="10572000" cy="32625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Century Gothic"/>
              <a:buNone/>
            </a:pPr>
            <a:r>
              <a:rPr lang="en-IN" sz="4400"/>
              <a:t/>
            </a:r>
            <a:br>
              <a:rPr lang="en-IN" sz="4400"/>
            </a:br>
            <a:r>
              <a:rPr lang="en-IN" sz="4400"/>
              <a:t/>
            </a:r>
            <a:br>
              <a:rPr lang="en-IN" sz="4400"/>
            </a:br>
            <a:r>
              <a:rPr lang="en-IN" sz="4400"/>
              <a:t/>
            </a:r>
            <a:br>
              <a:rPr lang="en-IN" sz="4400"/>
            </a:br>
            <a:r>
              <a:rPr lang="en-IN" sz="4400"/>
              <a:t/>
            </a:r>
            <a:br>
              <a:rPr lang="en-IN" sz="4400"/>
            </a:br>
            <a:r>
              <a:rPr lang="en-IN" sz="4400"/>
              <a:t>	Number of matches played by each 	team</a:t>
            </a:r>
            <a:br>
              <a:rPr lang="en-IN" sz="4400"/>
            </a:br>
            <a:r>
              <a:rPr lang="en-IN" sz="4400"/>
              <a:t/>
            </a:r>
            <a:br>
              <a:rPr lang="en-IN" sz="4400"/>
            </a:br>
            <a:endParaRPr sz="4400">
              <a:latin typeface="Times New Roman"/>
              <a:ea typeface="Times New Roman"/>
              <a:cs typeface="Times New Roman"/>
              <a:sym typeface="Times New Roman"/>
            </a:endParaRPr>
          </a:p>
        </p:txBody>
      </p:sp>
      <p:sp>
        <p:nvSpPr>
          <p:cNvPr id="421" name="Google Shape;421;p50"/>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
        <p:nvSpPr>
          <p:cNvPr id="422" name="Google Shape;422;p50"/>
          <p:cNvSpPr txBox="1"/>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marR="0" lvl="0" indent="0" algn="l" rtl="0">
              <a:spcBef>
                <a:spcPts val="0"/>
              </a:spcBef>
              <a:spcAft>
                <a:spcPts val="0"/>
              </a:spcAft>
              <a:buClr>
                <a:srgbClr val="FEFEFE"/>
              </a:buClr>
              <a:buSzPts val="5400"/>
              <a:buFont typeface="Century Gothic"/>
              <a:buNone/>
            </a:pPr>
            <a:r>
              <a:rPr lang="en-IN" sz="5400" b="1">
                <a:solidFill>
                  <a:srgbClr val="FEFEFE"/>
                </a:solidFill>
                <a:latin typeface="Century Gothic"/>
                <a:ea typeface="Century Gothic"/>
                <a:cs typeface="Century Gothic"/>
                <a:sym typeface="Century Gothic"/>
              </a:rPr>
              <a:t> </a:t>
            </a:r>
            <a:br>
              <a:rPr lang="en-IN" sz="5400" b="1">
                <a:solidFill>
                  <a:srgbClr val="FEFEFE"/>
                </a:solidFill>
                <a:latin typeface="Century Gothic"/>
                <a:ea typeface="Century Gothic"/>
                <a:cs typeface="Century Gothic"/>
                <a:sym typeface="Century Gothic"/>
              </a:rPr>
            </a:br>
            <a:endParaRPr sz="5400" b="1">
              <a:solidFill>
                <a:srgbClr val="FEFEFE"/>
              </a:solidFill>
              <a:latin typeface="Century Gothic"/>
              <a:ea typeface="Century Gothic"/>
              <a:cs typeface="Century Gothic"/>
              <a:sym typeface="Century Gothic"/>
            </a:endParaRPr>
          </a:p>
        </p:txBody>
      </p:sp>
    </p:spTree>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1"/>
          <p:cNvSpPr txBox="1">
            <a:spLocks noGrp="1"/>
          </p:cNvSpPr>
          <p:nvPr>
            <p:ph type="body" idx="1"/>
          </p:nvPr>
        </p:nvSpPr>
        <p:spPr>
          <a:xfrm>
            <a:off x="818712" y="2222287"/>
            <a:ext cx="10839888" cy="441981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Font typeface="Arial"/>
              <a:buNone/>
            </a:pPr>
            <a:r>
              <a:rPr lang="en-IN" sz="2100">
                <a:solidFill>
                  <a:srgbClr val="FFFFFF"/>
                </a:solidFill>
                <a:latin typeface="Times New Roman"/>
                <a:ea typeface="Times New Roman"/>
                <a:cs typeface="Times New Roman"/>
                <a:sym typeface="Times New Roman"/>
              </a:rPr>
              <a:t>SELECT 	TEAM, T.TEAM_NAME ,SUM(NOP) AS "NUMBER OF MATCHES PLAYED" FROM (</a:t>
            </a:r>
            <a:endParaRPr sz="2100">
              <a:solidFill>
                <a:srgbClr val="FFFFFF"/>
              </a:solidFill>
              <a:latin typeface="Times New Roman"/>
              <a:ea typeface="Times New Roman"/>
              <a:cs typeface="Times New Roman"/>
              <a:sym typeface="Times New Roman"/>
            </a:endParaRPr>
          </a:p>
          <a:p>
            <a:pPr marL="1371600" lvl="0" indent="0" algn="l" rtl="0">
              <a:lnSpc>
                <a:spcPct val="115000"/>
              </a:lnSpc>
              <a:spcBef>
                <a:spcPts val="0"/>
              </a:spcBef>
              <a:spcAft>
                <a:spcPts val="0"/>
              </a:spcAft>
              <a:buClr>
                <a:schemeClr val="dk1"/>
              </a:buClr>
              <a:buSzPts val="1100"/>
              <a:buFont typeface="Arial"/>
              <a:buNone/>
            </a:pPr>
            <a:r>
              <a:rPr lang="en-IN" sz="2100">
                <a:solidFill>
                  <a:srgbClr val="FFFFFF"/>
                </a:solidFill>
                <a:latin typeface="Times New Roman"/>
                <a:ea typeface="Times New Roman"/>
                <a:cs typeface="Times New Roman"/>
                <a:sym typeface="Times New Roman"/>
              </a:rPr>
              <a:t>SELECT 		TEAM1 AS TEAM, COUNT(TEAM1)/44 AS NOP </a:t>
            </a:r>
            <a:endParaRPr sz="2100">
              <a:solidFill>
                <a:srgbClr val="FFFFFF"/>
              </a:solidFill>
              <a:latin typeface="Times New Roman"/>
              <a:ea typeface="Times New Roman"/>
              <a:cs typeface="Times New Roman"/>
              <a:sym typeface="Times New Roman"/>
            </a:endParaRPr>
          </a:p>
          <a:p>
            <a:pPr marL="1371600" lvl="0" indent="0" algn="l" rtl="0">
              <a:lnSpc>
                <a:spcPct val="115000"/>
              </a:lnSpc>
              <a:spcBef>
                <a:spcPts val="0"/>
              </a:spcBef>
              <a:spcAft>
                <a:spcPts val="0"/>
              </a:spcAft>
              <a:buClr>
                <a:schemeClr val="dk1"/>
              </a:buClr>
              <a:buSzPts val="1100"/>
              <a:buFont typeface="Arial"/>
              <a:buNone/>
            </a:pPr>
            <a:r>
              <a:rPr lang="en-IN" sz="2100">
                <a:solidFill>
                  <a:srgbClr val="FFFFFF"/>
                </a:solidFill>
                <a:latin typeface="Times New Roman"/>
                <a:ea typeface="Times New Roman"/>
                <a:cs typeface="Times New Roman"/>
                <a:sym typeface="Times New Roman"/>
              </a:rPr>
              <a:t>FROM 			MATCHES </a:t>
            </a:r>
            <a:endParaRPr sz="2100">
              <a:solidFill>
                <a:srgbClr val="FFFFFF"/>
              </a:solidFill>
              <a:latin typeface="Times New Roman"/>
              <a:ea typeface="Times New Roman"/>
              <a:cs typeface="Times New Roman"/>
              <a:sym typeface="Times New Roman"/>
            </a:endParaRPr>
          </a:p>
          <a:p>
            <a:pPr marL="1371600" lvl="0" indent="0" algn="l" rtl="0">
              <a:lnSpc>
                <a:spcPct val="115000"/>
              </a:lnSpc>
              <a:spcBef>
                <a:spcPts val="0"/>
              </a:spcBef>
              <a:spcAft>
                <a:spcPts val="0"/>
              </a:spcAft>
              <a:buClr>
                <a:schemeClr val="dk1"/>
              </a:buClr>
              <a:buSzPts val="1100"/>
              <a:buFont typeface="Arial"/>
              <a:buNone/>
            </a:pPr>
            <a:r>
              <a:rPr lang="en-IN" sz="2100">
                <a:solidFill>
                  <a:srgbClr val="FFFFFF"/>
                </a:solidFill>
                <a:latin typeface="Times New Roman"/>
                <a:ea typeface="Times New Roman"/>
                <a:cs typeface="Times New Roman"/>
                <a:sym typeface="Times New Roman"/>
              </a:rPr>
              <a:t>GROUP BY 	TEAM1</a:t>
            </a:r>
            <a:endParaRPr sz="21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2100">
                <a:solidFill>
                  <a:srgbClr val="FFFFFF"/>
                </a:solidFill>
                <a:latin typeface="Times New Roman"/>
                <a:ea typeface="Times New Roman"/>
                <a:cs typeface="Times New Roman"/>
                <a:sym typeface="Times New Roman"/>
              </a:rPr>
              <a:t>UNION</a:t>
            </a:r>
            <a:endParaRPr sz="21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2100">
                <a:solidFill>
                  <a:srgbClr val="FFFFFF"/>
                </a:solidFill>
                <a:latin typeface="Times New Roman"/>
                <a:ea typeface="Times New Roman"/>
                <a:cs typeface="Times New Roman"/>
                <a:sym typeface="Times New Roman"/>
              </a:rPr>
              <a:t>SELECT 	TEAM2 AS TEAM , COUNT(TEAM2)/44 AS NOP </a:t>
            </a:r>
            <a:endParaRPr sz="21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2100">
                <a:solidFill>
                  <a:srgbClr val="FFFFFF"/>
                </a:solidFill>
                <a:latin typeface="Times New Roman"/>
                <a:ea typeface="Times New Roman"/>
                <a:cs typeface="Times New Roman"/>
                <a:sym typeface="Times New Roman"/>
              </a:rPr>
              <a:t>FROM 		MATCHES GROUP BY TEAM2) SUB</a:t>
            </a:r>
            <a:endParaRPr sz="21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2100">
                <a:solidFill>
                  <a:srgbClr val="FFFFFF"/>
                </a:solidFill>
                <a:latin typeface="Times New Roman"/>
                <a:ea typeface="Times New Roman"/>
                <a:cs typeface="Times New Roman"/>
                <a:sym typeface="Times New Roman"/>
              </a:rPr>
              <a:t>INNER JOIN	TEAM_DETAILS T</a:t>
            </a:r>
            <a:endParaRPr sz="21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2100">
                <a:solidFill>
                  <a:srgbClr val="FFFFFF"/>
                </a:solidFill>
                <a:latin typeface="Times New Roman"/>
                <a:ea typeface="Times New Roman"/>
                <a:cs typeface="Times New Roman"/>
                <a:sym typeface="Times New Roman"/>
              </a:rPr>
              <a:t>ON			TEAM=T.TEAM_ID</a:t>
            </a:r>
            <a:endParaRPr sz="21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2100">
                <a:solidFill>
                  <a:srgbClr val="FFFFFF"/>
                </a:solidFill>
                <a:latin typeface="Times New Roman"/>
                <a:ea typeface="Times New Roman"/>
                <a:cs typeface="Times New Roman"/>
                <a:sym typeface="Times New Roman"/>
              </a:rPr>
              <a:t>GROUP BY 	TEAM,T.TEAM_NAME;</a:t>
            </a:r>
            <a:endParaRPr sz="2100">
              <a:solidFill>
                <a:srgbClr val="FFFFFF"/>
              </a:solidFill>
              <a:latin typeface="Times New Roman"/>
              <a:ea typeface="Times New Roman"/>
              <a:cs typeface="Times New Roman"/>
              <a:sym typeface="Times New Roman"/>
            </a:endParaRPr>
          </a:p>
          <a:p>
            <a:pPr marL="342900" lvl="0" indent="-215900" algn="l" rtl="0">
              <a:lnSpc>
                <a:spcPct val="90000"/>
              </a:lnSpc>
              <a:spcBef>
                <a:spcPts val="1000"/>
              </a:spcBef>
              <a:spcAft>
                <a:spcPts val="0"/>
              </a:spcAft>
              <a:buSzPts val="2000"/>
              <a:buNone/>
            </a:pPr>
            <a:endParaRPr sz="2300">
              <a:latin typeface="Times New Roman"/>
              <a:ea typeface="Times New Roman"/>
              <a:cs typeface="Times New Roman"/>
              <a:sym typeface="Times New Roman"/>
            </a:endParaRPr>
          </a:p>
        </p:txBody>
      </p:sp>
      <p:pic>
        <p:nvPicPr>
          <p:cNvPr id="429" name="Google Shape;429;p51"/>
          <p:cNvPicPr preferRelativeResize="0"/>
          <p:nvPr/>
        </p:nvPicPr>
        <p:blipFill>
          <a:blip r:embed="rId3">
            <a:alphaModFix/>
          </a:blip>
          <a:stretch>
            <a:fillRect/>
          </a:stretch>
        </p:blipFill>
        <p:spPr>
          <a:xfrm>
            <a:off x="6042125" y="4458600"/>
            <a:ext cx="5998700" cy="22351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2"/>
          <p:cNvSpPr txBox="1">
            <a:spLocks noGrp="1"/>
          </p:cNvSpPr>
          <p:nvPr>
            <p:ph type="ctrTitle"/>
          </p:nvPr>
        </p:nvSpPr>
        <p:spPr>
          <a:xfrm>
            <a:off x="743698" y="1525347"/>
            <a:ext cx="10572000" cy="28180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Century Gothic"/>
              <a:buNone/>
            </a:pPr>
            <a:r>
              <a:rPr lang="en-IN" sz="4400"/>
              <a:t/>
            </a:r>
            <a:br>
              <a:rPr lang="en-IN" sz="4400"/>
            </a:br>
            <a:r>
              <a:rPr lang="en-IN" sz="4400"/>
              <a:t/>
            </a:r>
            <a:br>
              <a:rPr lang="en-IN" sz="4400"/>
            </a:br>
            <a:r>
              <a:rPr lang="en-IN" sz="4400"/>
              <a:t/>
            </a:r>
            <a:br>
              <a:rPr lang="en-IN" sz="4400"/>
            </a:br>
            <a:r>
              <a:rPr lang="en-IN" sz="4400"/>
              <a:t/>
            </a:r>
            <a:br>
              <a:rPr lang="en-IN" sz="4400"/>
            </a:br>
            <a:r>
              <a:rPr lang="en-IN" sz="4400"/>
              <a:t>	 Number of wins per team</a:t>
            </a:r>
            <a:br>
              <a:rPr lang="en-IN" sz="4400"/>
            </a:br>
            <a:endParaRPr sz="4400">
              <a:latin typeface="Times New Roman"/>
              <a:ea typeface="Times New Roman"/>
              <a:cs typeface="Times New Roman"/>
              <a:sym typeface="Times New Roman"/>
            </a:endParaRPr>
          </a:p>
        </p:txBody>
      </p:sp>
      <p:sp>
        <p:nvSpPr>
          <p:cNvPr id="435" name="Google Shape;435;p52"/>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
        <p:nvSpPr>
          <p:cNvPr id="436" name="Google Shape;436;p52"/>
          <p:cNvSpPr txBox="1"/>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marR="0" lvl="0" indent="0" algn="l" rtl="0">
              <a:spcBef>
                <a:spcPts val="0"/>
              </a:spcBef>
              <a:spcAft>
                <a:spcPts val="0"/>
              </a:spcAft>
              <a:buClr>
                <a:srgbClr val="FEFEFE"/>
              </a:buClr>
              <a:buSzPts val="5400"/>
              <a:buFont typeface="Century Gothic"/>
              <a:buNone/>
            </a:pPr>
            <a:r>
              <a:rPr lang="en-IN" sz="5400" b="1">
                <a:solidFill>
                  <a:srgbClr val="FEFEFE"/>
                </a:solidFill>
                <a:latin typeface="Century Gothic"/>
                <a:ea typeface="Century Gothic"/>
                <a:cs typeface="Century Gothic"/>
                <a:sym typeface="Century Gothic"/>
              </a:rPr>
              <a:t> </a:t>
            </a:r>
            <a:br>
              <a:rPr lang="en-IN" sz="5400" b="1">
                <a:solidFill>
                  <a:srgbClr val="FEFEFE"/>
                </a:solidFill>
                <a:latin typeface="Century Gothic"/>
                <a:ea typeface="Century Gothic"/>
                <a:cs typeface="Century Gothic"/>
                <a:sym typeface="Century Gothic"/>
              </a:rPr>
            </a:br>
            <a:endParaRPr sz="5400" b="1">
              <a:solidFill>
                <a:srgbClr val="FEFEFE"/>
              </a:solidFill>
              <a:latin typeface="Century Gothic"/>
              <a:ea typeface="Century Gothic"/>
              <a:cs typeface="Century Gothic"/>
              <a:sym typeface="Century Gothic"/>
            </a:endParaRPr>
          </a:p>
        </p:txBody>
      </p:sp>
    </p:spTree>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4"/>
          <p:cNvSpPr txBox="1">
            <a:spLocks noGrp="1"/>
          </p:cNvSpPr>
          <p:nvPr>
            <p:ph type="body" idx="1"/>
          </p:nvPr>
        </p:nvSpPr>
        <p:spPr>
          <a:xfrm>
            <a:off x="202257" y="2212275"/>
            <a:ext cx="11289792" cy="444521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360"/>
              </a:spcBef>
              <a:spcAft>
                <a:spcPts val="0"/>
              </a:spcAft>
              <a:buNone/>
            </a:pPr>
            <a:r>
              <a:rPr lang="en-IN" sz="1900">
                <a:latin typeface="Times New Roman"/>
                <a:ea typeface="Times New Roman"/>
                <a:cs typeface="Times New Roman"/>
                <a:sym typeface="Times New Roman"/>
              </a:rPr>
              <a:t>SELECT  	TEAM AS TEAM_ID, T.TEAM_NAME , SUM(NOW) AS "NO OF WINS" FROM (</a:t>
            </a:r>
            <a:endParaRPr sz="1900">
              <a:latin typeface="Times New Roman"/>
              <a:ea typeface="Times New Roman"/>
              <a:cs typeface="Times New Roman"/>
              <a:sym typeface="Times New Roman"/>
            </a:endParaRPr>
          </a:p>
          <a:p>
            <a:pPr marL="1371600" lvl="0" indent="0" algn="l" rtl="0">
              <a:spcBef>
                <a:spcPts val="600"/>
              </a:spcBef>
              <a:spcAft>
                <a:spcPts val="0"/>
              </a:spcAft>
              <a:buNone/>
            </a:pPr>
            <a:r>
              <a:rPr lang="en-IN" sz="1900">
                <a:latin typeface="Times New Roman"/>
                <a:ea typeface="Times New Roman"/>
                <a:cs typeface="Times New Roman"/>
                <a:sym typeface="Times New Roman"/>
              </a:rPr>
              <a:t>SELECT  TEAM1 AS TEAM, COUNT(CASE WHEN MATCH_WIN =TEAM1 THEN 1 END)/44 AS NOW </a:t>
            </a:r>
            <a:endParaRPr sz="1900">
              <a:latin typeface="Times New Roman"/>
              <a:ea typeface="Times New Roman"/>
              <a:cs typeface="Times New Roman"/>
              <a:sym typeface="Times New Roman"/>
            </a:endParaRPr>
          </a:p>
          <a:p>
            <a:pPr marL="1371600" lvl="0" indent="0" algn="l" rtl="0">
              <a:spcBef>
                <a:spcPts val="600"/>
              </a:spcBef>
              <a:spcAft>
                <a:spcPts val="0"/>
              </a:spcAft>
              <a:buNone/>
            </a:pPr>
            <a:r>
              <a:rPr lang="en-IN" sz="1900">
                <a:latin typeface="Times New Roman"/>
                <a:ea typeface="Times New Roman"/>
                <a:cs typeface="Times New Roman"/>
                <a:sym typeface="Times New Roman"/>
              </a:rPr>
              <a:t>FROM MATCHES GROUP BY TEAM1</a:t>
            </a:r>
            <a:endParaRPr sz="1900">
              <a:latin typeface="Times New Roman"/>
              <a:ea typeface="Times New Roman"/>
              <a:cs typeface="Times New Roman"/>
              <a:sym typeface="Times New Roman"/>
            </a:endParaRPr>
          </a:p>
          <a:p>
            <a:pPr marL="0" lvl="0" indent="0" algn="l" rtl="0">
              <a:spcBef>
                <a:spcPts val="600"/>
              </a:spcBef>
              <a:spcAft>
                <a:spcPts val="0"/>
              </a:spcAft>
              <a:buNone/>
            </a:pPr>
            <a:r>
              <a:rPr lang="en-IN" sz="1900">
                <a:latin typeface="Times New Roman"/>
                <a:ea typeface="Times New Roman"/>
                <a:cs typeface="Times New Roman"/>
                <a:sym typeface="Times New Roman"/>
              </a:rPr>
              <a:t>UNION</a:t>
            </a:r>
            <a:endParaRPr sz="1900">
              <a:latin typeface="Times New Roman"/>
              <a:ea typeface="Times New Roman"/>
              <a:cs typeface="Times New Roman"/>
              <a:sym typeface="Times New Roman"/>
            </a:endParaRPr>
          </a:p>
          <a:p>
            <a:pPr marL="0" lvl="0" indent="0" algn="l" rtl="0">
              <a:spcBef>
                <a:spcPts val="600"/>
              </a:spcBef>
              <a:spcAft>
                <a:spcPts val="0"/>
              </a:spcAft>
              <a:buNone/>
            </a:pPr>
            <a:r>
              <a:rPr lang="en-IN" sz="1900">
                <a:latin typeface="Times New Roman"/>
                <a:ea typeface="Times New Roman"/>
                <a:cs typeface="Times New Roman"/>
                <a:sym typeface="Times New Roman"/>
              </a:rPr>
              <a:t>SELECT  TEAM2 AS TEAM, COUNT(CASE WHEN MATCH_WIN =TEAM2 THEN 1 END)/44 AS NOW FROM MATCHES GROUP BY TEAM2</a:t>
            </a:r>
            <a:endParaRPr sz="1900">
              <a:latin typeface="Times New Roman"/>
              <a:ea typeface="Times New Roman"/>
              <a:cs typeface="Times New Roman"/>
              <a:sym typeface="Times New Roman"/>
            </a:endParaRPr>
          </a:p>
          <a:p>
            <a:pPr marL="0" lvl="0" indent="0" algn="l" rtl="0">
              <a:spcBef>
                <a:spcPts val="600"/>
              </a:spcBef>
              <a:spcAft>
                <a:spcPts val="0"/>
              </a:spcAft>
              <a:buNone/>
            </a:pPr>
            <a:r>
              <a:rPr lang="en-IN" sz="1900">
                <a:latin typeface="Times New Roman"/>
                <a:ea typeface="Times New Roman"/>
                <a:cs typeface="Times New Roman"/>
                <a:sym typeface="Times New Roman"/>
              </a:rPr>
              <a:t>) SUB</a:t>
            </a:r>
            <a:endParaRPr sz="1900">
              <a:latin typeface="Times New Roman"/>
              <a:ea typeface="Times New Roman"/>
              <a:cs typeface="Times New Roman"/>
              <a:sym typeface="Times New Roman"/>
            </a:endParaRPr>
          </a:p>
          <a:p>
            <a:pPr marL="0" lvl="0" indent="0" algn="l" rtl="0">
              <a:spcBef>
                <a:spcPts val="600"/>
              </a:spcBef>
              <a:spcAft>
                <a:spcPts val="0"/>
              </a:spcAft>
              <a:buNone/>
            </a:pPr>
            <a:r>
              <a:rPr lang="en-IN" sz="1900">
                <a:latin typeface="Times New Roman"/>
                <a:ea typeface="Times New Roman"/>
                <a:cs typeface="Times New Roman"/>
                <a:sym typeface="Times New Roman"/>
              </a:rPr>
              <a:t>INNER JOIN TEAM_DETAILS T</a:t>
            </a:r>
            <a:endParaRPr sz="1900">
              <a:latin typeface="Times New Roman"/>
              <a:ea typeface="Times New Roman"/>
              <a:cs typeface="Times New Roman"/>
              <a:sym typeface="Times New Roman"/>
            </a:endParaRPr>
          </a:p>
          <a:p>
            <a:pPr marL="0" lvl="0" indent="0" algn="l" rtl="0">
              <a:spcBef>
                <a:spcPts val="600"/>
              </a:spcBef>
              <a:spcAft>
                <a:spcPts val="0"/>
              </a:spcAft>
              <a:buNone/>
            </a:pPr>
            <a:r>
              <a:rPr lang="en-IN" sz="1900">
                <a:latin typeface="Times New Roman"/>
                <a:ea typeface="Times New Roman"/>
                <a:cs typeface="Times New Roman"/>
                <a:sym typeface="Times New Roman"/>
              </a:rPr>
              <a:t>ON TEAM=T.TEAM_ID</a:t>
            </a:r>
            <a:endParaRPr sz="1900">
              <a:latin typeface="Times New Roman"/>
              <a:ea typeface="Times New Roman"/>
              <a:cs typeface="Times New Roman"/>
              <a:sym typeface="Times New Roman"/>
            </a:endParaRPr>
          </a:p>
          <a:p>
            <a:pPr marL="0" lvl="0" indent="0" algn="l" rtl="0">
              <a:spcBef>
                <a:spcPts val="600"/>
              </a:spcBef>
              <a:spcAft>
                <a:spcPts val="0"/>
              </a:spcAft>
              <a:buNone/>
            </a:pPr>
            <a:r>
              <a:rPr lang="en-IN" sz="1900">
                <a:latin typeface="Times New Roman"/>
                <a:ea typeface="Times New Roman"/>
                <a:cs typeface="Times New Roman"/>
                <a:sym typeface="Times New Roman"/>
              </a:rPr>
              <a:t>GROUP BY TEAM,T.TEAM_NAME;</a:t>
            </a:r>
            <a:endParaRPr sz="1900">
              <a:latin typeface="Times New Roman"/>
              <a:ea typeface="Times New Roman"/>
              <a:cs typeface="Times New Roman"/>
              <a:sym typeface="Times New Roman"/>
            </a:endParaRPr>
          </a:p>
          <a:p>
            <a:pPr marL="0" lvl="0" indent="0" algn="l" rtl="0">
              <a:spcBef>
                <a:spcPts val="600"/>
              </a:spcBef>
              <a:spcAft>
                <a:spcPts val="600"/>
              </a:spcAft>
              <a:buSzPts val="1800"/>
              <a:buNone/>
            </a:pPr>
            <a:endParaRPr sz="1900">
              <a:latin typeface="Times New Roman"/>
              <a:ea typeface="Times New Roman"/>
              <a:cs typeface="Times New Roman"/>
              <a:sym typeface="Times New Roman"/>
            </a:endParaRPr>
          </a:p>
        </p:txBody>
      </p:sp>
      <p:pic>
        <p:nvPicPr>
          <p:cNvPr id="443" name="Google Shape;443;p54"/>
          <p:cNvPicPr preferRelativeResize="0"/>
          <p:nvPr/>
        </p:nvPicPr>
        <p:blipFill rotWithShape="1">
          <a:blip r:embed="rId3">
            <a:alphaModFix/>
          </a:blip>
          <a:srcRect/>
          <a:stretch/>
        </p:blipFill>
        <p:spPr>
          <a:xfrm>
            <a:off x="6137366" y="4300731"/>
            <a:ext cx="5842363" cy="2474018"/>
          </a:xfrm>
          <a:prstGeom prst="rect">
            <a:avLst/>
          </a:prstGeom>
          <a:noFill/>
          <a:ln>
            <a:noFill/>
          </a:ln>
        </p:spPr>
      </p:pic>
      <p:sp>
        <p:nvSpPr>
          <p:cNvPr id="444" name="Google Shape;444;p54"/>
          <p:cNvSpPr/>
          <p:nvPr/>
        </p:nvSpPr>
        <p:spPr>
          <a:xfrm>
            <a:off x="-212271" y="2095013"/>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5"/>
          <p:cNvSpPr txBox="1">
            <a:spLocks noGrp="1"/>
          </p:cNvSpPr>
          <p:nvPr>
            <p:ph type="ctrTitle"/>
          </p:nvPr>
        </p:nvSpPr>
        <p:spPr>
          <a:xfrm>
            <a:off x="743698" y="1525347"/>
            <a:ext cx="10572000" cy="28180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Century Gothic"/>
              <a:buNone/>
            </a:pPr>
            <a:r>
              <a:rPr lang="en-IN" sz="4400"/>
              <a:t>Best defending and chasing team </a:t>
            </a:r>
            <a:br>
              <a:rPr lang="en-IN" sz="4400"/>
            </a:br>
            <a:endParaRPr sz="4400">
              <a:latin typeface="Times New Roman"/>
              <a:ea typeface="Times New Roman"/>
              <a:cs typeface="Times New Roman"/>
              <a:sym typeface="Times New Roman"/>
            </a:endParaRPr>
          </a:p>
        </p:txBody>
      </p:sp>
      <p:sp>
        <p:nvSpPr>
          <p:cNvPr id="450" name="Google Shape;450;p55"/>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
        <p:nvSpPr>
          <p:cNvPr id="451" name="Google Shape;451;p55"/>
          <p:cNvSpPr txBox="1"/>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marR="0" lvl="0" indent="0" algn="l" rtl="0">
              <a:spcBef>
                <a:spcPts val="0"/>
              </a:spcBef>
              <a:spcAft>
                <a:spcPts val="0"/>
              </a:spcAft>
              <a:buClr>
                <a:srgbClr val="FEFEFE"/>
              </a:buClr>
              <a:buSzPts val="5400"/>
              <a:buFont typeface="Century Gothic"/>
              <a:buNone/>
            </a:pPr>
            <a:r>
              <a:rPr lang="en-IN" sz="5400" b="1">
                <a:solidFill>
                  <a:srgbClr val="FEFEFE"/>
                </a:solidFill>
                <a:latin typeface="Century Gothic"/>
                <a:ea typeface="Century Gothic"/>
                <a:cs typeface="Century Gothic"/>
                <a:sym typeface="Century Gothic"/>
              </a:rPr>
              <a:t> </a:t>
            </a:r>
            <a:br>
              <a:rPr lang="en-IN" sz="5400" b="1">
                <a:solidFill>
                  <a:srgbClr val="FEFEFE"/>
                </a:solidFill>
                <a:latin typeface="Century Gothic"/>
                <a:ea typeface="Century Gothic"/>
                <a:cs typeface="Century Gothic"/>
                <a:sym typeface="Century Gothic"/>
              </a:rPr>
            </a:br>
            <a:endParaRPr sz="5400" b="1">
              <a:solidFill>
                <a:srgbClr val="FEFEFE"/>
              </a:solidFill>
              <a:latin typeface="Century Gothic"/>
              <a:ea typeface="Century Gothic"/>
              <a:cs typeface="Century Gothic"/>
              <a:sym typeface="Century Gothic"/>
            </a:endParaRPr>
          </a:p>
        </p:txBody>
      </p:sp>
    </p:spTree>
  </p:cSld>
  <p:clrMapOvr>
    <a:masterClrMapping/>
  </p:clrMapOvr>
  <p:transition spd="slow">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6"/>
          <p:cNvSpPr txBox="1">
            <a:spLocks noGrp="1"/>
          </p:cNvSpPr>
          <p:nvPr>
            <p:ph type="body" idx="1"/>
          </p:nvPr>
        </p:nvSpPr>
        <p:spPr>
          <a:xfrm>
            <a:off x="818712" y="2011681"/>
            <a:ext cx="10554574" cy="459351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1125"/>
              <a:buNone/>
            </a:pPr>
            <a:r>
              <a:rPr lang="en-IN" sz="1125"/>
              <a:t> </a:t>
            </a:r>
            <a:r>
              <a:rPr lang="en-IN" sz="1375">
                <a:latin typeface="Times New Roman"/>
                <a:ea typeface="Times New Roman"/>
                <a:cs typeface="Times New Roman"/>
                <a:sym typeface="Times New Roman"/>
              </a:rPr>
              <a:t>SELECT  		COUNT(DISTINCT MATCH_ID ) " COUNT OF WIN ", MATCH_WIN , TEAM_NAME </a:t>
            </a:r>
            <a:endParaRPr/>
          </a:p>
          <a:p>
            <a:pPr marL="0" lvl="0" indent="0" algn="l" rtl="0">
              <a:lnSpc>
                <a:spcPct val="80000"/>
              </a:lnSpc>
              <a:spcBef>
                <a:spcPts val="875"/>
              </a:spcBef>
              <a:spcAft>
                <a:spcPts val="0"/>
              </a:spcAft>
              <a:buSzPts val="1375"/>
              <a:buNone/>
            </a:pPr>
            <a:r>
              <a:rPr lang="en-IN" sz="1375">
                <a:latin typeface="Times New Roman"/>
                <a:ea typeface="Times New Roman"/>
                <a:cs typeface="Times New Roman"/>
                <a:sym typeface="Times New Roman"/>
              </a:rPr>
              <a:t>FROM 		MATCHES M</a:t>
            </a:r>
            <a:endParaRPr sz="1375">
              <a:latin typeface="Times New Roman"/>
              <a:ea typeface="Times New Roman"/>
              <a:cs typeface="Times New Roman"/>
              <a:sym typeface="Times New Roman"/>
            </a:endParaRPr>
          </a:p>
          <a:p>
            <a:pPr marL="0" lvl="0" indent="0" algn="l" rtl="0">
              <a:lnSpc>
                <a:spcPct val="80000"/>
              </a:lnSpc>
              <a:spcBef>
                <a:spcPts val="875"/>
              </a:spcBef>
              <a:spcAft>
                <a:spcPts val="0"/>
              </a:spcAft>
              <a:buSzPts val="1375"/>
              <a:buNone/>
            </a:pPr>
            <a:r>
              <a:rPr lang="en-IN" sz="1375">
                <a:latin typeface="Times New Roman"/>
                <a:ea typeface="Times New Roman"/>
                <a:cs typeface="Times New Roman"/>
                <a:sym typeface="Times New Roman"/>
              </a:rPr>
              <a:t>INNER JOIN 	TEAMTABLE T</a:t>
            </a:r>
            <a:endParaRPr sz="1375">
              <a:latin typeface="Times New Roman"/>
              <a:ea typeface="Times New Roman"/>
              <a:cs typeface="Times New Roman"/>
              <a:sym typeface="Times New Roman"/>
            </a:endParaRPr>
          </a:p>
          <a:p>
            <a:pPr marL="0" lvl="0" indent="0" algn="l" rtl="0">
              <a:lnSpc>
                <a:spcPct val="80000"/>
              </a:lnSpc>
              <a:spcBef>
                <a:spcPts val="875"/>
              </a:spcBef>
              <a:spcAft>
                <a:spcPts val="0"/>
              </a:spcAft>
              <a:buSzPts val="1375"/>
              <a:buNone/>
            </a:pPr>
            <a:r>
              <a:rPr lang="en-IN" sz="1375">
                <a:latin typeface="Times New Roman"/>
                <a:ea typeface="Times New Roman"/>
                <a:cs typeface="Times New Roman"/>
                <a:sym typeface="Times New Roman"/>
              </a:rPr>
              <a:t>ON 			T.TEAM_ID = M.MATCH_WIN</a:t>
            </a:r>
            <a:endParaRPr sz="1375">
              <a:latin typeface="Times New Roman"/>
              <a:ea typeface="Times New Roman"/>
              <a:cs typeface="Times New Roman"/>
              <a:sym typeface="Times New Roman"/>
            </a:endParaRPr>
          </a:p>
          <a:p>
            <a:pPr marL="0" lvl="0" indent="0" algn="l" rtl="0">
              <a:lnSpc>
                <a:spcPct val="80000"/>
              </a:lnSpc>
              <a:spcBef>
                <a:spcPts val="875"/>
              </a:spcBef>
              <a:spcAft>
                <a:spcPts val="0"/>
              </a:spcAft>
              <a:buSzPts val="1375"/>
              <a:buNone/>
            </a:pPr>
            <a:r>
              <a:rPr lang="en-IN" sz="1375">
                <a:latin typeface="Times New Roman"/>
                <a:ea typeface="Times New Roman"/>
                <a:cs typeface="Times New Roman"/>
                <a:sym typeface="Times New Roman"/>
              </a:rPr>
              <a:t>WHERE 		MATCH_WIN = CHASING </a:t>
            </a:r>
            <a:endParaRPr sz="1375">
              <a:latin typeface="Times New Roman"/>
              <a:ea typeface="Times New Roman"/>
              <a:cs typeface="Times New Roman"/>
              <a:sym typeface="Times New Roman"/>
            </a:endParaRPr>
          </a:p>
          <a:p>
            <a:pPr marL="0" lvl="0" indent="0" algn="l" rtl="0">
              <a:lnSpc>
                <a:spcPct val="80000"/>
              </a:lnSpc>
              <a:spcBef>
                <a:spcPts val="875"/>
              </a:spcBef>
              <a:spcAft>
                <a:spcPts val="0"/>
              </a:spcAft>
              <a:buSzPts val="1375"/>
              <a:buNone/>
            </a:pPr>
            <a:r>
              <a:rPr lang="en-IN" sz="1375">
                <a:latin typeface="Times New Roman"/>
                <a:ea typeface="Times New Roman"/>
                <a:cs typeface="Times New Roman"/>
                <a:sym typeface="Times New Roman"/>
              </a:rPr>
              <a:t>GROUP BY 	MATCH_WIN,TEAM_NAME </a:t>
            </a:r>
            <a:endParaRPr sz="1375">
              <a:latin typeface="Times New Roman"/>
              <a:ea typeface="Times New Roman"/>
              <a:cs typeface="Times New Roman"/>
              <a:sym typeface="Times New Roman"/>
            </a:endParaRPr>
          </a:p>
          <a:p>
            <a:pPr marL="0" lvl="0" indent="0" algn="l" rtl="0">
              <a:lnSpc>
                <a:spcPct val="80000"/>
              </a:lnSpc>
              <a:spcBef>
                <a:spcPts val="875"/>
              </a:spcBef>
              <a:spcAft>
                <a:spcPts val="0"/>
              </a:spcAft>
              <a:buSzPts val="1375"/>
              <a:buNone/>
            </a:pPr>
            <a:r>
              <a:rPr lang="en-IN" sz="1375">
                <a:latin typeface="Times New Roman"/>
                <a:ea typeface="Times New Roman"/>
                <a:cs typeface="Times New Roman"/>
                <a:sym typeface="Times New Roman"/>
              </a:rPr>
              <a:t>ORDER BY 	COUNT(DISTINCT MATCH_ID) DESC;</a:t>
            </a:r>
            <a:endParaRPr sz="1375">
              <a:latin typeface="Times New Roman"/>
              <a:ea typeface="Times New Roman"/>
              <a:cs typeface="Times New Roman"/>
              <a:sym typeface="Times New Roman"/>
            </a:endParaRPr>
          </a:p>
          <a:p>
            <a:pPr marL="0" lvl="0" indent="0" algn="l" rtl="0">
              <a:lnSpc>
                <a:spcPct val="80000"/>
              </a:lnSpc>
              <a:spcBef>
                <a:spcPts val="875"/>
              </a:spcBef>
              <a:spcAft>
                <a:spcPts val="0"/>
              </a:spcAft>
              <a:buSzPts val="1375"/>
              <a:buNone/>
            </a:pPr>
            <a:r>
              <a:rPr lang="en-IN" sz="1375">
                <a:latin typeface="Times New Roman"/>
                <a:ea typeface="Times New Roman"/>
                <a:cs typeface="Times New Roman"/>
                <a:sym typeface="Times New Roman"/>
              </a:rPr>
              <a:t> </a:t>
            </a:r>
            <a:endParaRPr sz="1375">
              <a:latin typeface="Times New Roman"/>
              <a:ea typeface="Times New Roman"/>
              <a:cs typeface="Times New Roman"/>
              <a:sym typeface="Times New Roman"/>
            </a:endParaRPr>
          </a:p>
          <a:p>
            <a:pPr marL="0" lvl="0" indent="0" algn="l" rtl="0">
              <a:lnSpc>
                <a:spcPct val="80000"/>
              </a:lnSpc>
              <a:spcBef>
                <a:spcPts val="875"/>
              </a:spcBef>
              <a:spcAft>
                <a:spcPts val="0"/>
              </a:spcAft>
              <a:buSzPts val="1375"/>
              <a:buNone/>
            </a:pPr>
            <a:r>
              <a:rPr lang="en-IN" sz="1375">
                <a:latin typeface="Times New Roman"/>
                <a:ea typeface="Times New Roman"/>
                <a:cs typeface="Times New Roman"/>
                <a:sym typeface="Times New Roman"/>
              </a:rPr>
              <a:t>SELECT  		COUNT(DISTINCT MATCH_ID ) AS " COUNT_OF_WIN ", MATCH_WIN , TEAM_NAME </a:t>
            </a:r>
            <a:endParaRPr/>
          </a:p>
          <a:p>
            <a:pPr marL="0" lvl="0" indent="0" algn="l" rtl="0">
              <a:lnSpc>
                <a:spcPct val="80000"/>
              </a:lnSpc>
              <a:spcBef>
                <a:spcPts val="875"/>
              </a:spcBef>
              <a:spcAft>
                <a:spcPts val="0"/>
              </a:spcAft>
              <a:buSzPts val="1375"/>
              <a:buNone/>
            </a:pPr>
            <a:r>
              <a:rPr lang="en-IN" sz="1375">
                <a:latin typeface="Times New Roman"/>
                <a:ea typeface="Times New Roman"/>
                <a:cs typeface="Times New Roman"/>
                <a:sym typeface="Times New Roman"/>
              </a:rPr>
              <a:t>FROM 		MATCHES M</a:t>
            </a:r>
            <a:endParaRPr sz="1375">
              <a:latin typeface="Times New Roman"/>
              <a:ea typeface="Times New Roman"/>
              <a:cs typeface="Times New Roman"/>
              <a:sym typeface="Times New Roman"/>
            </a:endParaRPr>
          </a:p>
          <a:p>
            <a:pPr marL="0" lvl="0" indent="0" algn="l" rtl="0">
              <a:lnSpc>
                <a:spcPct val="80000"/>
              </a:lnSpc>
              <a:spcBef>
                <a:spcPts val="875"/>
              </a:spcBef>
              <a:spcAft>
                <a:spcPts val="0"/>
              </a:spcAft>
              <a:buSzPts val="1375"/>
              <a:buNone/>
            </a:pPr>
            <a:r>
              <a:rPr lang="en-IN" sz="1375">
                <a:latin typeface="Times New Roman"/>
                <a:ea typeface="Times New Roman"/>
                <a:cs typeface="Times New Roman"/>
                <a:sym typeface="Times New Roman"/>
              </a:rPr>
              <a:t>INNER JOIN 	TEAMTABLE T</a:t>
            </a:r>
            <a:endParaRPr sz="1375">
              <a:latin typeface="Times New Roman"/>
              <a:ea typeface="Times New Roman"/>
              <a:cs typeface="Times New Roman"/>
              <a:sym typeface="Times New Roman"/>
            </a:endParaRPr>
          </a:p>
          <a:p>
            <a:pPr marL="0" lvl="0" indent="0" algn="l" rtl="0">
              <a:lnSpc>
                <a:spcPct val="80000"/>
              </a:lnSpc>
              <a:spcBef>
                <a:spcPts val="875"/>
              </a:spcBef>
              <a:spcAft>
                <a:spcPts val="0"/>
              </a:spcAft>
              <a:buSzPts val="1375"/>
              <a:buNone/>
            </a:pPr>
            <a:r>
              <a:rPr lang="en-IN" sz="1375">
                <a:latin typeface="Times New Roman"/>
                <a:ea typeface="Times New Roman"/>
                <a:cs typeface="Times New Roman"/>
                <a:sym typeface="Times New Roman"/>
              </a:rPr>
              <a:t>ON 			T.TEAM_ID = M.MATCH_WIN</a:t>
            </a:r>
            <a:endParaRPr sz="1375">
              <a:latin typeface="Times New Roman"/>
              <a:ea typeface="Times New Roman"/>
              <a:cs typeface="Times New Roman"/>
              <a:sym typeface="Times New Roman"/>
            </a:endParaRPr>
          </a:p>
          <a:p>
            <a:pPr marL="0" lvl="0" indent="0" algn="l" rtl="0">
              <a:lnSpc>
                <a:spcPct val="80000"/>
              </a:lnSpc>
              <a:spcBef>
                <a:spcPts val="875"/>
              </a:spcBef>
              <a:spcAft>
                <a:spcPts val="0"/>
              </a:spcAft>
              <a:buSzPts val="1375"/>
              <a:buNone/>
            </a:pPr>
            <a:r>
              <a:rPr lang="en-IN" sz="1375">
                <a:latin typeface="Times New Roman"/>
                <a:ea typeface="Times New Roman"/>
                <a:cs typeface="Times New Roman"/>
                <a:sym typeface="Times New Roman"/>
              </a:rPr>
              <a:t>WHERE 		MATCH_WIN = DEFENDING</a:t>
            </a:r>
            <a:endParaRPr sz="1375">
              <a:latin typeface="Times New Roman"/>
              <a:ea typeface="Times New Roman"/>
              <a:cs typeface="Times New Roman"/>
              <a:sym typeface="Times New Roman"/>
            </a:endParaRPr>
          </a:p>
          <a:p>
            <a:pPr marL="0" lvl="0" indent="0" algn="l" rtl="0">
              <a:lnSpc>
                <a:spcPct val="80000"/>
              </a:lnSpc>
              <a:spcBef>
                <a:spcPts val="875"/>
              </a:spcBef>
              <a:spcAft>
                <a:spcPts val="0"/>
              </a:spcAft>
              <a:buSzPts val="1375"/>
              <a:buNone/>
            </a:pPr>
            <a:r>
              <a:rPr lang="en-IN" sz="1375">
                <a:latin typeface="Times New Roman"/>
                <a:ea typeface="Times New Roman"/>
                <a:cs typeface="Times New Roman"/>
                <a:sym typeface="Times New Roman"/>
              </a:rPr>
              <a:t>GROUP BY 	MATCH_WIN,TEAM_NAME </a:t>
            </a:r>
            <a:endParaRPr sz="1375">
              <a:latin typeface="Times New Roman"/>
              <a:ea typeface="Times New Roman"/>
              <a:cs typeface="Times New Roman"/>
              <a:sym typeface="Times New Roman"/>
            </a:endParaRPr>
          </a:p>
          <a:p>
            <a:pPr marL="0" lvl="0" indent="0" algn="l" rtl="0">
              <a:lnSpc>
                <a:spcPct val="80000"/>
              </a:lnSpc>
              <a:spcBef>
                <a:spcPts val="875"/>
              </a:spcBef>
              <a:spcAft>
                <a:spcPts val="0"/>
              </a:spcAft>
              <a:buSzPts val="1375"/>
              <a:buNone/>
            </a:pPr>
            <a:r>
              <a:rPr lang="en-IN" sz="1375">
                <a:latin typeface="Times New Roman"/>
                <a:ea typeface="Times New Roman"/>
                <a:cs typeface="Times New Roman"/>
                <a:sym typeface="Times New Roman"/>
              </a:rPr>
              <a:t>ORDER BY 	COUNT(DISTINCT MATCH_ID) DESC;</a:t>
            </a:r>
            <a:endParaRPr sz="1375">
              <a:latin typeface="Times New Roman"/>
              <a:ea typeface="Times New Roman"/>
              <a:cs typeface="Times New Roman"/>
              <a:sym typeface="Times New Roman"/>
            </a:endParaRPr>
          </a:p>
          <a:p>
            <a:pPr marL="342900" lvl="0" indent="-271462" algn="l" rtl="0">
              <a:lnSpc>
                <a:spcPct val="80000"/>
              </a:lnSpc>
              <a:spcBef>
                <a:spcPts val="825"/>
              </a:spcBef>
              <a:spcAft>
                <a:spcPts val="0"/>
              </a:spcAft>
              <a:buSzPts val="1125"/>
              <a:buNone/>
            </a:pPr>
            <a:endParaRPr sz="1125"/>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pic>
        <p:nvPicPr>
          <p:cNvPr id="461" name="Google Shape;461;p57" descr="C:\Users\HP\Downloads\Capture (1).PNG"/>
          <p:cNvPicPr preferRelativeResize="0">
            <a:picLocks noGrp="1"/>
          </p:cNvPicPr>
          <p:nvPr>
            <p:ph type="body" idx="1"/>
          </p:nvPr>
        </p:nvPicPr>
        <p:blipFill rotWithShape="1">
          <a:blip r:embed="rId3">
            <a:alphaModFix/>
          </a:blip>
          <a:srcRect/>
          <a:stretch/>
        </p:blipFill>
        <p:spPr>
          <a:xfrm>
            <a:off x="1502651" y="2560319"/>
            <a:ext cx="3248478" cy="2657139"/>
          </a:xfrm>
          <a:prstGeom prst="rect">
            <a:avLst/>
          </a:prstGeom>
          <a:noFill/>
          <a:ln>
            <a:noFill/>
          </a:ln>
          <a:effectLst>
            <a:outerShdw blurRad="50800">
              <a:srgbClr val="000000">
                <a:alpha val="40000"/>
              </a:srgbClr>
            </a:outerShdw>
          </a:effectLst>
        </p:spPr>
      </p:pic>
      <p:pic>
        <p:nvPicPr>
          <p:cNvPr id="462" name="Google Shape;462;p57" descr="C:\Users\HP\Downloads\Capture1.PNG"/>
          <p:cNvPicPr preferRelativeResize="0"/>
          <p:nvPr/>
        </p:nvPicPr>
        <p:blipFill rotWithShape="1">
          <a:blip r:embed="rId4">
            <a:alphaModFix/>
          </a:blip>
          <a:srcRect/>
          <a:stretch/>
        </p:blipFill>
        <p:spPr>
          <a:xfrm>
            <a:off x="7195297" y="2581836"/>
            <a:ext cx="3223260" cy="2657138"/>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8"/>
          <p:cNvSpPr txBox="1">
            <a:spLocks noGrp="1"/>
          </p:cNvSpPr>
          <p:nvPr>
            <p:ph type="ctrTitle"/>
          </p:nvPr>
        </p:nvSpPr>
        <p:spPr>
          <a:xfrm>
            <a:off x="743698" y="1525347"/>
            <a:ext cx="10572000" cy="28180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Century Gothic"/>
              <a:buNone/>
            </a:pPr>
            <a:r>
              <a:rPr lang="en-IN" sz="4400"/>
              <a:t>    Most common dismissal type </a:t>
            </a:r>
            <a:br>
              <a:rPr lang="en-IN" sz="4400"/>
            </a:br>
            <a:endParaRPr sz="4400">
              <a:latin typeface="Times New Roman"/>
              <a:ea typeface="Times New Roman"/>
              <a:cs typeface="Times New Roman"/>
              <a:sym typeface="Times New Roman"/>
            </a:endParaRPr>
          </a:p>
        </p:txBody>
      </p:sp>
      <p:sp>
        <p:nvSpPr>
          <p:cNvPr id="468" name="Google Shape;468;p58"/>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
        <p:nvSpPr>
          <p:cNvPr id="469" name="Google Shape;469;p58"/>
          <p:cNvSpPr txBox="1"/>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marR="0" lvl="0" indent="0" algn="l" rtl="0">
              <a:spcBef>
                <a:spcPts val="0"/>
              </a:spcBef>
              <a:spcAft>
                <a:spcPts val="0"/>
              </a:spcAft>
              <a:buClr>
                <a:srgbClr val="FEFEFE"/>
              </a:buClr>
              <a:buSzPts val="5400"/>
              <a:buFont typeface="Century Gothic"/>
              <a:buNone/>
            </a:pPr>
            <a:r>
              <a:rPr lang="en-IN" sz="5400" b="1">
                <a:solidFill>
                  <a:srgbClr val="FEFEFE"/>
                </a:solidFill>
                <a:latin typeface="Century Gothic"/>
                <a:ea typeface="Century Gothic"/>
                <a:cs typeface="Century Gothic"/>
                <a:sym typeface="Century Gothic"/>
              </a:rPr>
              <a:t> </a:t>
            </a:r>
            <a:br>
              <a:rPr lang="en-IN" sz="5400" b="1">
                <a:solidFill>
                  <a:srgbClr val="FEFEFE"/>
                </a:solidFill>
                <a:latin typeface="Century Gothic"/>
                <a:ea typeface="Century Gothic"/>
                <a:cs typeface="Century Gothic"/>
                <a:sym typeface="Century Gothic"/>
              </a:rPr>
            </a:br>
            <a:endParaRPr sz="5400" b="1">
              <a:solidFill>
                <a:srgbClr val="FEFEFE"/>
              </a:solidFill>
              <a:latin typeface="Century Gothic"/>
              <a:ea typeface="Century Gothic"/>
              <a:cs typeface="Century Gothic"/>
              <a:sym typeface="Century Gothic"/>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5"/>
          <p:cNvPicPr preferRelativeResize="0"/>
          <p:nvPr/>
        </p:nvPicPr>
        <p:blipFill rotWithShape="1">
          <a:blip r:embed="rId3">
            <a:alphaModFix/>
          </a:blip>
          <a:srcRect/>
          <a:stretch/>
        </p:blipFill>
        <p:spPr>
          <a:xfrm>
            <a:off x="1657165" y="0"/>
            <a:ext cx="8877670" cy="68580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9"/>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2400"/>
              <a:buNone/>
            </a:pPr>
            <a:r>
              <a:rPr lang="en-IN" sz="2400">
                <a:latin typeface="Times New Roman"/>
                <a:ea typeface="Times New Roman"/>
                <a:cs typeface="Times New Roman"/>
                <a:sym typeface="Times New Roman"/>
              </a:rPr>
              <a:t>SELECT 		DISSMISAL_TYPE , COUNT(DISSMISAL_TYPE) AS 							COMMON_DISSMISAL_TYPE </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FROM 		MATCHES</a:t>
            </a:r>
            <a:endParaRPr sz="2400">
              <a:latin typeface="Times New Roman"/>
              <a:ea typeface="Times New Roman"/>
              <a:cs typeface="Times New Roman"/>
              <a:sym typeface="Times New Roman"/>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GROUP BY 	DISSMISAL_TYPE</a:t>
            </a:r>
            <a:endParaRPr sz="2400">
              <a:latin typeface="Times New Roman"/>
              <a:ea typeface="Times New Roman"/>
              <a:cs typeface="Times New Roman"/>
              <a:sym typeface="Times New Roman"/>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ORDER BY 	COMMON_DISSMISAL_TYPE DESC;</a:t>
            </a:r>
            <a:endParaRPr sz="2400">
              <a:latin typeface="Times New Roman"/>
              <a:ea typeface="Times New Roman"/>
              <a:cs typeface="Times New Roman"/>
              <a:sym typeface="Times New Roman"/>
            </a:endParaRPr>
          </a:p>
          <a:p>
            <a:pPr marL="0" lvl="0" indent="0" algn="l" rtl="0">
              <a:spcBef>
                <a:spcPts val="1080"/>
              </a:spcBef>
              <a:spcAft>
                <a:spcPts val="0"/>
              </a:spcAft>
              <a:buSzPts val="2400"/>
              <a:buNone/>
            </a:pPr>
            <a:endParaRPr sz="2400">
              <a:latin typeface="Times New Roman"/>
              <a:ea typeface="Times New Roman"/>
              <a:cs typeface="Times New Roman"/>
              <a:sym typeface="Times New Roman"/>
            </a:endParaRPr>
          </a:p>
        </p:txBody>
      </p:sp>
      <p:pic>
        <p:nvPicPr>
          <p:cNvPr id="475" name="Google Shape;475;p59" descr="C:\Users\HP\Downloads\Capture3.PNG"/>
          <p:cNvPicPr preferRelativeResize="0"/>
          <p:nvPr/>
        </p:nvPicPr>
        <p:blipFill rotWithShape="1">
          <a:blip r:embed="rId3">
            <a:alphaModFix/>
          </a:blip>
          <a:srcRect/>
          <a:stretch/>
        </p:blipFill>
        <p:spPr>
          <a:xfrm>
            <a:off x="8927266" y="3435638"/>
            <a:ext cx="2446020" cy="242316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60"/>
          <p:cNvSpPr txBox="1">
            <a:spLocks noGrp="1"/>
          </p:cNvSpPr>
          <p:nvPr>
            <p:ph type="ctrTitle"/>
          </p:nvPr>
        </p:nvSpPr>
        <p:spPr>
          <a:xfrm>
            <a:off x="810001" y="1449147"/>
            <a:ext cx="10572000" cy="33006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Century Gothic"/>
              <a:buNone/>
            </a:pPr>
            <a:r>
              <a:rPr lang="en-IN" sz="4400"/>
              <a:t/>
            </a:r>
            <a:br>
              <a:rPr lang="en-IN" sz="4400"/>
            </a:br>
            <a:r>
              <a:rPr lang="en-IN" sz="4400"/>
              <a:t/>
            </a:r>
            <a:br>
              <a:rPr lang="en-IN" sz="4400"/>
            </a:br>
            <a:r>
              <a:rPr lang="en-IN" sz="4400"/>
              <a:t/>
            </a:r>
            <a:br>
              <a:rPr lang="en-IN" sz="4400"/>
            </a:br>
            <a:r>
              <a:rPr lang="en-IN" sz="4400">
                <a:latin typeface="Times New Roman"/>
                <a:ea typeface="Times New Roman"/>
                <a:cs typeface="Times New Roman"/>
                <a:sym typeface="Times New Roman"/>
              </a:rPr>
              <a:t>Number of matches played in 2017 IPL edition</a:t>
            </a:r>
            <a:endParaRPr/>
          </a:p>
        </p:txBody>
      </p:sp>
      <p:sp>
        <p:nvSpPr>
          <p:cNvPr id="481" name="Google Shape;481;p60"/>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Tree>
  </p:cSld>
  <p:clrMapOvr>
    <a:masterClrMapping/>
  </p:clrMapOvr>
  <p:transition spd="slow">
    <p:push/>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1"/>
          <p:cNvSpPr txBox="1">
            <a:spLocks noGrp="1"/>
          </p:cNvSpPr>
          <p:nvPr>
            <p:ph type="body" idx="1"/>
          </p:nvPr>
        </p:nvSpPr>
        <p:spPr>
          <a:xfrm>
            <a:off x="818712" y="2222287"/>
            <a:ext cx="10554574" cy="247671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2400"/>
              <a:buNone/>
            </a:pPr>
            <a:r>
              <a:rPr lang="en-IN" sz="2400">
                <a:latin typeface="Times New Roman"/>
                <a:ea typeface="Times New Roman"/>
                <a:cs typeface="Times New Roman"/>
                <a:sym typeface="Times New Roman"/>
              </a:rPr>
              <a:t>SELECT	 M_PLAYED AS "MATCHES PLAYED IN 2017“</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FROM 	SEASON </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WHERE 	YEAR = 2017;</a:t>
            </a:r>
            <a:endParaRPr/>
          </a:p>
          <a:p>
            <a:pPr marL="0" lvl="0" indent="0" algn="l" rtl="0">
              <a:spcBef>
                <a:spcPts val="960"/>
              </a:spcBef>
              <a:spcAft>
                <a:spcPts val="0"/>
              </a:spcAft>
              <a:buSzPts val="1800"/>
              <a:buNone/>
            </a:pPr>
            <a:endParaRPr/>
          </a:p>
        </p:txBody>
      </p:sp>
      <p:pic>
        <p:nvPicPr>
          <p:cNvPr id="487" name="Google Shape;487;p61"/>
          <p:cNvPicPr preferRelativeResize="0"/>
          <p:nvPr/>
        </p:nvPicPr>
        <p:blipFill rotWithShape="1">
          <a:blip r:embed="rId3">
            <a:alphaModFix/>
          </a:blip>
          <a:srcRect/>
          <a:stretch/>
        </p:blipFill>
        <p:spPr>
          <a:xfrm>
            <a:off x="7039386" y="3272721"/>
            <a:ext cx="4173967" cy="1704751"/>
          </a:xfrm>
          <a:prstGeom prst="rect">
            <a:avLst/>
          </a:prstGeom>
          <a:noFill/>
          <a:ln w="9525" cap="flat" cmpd="sng">
            <a:solidFill>
              <a:schemeClr val="lt1"/>
            </a:solidFill>
            <a:prstDash val="solid"/>
            <a:round/>
            <a:headEnd type="none" w="sm" len="sm"/>
            <a:tailEnd type="none" w="sm" len="sm"/>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2"/>
          <p:cNvSpPr txBox="1">
            <a:spLocks noGrp="1"/>
          </p:cNvSpPr>
          <p:nvPr>
            <p:ph type="ctrTitle"/>
          </p:nvPr>
        </p:nvSpPr>
        <p:spPr>
          <a:xfrm>
            <a:off x="810001" y="1449147"/>
            <a:ext cx="10572000" cy="28942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Century Gothic"/>
              <a:buNone/>
            </a:pPr>
            <a:r>
              <a:rPr lang="en-IN" sz="4400"/>
              <a:t/>
            </a:r>
            <a:br>
              <a:rPr lang="en-IN" sz="4400"/>
            </a:br>
            <a:r>
              <a:rPr lang="en-IN" sz="4400"/>
              <a:t/>
            </a:r>
            <a:br>
              <a:rPr lang="en-IN" sz="4400"/>
            </a:br>
            <a:r>
              <a:rPr lang="en-IN" sz="4400"/>
              <a:t/>
            </a:r>
            <a:br>
              <a:rPr lang="en-IN" sz="4400"/>
            </a:br>
            <a:r>
              <a:rPr lang="en-IN" sz="4400"/>
              <a:t>  Who won the final match?</a:t>
            </a:r>
            <a:endParaRPr sz="4400">
              <a:latin typeface="Times New Roman"/>
              <a:ea typeface="Times New Roman"/>
              <a:cs typeface="Times New Roman"/>
              <a:sym typeface="Times New Roman"/>
            </a:endParaRPr>
          </a:p>
        </p:txBody>
      </p:sp>
      <p:sp>
        <p:nvSpPr>
          <p:cNvPr id="493" name="Google Shape;493;p62"/>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Tree>
  </p:cSld>
  <p:clrMapOvr>
    <a:masterClrMapping/>
  </p:clrMapOvr>
  <p:transition spd="slow">
    <p:push/>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3"/>
          <p:cNvSpPr txBox="1">
            <a:spLocks noGrp="1"/>
          </p:cNvSpPr>
          <p:nvPr>
            <p:ph type="body" idx="1"/>
          </p:nvPr>
        </p:nvSpPr>
        <p:spPr>
          <a:xfrm>
            <a:off x="818711" y="1981201"/>
            <a:ext cx="7017187" cy="3877598"/>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lnSpcReduction="10000"/>
          </a:bodyPr>
          <a:lstStyle/>
          <a:p>
            <a:pPr marL="0" lvl="0" indent="0" algn="l" rtl="0">
              <a:spcBef>
                <a:spcPts val="0"/>
              </a:spcBef>
              <a:spcAft>
                <a:spcPts val="0"/>
              </a:spcAft>
              <a:buSzPts val="2400"/>
              <a:buNone/>
            </a:pPr>
            <a:r>
              <a:rPr lang="en-IN" sz="2400">
                <a:latin typeface="Times New Roman"/>
                <a:ea typeface="Times New Roman"/>
                <a:cs typeface="Times New Roman"/>
                <a:sym typeface="Times New Roman"/>
              </a:rPr>
              <a:t>SELECT  		TEAM_DETAIL.TEAM_NAME AS 				FINAL_MATCH_WINNER,</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				YEAR AS SEASON_YEAR </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FROM 		SEASON</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INNER JOIN  TEAM_DETAIL</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ON 			WINNER = TEAM_ID</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ORDER BY 	YEAR ASC;</a:t>
            </a:r>
            <a:endParaRPr/>
          </a:p>
          <a:p>
            <a:pPr marL="342900" lvl="0" indent="-228600" algn="l" rtl="0">
              <a:spcBef>
                <a:spcPts val="960"/>
              </a:spcBef>
              <a:spcAft>
                <a:spcPts val="0"/>
              </a:spcAft>
              <a:buSzPts val="1800"/>
              <a:buNone/>
            </a:pPr>
            <a:endParaRPr/>
          </a:p>
          <a:p>
            <a:pPr marL="0" lvl="0" indent="0" algn="l" rtl="0">
              <a:spcBef>
                <a:spcPts val="960"/>
              </a:spcBef>
              <a:spcAft>
                <a:spcPts val="0"/>
              </a:spcAft>
              <a:buSzPts val="1800"/>
              <a:buNone/>
            </a:pPr>
            <a:endParaRPr/>
          </a:p>
        </p:txBody>
      </p:sp>
      <p:pic>
        <p:nvPicPr>
          <p:cNvPr id="499" name="Google Shape;499;p63"/>
          <p:cNvPicPr preferRelativeResize="0"/>
          <p:nvPr/>
        </p:nvPicPr>
        <p:blipFill rotWithShape="1">
          <a:blip r:embed="rId3">
            <a:alphaModFix/>
          </a:blip>
          <a:srcRect/>
          <a:stretch/>
        </p:blipFill>
        <p:spPr>
          <a:xfrm>
            <a:off x="7835899" y="2616201"/>
            <a:ext cx="4000501" cy="4241799"/>
          </a:xfrm>
          <a:prstGeom prst="rect">
            <a:avLst/>
          </a:prstGeom>
          <a:noFill/>
          <a:ln w="9525" cap="flat" cmpd="sng">
            <a:solidFill>
              <a:schemeClr val="lt1"/>
            </a:solidFill>
            <a:prstDash val="solid"/>
            <a:round/>
            <a:headEnd type="none" w="sm" len="sm"/>
            <a:tailEnd type="none" w="sm" len="sm"/>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64"/>
          <p:cNvSpPr txBox="1">
            <a:spLocks noGrp="1"/>
          </p:cNvSpPr>
          <p:nvPr>
            <p:ph type="ctrTitle"/>
          </p:nvPr>
        </p:nvSpPr>
        <p:spPr>
          <a:xfrm>
            <a:off x="810001" y="1449147"/>
            <a:ext cx="10572000" cy="28942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Century Gothic"/>
              <a:buNone/>
            </a:pPr>
            <a:r>
              <a:rPr lang="en-IN" sz="4400"/>
              <a:t/>
            </a:r>
            <a:br>
              <a:rPr lang="en-IN" sz="4400"/>
            </a:br>
            <a:r>
              <a:rPr lang="en-IN" sz="4400"/>
              <a:t/>
            </a:r>
            <a:br>
              <a:rPr lang="en-IN" sz="4400"/>
            </a:br>
            <a:r>
              <a:rPr lang="en-IN" sz="4400"/>
              <a:t/>
            </a:r>
            <a:br>
              <a:rPr lang="en-IN" sz="4400"/>
            </a:br>
            <a:r>
              <a:rPr lang="en-IN" sz="4400"/>
              <a:t> Number of matches each season</a:t>
            </a:r>
            <a:endParaRPr sz="4400">
              <a:latin typeface="Times New Roman"/>
              <a:ea typeface="Times New Roman"/>
              <a:cs typeface="Times New Roman"/>
              <a:sym typeface="Times New Roman"/>
            </a:endParaRPr>
          </a:p>
        </p:txBody>
      </p:sp>
      <p:sp>
        <p:nvSpPr>
          <p:cNvPr id="505" name="Google Shape;505;p64"/>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Tree>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65"/>
          <p:cNvSpPr txBox="1">
            <a:spLocks noGrp="1"/>
          </p:cNvSpPr>
          <p:nvPr>
            <p:ph type="body" idx="1"/>
          </p:nvPr>
        </p:nvSpPr>
        <p:spPr>
          <a:xfrm>
            <a:off x="818712" y="2222287"/>
            <a:ext cx="10554574" cy="293391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2000"/>
              <a:buNone/>
            </a:pPr>
            <a:r>
              <a:rPr lang="en-IN" sz="2000">
                <a:latin typeface="Times New Roman"/>
                <a:ea typeface="Times New Roman"/>
                <a:cs typeface="Times New Roman"/>
                <a:sym typeface="Times New Roman"/>
              </a:rPr>
              <a:t>SELECT 		YEAR, M_PLAYED) AS “MATCHES_PLAYED”</a:t>
            </a:r>
            <a:endParaRPr/>
          </a:p>
          <a:p>
            <a:pPr marL="0" lvl="0" indent="0" algn="l" rtl="0">
              <a:spcBef>
                <a:spcPts val="1000"/>
              </a:spcBef>
              <a:spcAft>
                <a:spcPts val="0"/>
              </a:spcAft>
              <a:buSzPts val="2000"/>
              <a:buNone/>
            </a:pPr>
            <a:r>
              <a:rPr lang="en-IN" sz="2000">
                <a:latin typeface="Times New Roman"/>
                <a:ea typeface="Times New Roman"/>
                <a:cs typeface="Times New Roman"/>
                <a:sym typeface="Times New Roman"/>
              </a:rPr>
              <a:t>FROM 			SEASON</a:t>
            </a:r>
            <a:br>
              <a:rPr lang="en-IN" sz="2000">
                <a:latin typeface="Times New Roman"/>
                <a:ea typeface="Times New Roman"/>
                <a:cs typeface="Times New Roman"/>
                <a:sym typeface="Times New Roman"/>
              </a:rPr>
            </a:br>
            <a:r>
              <a:rPr lang="en-IN" sz="2000">
                <a:latin typeface="Times New Roman"/>
                <a:ea typeface="Times New Roman"/>
                <a:cs typeface="Times New Roman"/>
                <a:sym typeface="Times New Roman"/>
              </a:rPr>
              <a:t>ORDER BY 		YEAR ASC;</a:t>
            </a:r>
            <a:endParaRPr/>
          </a:p>
          <a:p>
            <a:pPr marL="342900" lvl="0" indent="-228600" algn="l" rtl="0">
              <a:spcBef>
                <a:spcPts val="960"/>
              </a:spcBef>
              <a:spcAft>
                <a:spcPts val="0"/>
              </a:spcAft>
              <a:buSzPts val="1800"/>
              <a:buNone/>
            </a:pPr>
            <a:endParaRPr/>
          </a:p>
        </p:txBody>
      </p:sp>
      <p:pic>
        <p:nvPicPr>
          <p:cNvPr id="511" name="Google Shape;511;p65"/>
          <p:cNvPicPr preferRelativeResize="0"/>
          <p:nvPr/>
        </p:nvPicPr>
        <p:blipFill rotWithShape="1">
          <a:blip r:embed="rId3">
            <a:alphaModFix/>
          </a:blip>
          <a:srcRect/>
          <a:stretch/>
        </p:blipFill>
        <p:spPr>
          <a:xfrm>
            <a:off x="8509000" y="1874838"/>
            <a:ext cx="3352800" cy="4983162"/>
          </a:xfrm>
          <a:prstGeom prst="rect">
            <a:avLst/>
          </a:prstGeom>
          <a:noFill/>
          <a:ln w="9525" cap="flat" cmpd="sng">
            <a:solidFill>
              <a:schemeClr val="lt1"/>
            </a:solidFill>
            <a:prstDash val="solid"/>
            <a:round/>
            <a:headEnd type="none" w="sm" len="sm"/>
            <a:tailEnd type="none" w="sm" len="sm"/>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66"/>
          <p:cNvSpPr txBox="1">
            <a:spLocks noGrp="1"/>
          </p:cNvSpPr>
          <p:nvPr>
            <p:ph type="ctrTitle"/>
          </p:nvPr>
        </p:nvSpPr>
        <p:spPr>
          <a:xfrm>
            <a:off x="810001" y="1449147"/>
            <a:ext cx="10572000" cy="28942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Century Gothic"/>
              <a:buNone/>
            </a:pPr>
            <a:r>
              <a:rPr lang="en-IN" sz="4400"/>
              <a:t>Champions each season</a:t>
            </a:r>
            <a:endParaRPr sz="4400">
              <a:latin typeface="Times New Roman"/>
              <a:ea typeface="Times New Roman"/>
              <a:cs typeface="Times New Roman"/>
              <a:sym typeface="Times New Roman"/>
            </a:endParaRPr>
          </a:p>
        </p:txBody>
      </p:sp>
      <p:sp>
        <p:nvSpPr>
          <p:cNvPr id="517" name="Google Shape;517;p66"/>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7"/>
          <p:cNvSpPr txBox="1">
            <a:spLocks noGrp="1"/>
          </p:cNvSpPr>
          <p:nvPr>
            <p:ph type="body" idx="1"/>
          </p:nvPr>
        </p:nvSpPr>
        <p:spPr>
          <a:xfrm>
            <a:off x="818712" y="1803401"/>
            <a:ext cx="10554574" cy="4055398"/>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2400"/>
              <a:buNone/>
            </a:pPr>
            <a:r>
              <a:rPr lang="en-IN" sz="2400">
                <a:latin typeface="Times New Roman"/>
                <a:ea typeface="Times New Roman"/>
                <a:cs typeface="Times New Roman"/>
                <a:sym typeface="Times New Roman"/>
              </a:rPr>
              <a:t>SELECT		 YEAR ,TEAM_NAME AS CHAMPIONS </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FROM 		SEASON </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INNER JOIN TEAM_DETAIL</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ON 			WINNER = TEAM_ID</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ORDER BY 	YEAR ASC;</a:t>
            </a:r>
            <a:endParaRPr sz="2400">
              <a:latin typeface="Times New Roman"/>
              <a:ea typeface="Times New Roman"/>
              <a:cs typeface="Times New Roman"/>
              <a:sym typeface="Times New Roman"/>
            </a:endParaRPr>
          </a:p>
        </p:txBody>
      </p:sp>
      <p:pic>
        <p:nvPicPr>
          <p:cNvPr id="523" name="Google Shape;523;p67"/>
          <p:cNvPicPr preferRelativeResize="0"/>
          <p:nvPr/>
        </p:nvPicPr>
        <p:blipFill rotWithShape="1">
          <a:blip r:embed="rId3">
            <a:alphaModFix/>
          </a:blip>
          <a:srcRect/>
          <a:stretch/>
        </p:blipFill>
        <p:spPr>
          <a:xfrm>
            <a:off x="8251115" y="1937666"/>
            <a:ext cx="3940885" cy="4920334"/>
          </a:xfrm>
          <a:prstGeom prst="rect">
            <a:avLst/>
          </a:prstGeom>
          <a:noFill/>
          <a:ln w="9525" cap="flat" cmpd="sng">
            <a:solidFill>
              <a:schemeClr val="lt1"/>
            </a:solidFill>
            <a:prstDash val="solid"/>
            <a:round/>
            <a:headEnd type="none" w="sm" len="sm"/>
            <a:tailEnd type="none" w="sm" len="sm"/>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68"/>
          <p:cNvSpPr txBox="1">
            <a:spLocks noGrp="1"/>
          </p:cNvSpPr>
          <p:nvPr>
            <p:ph type="ctrTitle"/>
          </p:nvPr>
        </p:nvSpPr>
        <p:spPr>
          <a:xfrm>
            <a:off x="810001" y="1449147"/>
            <a:ext cx="10572000" cy="28942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Century Gothic"/>
              <a:buNone/>
            </a:pPr>
            <a:r>
              <a:rPr lang="en-IN" sz="4400"/>
              <a:t>Which two teams reached the finals?</a:t>
            </a:r>
            <a:endParaRPr sz="4400">
              <a:latin typeface="Times New Roman"/>
              <a:ea typeface="Times New Roman"/>
              <a:cs typeface="Times New Roman"/>
              <a:sym typeface="Times New Roman"/>
            </a:endParaRPr>
          </a:p>
        </p:txBody>
      </p:sp>
      <p:sp>
        <p:nvSpPr>
          <p:cNvPr id="529" name="Google Shape;529;p68"/>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1191000" y="29109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800"/>
              <a:buFont typeface="Times New Roman"/>
              <a:buNone/>
            </a:pPr>
            <a:r>
              <a:rPr lang="en-IN" sz="4800">
                <a:latin typeface="Times New Roman"/>
                <a:ea typeface="Times New Roman"/>
                <a:cs typeface="Times New Roman"/>
                <a:sym typeface="Times New Roman"/>
              </a:rPr>
              <a:t>       CREATE COMMANDS</a:t>
            </a:r>
            <a:endParaRPr sz="48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 calcmode="lin" valueType="num">
                                      <p:cBhvr additive="base">
                                        <p:cTn id="7" dur="500"/>
                                        <p:tgtEl>
                                          <p:spTgt spid="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69"/>
          <p:cNvSpPr txBox="1">
            <a:spLocks noGrp="1"/>
          </p:cNvSpPr>
          <p:nvPr>
            <p:ph type="body" idx="1"/>
          </p:nvPr>
        </p:nvSpPr>
        <p:spPr>
          <a:xfrm>
            <a:off x="818712" y="2222287"/>
            <a:ext cx="11030388"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2000"/>
              <a:buNone/>
            </a:pPr>
            <a:r>
              <a:rPr lang="en-IN" sz="2000">
                <a:latin typeface="Times New Roman"/>
                <a:ea typeface="Times New Roman"/>
                <a:cs typeface="Times New Roman"/>
                <a:sym typeface="Times New Roman"/>
              </a:rPr>
              <a:t>SELECT 	S.YEAR, T1.TEAM_NAME AS FINALIST1 , T2.TEAM_NAME  AS FINALIST2 </a:t>
            </a:r>
            <a:endParaRPr/>
          </a:p>
          <a:p>
            <a:pPr marL="0" lvl="0" indent="0" algn="l" rtl="0">
              <a:spcBef>
                <a:spcPts val="1000"/>
              </a:spcBef>
              <a:spcAft>
                <a:spcPts val="0"/>
              </a:spcAft>
              <a:buSzPts val="2000"/>
              <a:buNone/>
            </a:pPr>
            <a:r>
              <a:rPr lang="en-IN" sz="2000">
                <a:latin typeface="Times New Roman"/>
                <a:ea typeface="Times New Roman"/>
                <a:cs typeface="Times New Roman"/>
                <a:sym typeface="Times New Roman"/>
              </a:rPr>
              <a:t>FROM 		SEASON S </a:t>
            </a:r>
            <a:endParaRPr/>
          </a:p>
          <a:p>
            <a:pPr marL="0" lvl="0" indent="0" algn="l" rtl="0">
              <a:spcBef>
                <a:spcPts val="1000"/>
              </a:spcBef>
              <a:spcAft>
                <a:spcPts val="0"/>
              </a:spcAft>
              <a:buSzPts val="2000"/>
              <a:buNone/>
            </a:pPr>
            <a:r>
              <a:rPr lang="en-IN" sz="2000">
                <a:latin typeface="Times New Roman"/>
                <a:ea typeface="Times New Roman"/>
                <a:cs typeface="Times New Roman"/>
                <a:sym typeface="Times New Roman"/>
              </a:rPr>
              <a:t>JOIN 		TEAM_DETAIL T1 </a:t>
            </a:r>
            <a:endParaRPr/>
          </a:p>
          <a:p>
            <a:pPr marL="0" lvl="0" indent="0" algn="l" rtl="0">
              <a:spcBef>
                <a:spcPts val="1000"/>
              </a:spcBef>
              <a:spcAft>
                <a:spcPts val="0"/>
              </a:spcAft>
              <a:buSzPts val="2000"/>
              <a:buNone/>
            </a:pPr>
            <a:r>
              <a:rPr lang="en-IN" sz="2000">
                <a:latin typeface="Times New Roman"/>
                <a:ea typeface="Times New Roman"/>
                <a:cs typeface="Times New Roman"/>
                <a:sym typeface="Times New Roman"/>
              </a:rPr>
              <a:t>ON			 S.WINNER= T1.TEAM_ID </a:t>
            </a:r>
            <a:endParaRPr/>
          </a:p>
          <a:p>
            <a:pPr marL="0" lvl="0" indent="0" algn="l" rtl="0">
              <a:spcBef>
                <a:spcPts val="1000"/>
              </a:spcBef>
              <a:spcAft>
                <a:spcPts val="0"/>
              </a:spcAft>
              <a:buSzPts val="2000"/>
              <a:buNone/>
            </a:pPr>
            <a:r>
              <a:rPr lang="en-IN" sz="2000">
                <a:latin typeface="Times New Roman"/>
                <a:ea typeface="Times New Roman"/>
                <a:cs typeface="Times New Roman"/>
                <a:sym typeface="Times New Roman"/>
              </a:rPr>
              <a:t>JOIN 		TEAM_DETAIL T2 </a:t>
            </a:r>
            <a:endParaRPr/>
          </a:p>
          <a:p>
            <a:pPr marL="0" lvl="0" indent="0" algn="l" rtl="0">
              <a:spcBef>
                <a:spcPts val="1000"/>
              </a:spcBef>
              <a:spcAft>
                <a:spcPts val="0"/>
              </a:spcAft>
              <a:buSzPts val="2000"/>
              <a:buNone/>
            </a:pPr>
            <a:r>
              <a:rPr lang="en-IN" sz="2000">
                <a:latin typeface="Times New Roman"/>
                <a:ea typeface="Times New Roman"/>
                <a:cs typeface="Times New Roman"/>
                <a:sym typeface="Times New Roman"/>
              </a:rPr>
              <a:t>ON 			S.RUNNER_UP = T2.TEAM_ID </a:t>
            </a:r>
            <a:endParaRPr/>
          </a:p>
          <a:p>
            <a:pPr marL="0" lvl="0" indent="0" algn="l" rtl="0">
              <a:spcBef>
                <a:spcPts val="1000"/>
              </a:spcBef>
              <a:spcAft>
                <a:spcPts val="0"/>
              </a:spcAft>
              <a:buSzPts val="2000"/>
              <a:buNone/>
            </a:pPr>
            <a:r>
              <a:rPr lang="en-IN" sz="2000">
                <a:latin typeface="Times New Roman"/>
                <a:ea typeface="Times New Roman"/>
                <a:cs typeface="Times New Roman"/>
                <a:sym typeface="Times New Roman"/>
              </a:rPr>
              <a:t>ORDER BY 	YEAR ASC;	</a:t>
            </a:r>
            <a:endParaRPr/>
          </a:p>
          <a:p>
            <a:pPr marL="342900" lvl="0" indent="-215900" algn="l" rtl="0">
              <a:spcBef>
                <a:spcPts val="1000"/>
              </a:spcBef>
              <a:spcAft>
                <a:spcPts val="0"/>
              </a:spcAft>
              <a:buSzPts val="2000"/>
              <a:buNone/>
            </a:pPr>
            <a:endParaRPr sz="2000"/>
          </a:p>
        </p:txBody>
      </p:sp>
      <p:pic>
        <p:nvPicPr>
          <p:cNvPr id="536" name="Google Shape;536;p69"/>
          <p:cNvPicPr preferRelativeResize="0"/>
          <p:nvPr/>
        </p:nvPicPr>
        <p:blipFill rotWithShape="1">
          <a:blip r:embed="rId3">
            <a:alphaModFix/>
          </a:blip>
          <a:srcRect l="1995" t="1420" r="35784" b="3848"/>
          <a:stretch/>
        </p:blipFill>
        <p:spPr>
          <a:xfrm>
            <a:off x="6880262" y="2614388"/>
            <a:ext cx="5070438" cy="4243612"/>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70"/>
          <p:cNvSpPr txBox="1">
            <a:spLocks noGrp="1"/>
          </p:cNvSpPr>
          <p:nvPr>
            <p:ph type="ctrTitle"/>
          </p:nvPr>
        </p:nvSpPr>
        <p:spPr>
          <a:xfrm>
            <a:off x="810001" y="1449147"/>
            <a:ext cx="10572000" cy="28942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Century Gothic"/>
              <a:buNone/>
            </a:pPr>
            <a:r>
              <a:rPr lang="en-IN" sz="4400"/>
              <a:t>Top Umpires</a:t>
            </a:r>
            <a:endParaRPr sz="4400">
              <a:latin typeface="Times New Roman"/>
              <a:ea typeface="Times New Roman"/>
              <a:cs typeface="Times New Roman"/>
              <a:sym typeface="Times New Roman"/>
            </a:endParaRPr>
          </a:p>
        </p:txBody>
      </p:sp>
      <p:sp>
        <p:nvSpPr>
          <p:cNvPr id="542" name="Google Shape;542;p70"/>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Tree>
  </p:cSld>
  <p:clrMapOvr>
    <a:masterClrMapping/>
  </p:clrMapOvr>
  <p:transition spd="slow">
    <p:push/>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71"/>
          <p:cNvSpPr txBox="1">
            <a:spLocks noGrp="1"/>
          </p:cNvSpPr>
          <p:nvPr>
            <p:ph type="body" idx="1"/>
          </p:nvPr>
        </p:nvSpPr>
        <p:spPr>
          <a:xfrm>
            <a:off x="666312" y="1892087"/>
            <a:ext cx="10554574" cy="250211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just" rtl="0">
              <a:spcBef>
                <a:spcPts val="0"/>
              </a:spcBef>
              <a:spcAft>
                <a:spcPts val="0"/>
              </a:spcAft>
              <a:buSzPts val="1800"/>
              <a:buNone/>
            </a:pPr>
            <a:r>
              <a:rPr lang="en-IN">
                <a:latin typeface="Arial"/>
                <a:ea typeface="Arial"/>
                <a:cs typeface="Arial"/>
                <a:sym typeface="Arial"/>
              </a:rPr>
              <a:t>SELECT 	UMPIRE_ID, UMPIRE_NAME, TOTAL_MATCHES</a:t>
            </a:r>
            <a:endParaRPr sz="1400">
              <a:latin typeface="Calibri"/>
              <a:ea typeface="Calibri"/>
              <a:cs typeface="Calibri"/>
              <a:sym typeface="Calibri"/>
            </a:endParaRPr>
          </a:p>
          <a:p>
            <a:pPr marL="0" lvl="0" indent="0" algn="just" rtl="0">
              <a:spcBef>
                <a:spcPts val="360"/>
              </a:spcBef>
              <a:spcAft>
                <a:spcPts val="0"/>
              </a:spcAft>
              <a:buSzPts val="1800"/>
              <a:buNone/>
            </a:pPr>
            <a:r>
              <a:rPr lang="en-IN" b="1">
                <a:latin typeface="Arial"/>
                <a:ea typeface="Arial"/>
                <a:cs typeface="Arial"/>
                <a:sym typeface="Arial"/>
              </a:rPr>
              <a:t> </a:t>
            </a:r>
            <a:r>
              <a:rPr lang="en-IN">
                <a:latin typeface="Arial"/>
                <a:ea typeface="Arial"/>
                <a:cs typeface="Arial"/>
                <a:sym typeface="Arial"/>
              </a:rPr>
              <a:t>FROM  		Umpires</a:t>
            </a:r>
            <a:endParaRPr sz="1400">
              <a:latin typeface="Calibri"/>
              <a:ea typeface="Calibri"/>
              <a:cs typeface="Calibri"/>
              <a:sym typeface="Calibri"/>
            </a:endParaRPr>
          </a:p>
          <a:p>
            <a:pPr marL="0" lvl="0" indent="0" algn="just" rtl="0">
              <a:spcBef>
                <a:spcPts val="360"/>
              </a:spcBef>
              <a:spcAft>
                <a:spcPts val="0"/>
              </a:spcAft>
              <a:buSzPts val="1800"/>
              <a:buNone/>
            </a:pPr>
            <a:r>
              <a:rPr lang="en-IN">
                <a:latin typeface="Arial"/>
                <a:ea typeface="Arial"/>
                <a:cs typeface="Arial"/>
                <a:sym typeface="Arial"/>
              </a:rPr>
              <a:t> ORDER BY TOTAL_MATCHES DESC;</a:t>
            </a:r>
            <a:endParaRPr/>
          </a:p>
          <a:p>
            <a:pPr marL="342900" lvl="0" indent="-228600" algn="l" rtl="0">
              <a:spcBef>
                <a:spcPts val="360"/>
              </a:spcBef>
              <a:spcAft>
                <a:spcPts val="0"/>
              </a:spcAft>
              <a:buSzPts val="1800"/>
              <a:buNone/>
            </a:pPr>
            <a:endParaRPr/>
          </a:p>
        </p:txBody>
      </p:sp>
      <p:pic>
        <p:nvPicPr>
          <p:cNvPr id="548" name="Google Shape;548;p71"/>
          <p:cNvPicPr preferRelativeResize="0"/>
          <p:nvPr/>
        </p:nvPicPr>
        <p:blipFill rotWithShape="1">
          <a:blip r:embed="rId3">
            <a:alphaModFix/>
          </a:blip>
          <a:srcRect/>
          <a:stretch/>
        </p:blipFill>
        <p:spPr>
          <a:xfrm>
            <a:off x="5060128" y="4493465"/>
            <a:ext cx="6712772" cy="1645184"/>
          </a:xfrm>
          <a:prstGeom prst="rect">
            <a:avLst/>
          </a:prstGeom>
          <a:noFill/>
          <a:ln w="9525" cap="flat" cmpd="sng">
            <a:solidFill>
              <a:schemeClr val="lt1"/>
            </a:solidFill>
            <a:prstDash val="solid"/>
            <a:round/>
            <a:headEnd type="none" w="sm" len="sm"/>
            <a:tailEnd type="none" w="sm" len="sm"/>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2"/>
          <p:cNvSpPr txBox="1">
            <a:spLocks noGrp="1"/>
          </p:cNvSpPr>
          <p:nvPr>
            <p:ph type="ctrTitle"/>
          </p:nvPr>
        </p:nvSpPr>
        <p:spPr>
          <a:xfrm>
            <a:off x="810001" y="1449147"/>
            <a:ext cx="10572000" cy="28942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Century Gothic"/>
              <a:buNone/>
            </a:pPr>
            <a:r>
              <a:rPr lang="en-IN" sz="4400"/>
              <a:t>No. of matches held in each city.</a:t>
            </a:r>
            <a:endParaRPr sz="4400">
              <a:latin typeface="Times New Roman"/>
              <a:ea typeface="Times New Roman"/>
              <a:cs typeface="Times New Roman"/>
              <a:sym typeface="Times New Roman"/>
            </a:endParaRPr>
          </a:p>
        </p:txBody>
      </p:sp>
      <p:sp>
        <p:nvSpPr>
          <p:cNvPr id="554" name="Google Shape;554;p72"/>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Tree>
  </p:cSld>
  <p:clrMapOvr>
    <a:masterClrMapping/>
  </p:clrMapOvr>
  <p:transition spd="slow">
    <p:push/>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73"/>
          <p:cNvSpPr txBox="1">
            <a:spLocks noGrp="1"/>
          </p:cNvSpPr>
          <p:nvPr>
            <p:ph type="body" idx="1"/>
          </p:nvPr>
        </p:nvSpPr>
        <p:spPr>
          <a:xfrm>
            <a:off x="818712" y="2222287"/>
            <a:ext cx="10554574" cy="259101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2400"/>
              <a:buNone/>
            </a:pPr>
            <a:r>
              <a:rPr lang="en-IN" sz="2400">
                <a:latin typeface="Times New Roman"/>
                <a:ea typeface="Times New Roman"/>
                <a:cs typeface="Times New Roman"/>
                <a:sym typeface="Times New Roman"/>
              </a:rPr>
              <a:t>SELECT 			STADIUM_CITY,SUM(MATCHES_COUNTS) </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FROM 			STADIUM</a:t>
            </a:r>
            <a:endParaRPr/>
          </a:p>
          <a:p>
            <a:pPr marL="0" lvl="0" indent="0" algn="l" rtl="0">
              <a:spcBef>
                <a:spcPts val="1080"/>
              </a:spcBef>
              <a:spcAft>
                <a:spcPts val="0"/>
              </a:spcAft>
              <a:buSzPts val="2400"/>
              <a:buNone/>
            </a:pPr>
            <a:r>
              <a:rPr lang="en-IN" sz="2400">
                <a:latin typeface="Times New Roman"/>
                <a:ea typeface="Times New Roman"/>
                <a:cs typeface="Times New Roman"/>
                <a:sym typeface="Times New Roman"/>
              </a:rPr>
              <a:t>GROUP BY 		STADIUM_CITY;</a:t>
            </a:r>
            <a:endParaRPr/>
          </a:p>
          <a:p>
            <a:pPr marL="0" lvl="0" indent="0" algn="l" rtl="0">
              <a:spcBef>
                <a:spcPts val="1080"/>
              </a:spcBef>
              <a:spcAft>
                <a:spcPts val="0"/>
              </a:spcAft>
              <a:buSzPts val="2400"/>
              <a:buNone/>
            </a:pPr>
            <a:endParaRPr sz="2400">
              <a:latin typeface="Times New Roman"/>
              <a:ea typeface="Times New Roman"/>
              <a:cs typeface="Times New Roman"/>
              <a:sym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74"/>
          <p:cNvSpPr txBox="1">
            <a:spLocks noGrp="1"/>
          </p:cNvSpPr>
          <p:nvPr>
            <p:ph type="ctrTitle"/>
          </p:nvPr>
        </p:nvSpPr>
        <p:spPr>
          <a:xfrm>
            <a:off x="810001" y="1449147"/>
            <a:ext cx="10572000" cy="28942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Century Gothic"/>
              <a:buNone/>
            </a:pPr>
            <a:r>
              <a:rPr lang="en-IN" sz="4400"/>
              <a:t>Best venue for defending and chasing the team</a:t>
            </a:r>
            <a:endParaRPr sz="4400">
              <a:latin typeface="Times New Roman"/>
              <a:ea typeface="Times New Roman"/>
              <a:cs typeface="Times New Roman"/>
              <a:sym typeface="Times New Roman"/>
            </a:endParaRPr>
          </a:p>
        </p:txBody>
      </p:sp>
      <p:sp>
        <p:nvSpPr>
          <p:cNvPr id="565" name="Google Shape;565;p74"/>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Tree>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75"/>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fontScale="92500"/>
          </a:bodyPr>
          <a:lstStyle/>
          <a:p>
            <a:pPr marL="0" lvl="0" indent="0" algn="l" rtl="0">
              <a:lnSpc>
                <a:spcPct val="90000"/>
              </a:lnSpc>
              <a:spcBef>
                <a:spcPts val="0"/>
              </a:spcBef>
              <a:spcAft>
                <a:spcPts val="0"/>
              </a:spcAft>
              <a:buSzPts val="2000"/>
              <a:buNone/>
            </a:pPr>
            <a:r>
              <a:rPr lang="en-IN" sz="2000">
                <a:latin typeface="Times New Roman"/>
                <a:ea typeface="Times New Roman"/>
                <a:cs typeface="Times New Roman"/>
                <a:sym typeface="Times New Roman"/>
              </a:rPr>
              <a:t>SELECT 	STADIUM_ID,MATCH_ID,TEAM1,TEAM2,TOSS_WIN,TOSS_D_ID,DEFENDING </a:t>
            </a:r>
            <a:endParaRPr/>
          </a:p>
          <a:p>
            <a:pPr marL="0" lvl="0" indent="0" algn="l" rtl="0">
              <a:lnSpc>
                <a:spcPct val="90000"/>
              </a:lnSpc>
              <a:spcBef>
                <a:spcPts val="1000"/>
              </a:spcBef>
              <a:spcAft>
                <a:spcPts val="0"/>
              </a:spcAft>
              <a:buSzPts val="2000"/>
              <a:buNone/>
            </a:pPr>
            <a:r>
              <a:rPr lang="en-IN" sz="2000">
                <a:latin typeface="Times New Roman"/>
                <a:ea typeface="Times New Roman"/>
                <a:cs typeface="Times New Roman"/>
                <a:sym typeface="Times New Roman"/>
              </a:rPr>
              <a:t> FROM 		IPL.MATCHES</a:t>
            </a:r>
            <a:endParaRPr/>
          </a:p>
          <a:p>
            <a:pPr marL="0" lvl="0" indent="0" algn="l" rtl="0">
              <a:lnSpc>
                <a:spcPct val="90000"/>
              </a:lnSpc>
              <a:spcBef>
                <a:spcPts val="1000"/>
              </a:spcBef>
              <a:spcAft>
                <a:spcPts val="0"/>
              </a:spcAft>
              <a:buSzPts val="2000"/>
              <a:buNone/>
            </a:pPr>
            <a:r>
              <a:rPr lang="en-IN" sz="2000">
                <a:latin typeface="Times New Roman"/>
                <a:ea typeface="Times New Roman"/>
                <a:cs typeface="Times New Roman"/>
                <a:sym typeface="Times New Roman"/>
              </a:rPr>
              <a:t> WHERE     TOSS_D_ID=20 AND DEFENDING=MATCH_WIN</a:t>
            </a:r>
            <a:endParaRPr/>
          </a:p>
          <a:p>
            <a:pPr marL="0" lvl="0" indent="0" algn="l" rtl="0">
              <a:lnSpc>
                <a:spcPct val="90000"/>
              </a:lnSpc>
              <a:spcBef>
                <a:spcPts val="1000"/>
              </a:spcBef>
              <a:spcAft>
                <a:spcPts val="0"/>
              </a:spcAft>
              <a:buSzPts val="2000"/>
              <a:buNone/>
            </a:pPr>
            <a:r>
              <a:rPr lang="en-IN" sz="2000">
                <a:latin typeface="Times New Roman"/>
                <a:ea typeface="Times New Roman"/>
                <a:cs typeface="Times New Roman"/>
                <a:sym typeface="Times New Roman"/>
              </a:rPr>
              <a:t> GROUP BY MATCH_ID;</a:t>
            </a:r>
            <a:endParaRPr/>
          </a:p>
          <a:p>
            <a:pPr marL="0" lvl="0" indent="0" algn="l" rtl="0">
              <a:lnSpc>
                <a:spcPct val="90000"/>
              </a:lnSpc>
              <a:spcBef>
                <a:spcPts val="1000"/>
              </a:spcBef>
              <a:spcAft>
                <a:spcPts val="0"/>
              </a:spcAft>
              <a:buSzPts val="2000"/>
              <a:buNone/>
            </a:pPr>
            <a:r>
              <a:rPr lang="en-IN" sz="2000">
                <a:latin typeface="Times New Roman"/>
                <a:ea typeface="Times New Roman"/>
                <a:cs typeface="Times New Roman"/>
                <a:sym typeface="Times New Roman"/>
              </a:rPr>
              <a:t>UNION</a:t>
            </a:r>
            <a:endParaRPr/>
          </a:p>
          <a:p>
            <a:pPr marL="0" lvl="0" indent="0" algn="l" rtl="0">
              <a:lnSpc>
                <a:spcPct val="90000"/>
              </a:lnSpc>
              <a:spcBef>
                <a:spcPts val="1000"/>
              </a:spcBef>
              <a:spcAft>
                <a:spcPts val="0"/>
              </a:spcAft>
              <a:buSzPts val="2000"/>
              <a:buNone/>
            </a:pPr>
            <a:r>
              <a:rPr lang="en-IN" sz="2000">
                <a:latin typeface="Times New Roman"/>
                <a:ea typeface="Times New Roman"/>
                <a:cs typeface="Times New Roman"/>
                <a:sym typeface="Times New Roman"/>
              </a:rPr>
              <a:t> SELECT 	STADIUM_ID,MATCH_ID,TEAM1,TEAM2,TOSS_WIN,TOSS_D_ID,CHASING FROM 		IPL.MATCHES</a:t>
            </a:r>
            <a:endParaRPr/>
          </a:p>
          <a:p>
            <a:pPr marL="0" lvl="0" indent="0" algn="l" rtl="0">
              <a:lnSpc>
                <a:spcPct val="90000"/>
              </a:lnSpc>
              <a:spcBef>
                <a:spcPts val="1000"/>
              </a:spcBef>
              <a:spcAft>
                <a:spcPts val="0"/>
              </a:spcAft>
              <a:buSzPts val="2000"/>
              <a:buNone/>
            </a:pPr>
            <a:r>
              <a:rPr lang="en-IN" sz="2000">
                <a:latin typeface="Times New Roman"/>
                <a:ea typeface="Times New Roman"/>
                <a:cs typeface="Times New Roman"/>
                <a:sym typeface="Times New Roman"/>
              </a:rPr>
              <a:t> WHERE 	TOSS_D_ID=10 AND CHASING=MATCH_WIN</a:t>
            </a:r>
            <a:endParaRPr/>
          </a:p>
          <a:p>
            <a:pPr marL="0" lvl="0" indent="0" algn="l" rtl="0">
              <a:lnSpc>
                <a:spcPct val="90000"/>
              </a:lnSpc>
              <a:spcBef>
                <a:spcPts val="1000"/>
              </a:spcBef>
              <a:spcAft>
                <a:spcPts val="0"/>
              </a:spcAft>
              <a:buSzPts val="2000"/>
              <a:buNone/>
            </a:pPr>
            <a:r>
              <a:rPr lang="en-IN" sz="2000">
                <a:latin typeface="Times New Roman"/>
                <a:ea typeface="Times New Roman"/>
                <a:cs typeface="Times New Roman"/>
                <a:sym typeface="Times New Roman"/>
              </a:rPr>
              <a:t> GROUP BY MATCH_ID;</a:t>
            </a:r>
            <a:endParaRPr/>
          </a:p>
          <a:p>
            <a:pPr marL="342900" lvl="0" indent="-228600" algn="l" rtl="0">
              <a:lnSpc>
                <a:spcPct val="90000"/>
              </a:lnSpc>
              <a:spcBef>
                <a:spcPts val="960"/>
              </a:spcBef>
              <a:spcAft>
                <a:spcPts val="0"/>
              </a:spcAft>
              <a:buSzPts val="1800"/>
              <a:buNone/>
            </a:pP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6"/>
          <p:cNvSpPr txBox="1">
            <a:spLocks noGrp="1"/>
          </p:cNvSpPr>
          <p:nvPr>
            <p:ph type="ctrTitle"/>
          </p:nvPr>
        </p:nvSpPr>
        <p:spPr>
          <a:xfrm>
            <a:off x="810001" y="1449147"/>
            <a:ext cx="10572000" cy="28942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Century Gothic"/>
              <a:buNone/>
            </a:pPr>
            <a:r>
              <a:rPr lang="en-IN" sz="4400"/>
              <a:t>Number of matches played by each team.</a:t>
            </a:r>
            <a:endParaRPr sz="4400">
              <a:latin typeface="Times New Roman"/>
              <a:ea typeface="Times New Roman"/>
              <a:cs typeface="Times New Roman"/>
              <a:sym typeface="Times New Roman"/>
            </a:endParaRPr>
          </a:p>
        </p:txBody>
      </p:sp>
      <p:sp>
        <p:nvSpPr>
          <p:cNvPr id="576" name="Google Shape;576;p76"/>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Tree>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7"/>
          <p:cNvSpPr/>
          <p:nvPr/>
        </p:nvSpPr>
        <p:spPr>
          <a:xfrm>
            <a:off x="152399" y="1950125"/>
            <a:ext cx="1188720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Times New Roman"/>
                <a:ea typeface="Times New Roman"/>
                <a:cs typeface="Times New Roman"/>
                <a:sym typeface="Times New Roman"/>
              </a:rPr>
              <a:t>SELECT 			TEAM, T.TEAM_NAME ,SUM(NOP) AS "NUMBER OF MATCHES PLAYED“</a:t>
            </a:r>
            <a:endParaRPr/>
          </a:p>
          <a:p>
            <a:pPr marL="0" marR="0" lvl="0" indent="0" algn="l" rtl="0">
              <a:spcBef>
                <a:spcPts val="0"/>
              </a:spcBef>
              <a:spcAft>
                <a:spcPts val="0"/>
              </a:spcAft>
              <a:buNone/>
            </a:pPr>
            <a:r>
              <a:rPr lang="en-IN" sz="2000">
                <a:solidFill>
                  <a:schemeClr val="lt1"/>
                </a:solidFill>
                <a:latin typeface="Times New Roman"/>
                <a:ea typeface="Times New Roman"/>
                <a:cs typeface="Times New Roman"/>
                <a:sym typeface="Times New Roman"/>
              </a:rPr>
              <a:t>FROM (</a:t>
            </a:r>
            <a:endParaRPr/>
          </a:p>
          <a:p>
            <a:pPr marL="0" marR="0" lvl="0" indent="0" algn="l" rtl="0">
              <a:spcBef>
                <a:spcPts val="0"/>
              </a:spcBef>
              <a:spcAft>
                <a:spcPts val="0"/>
              </a:spcAft>
              <a:buNone/>
            </a:pPr>
            <a:r>
              <a:rPr lang="en-IN" sz="2000">
                <a:solidFill>
                  <a:schemeClr val="lt1"/>
                </a:solidFill>
                <a:latin typeface="Times New Roman"/>
                <a:ea typeface="Times New Roman"/>
                <a:cs typeface="Times New Roman"/>
                <a:sym typeface="Times New Roman"/>
              </a:rPr>
              <a:t>SELECT 			TEAM1 AS TEAM, COUNT(TEAM1)/44 AS NOP FROM MATCHES GROUP BY TEAM1</a:t>
            </a:r>
            <a:endParaRPr/>
          </a:p>
          <a:p>
            <a:pPr marL="0" marR="0" lvl="0" indent="0" algn="l" rtl="0">
              <a:spcBef>
                <a:spcPts val="0"/>
              </a:spcBef>
              <a:spcAft>
                <a:spcPts val="0"/>
              </a:spcAft>
              <a:buNone/>
            </a:pPr>
            <a:r>
              <a:rPr lang="en-IN" sz="2000">
                <a:solidFill>
                  <a:schemeClr val="lt1"/>
                </a:solidFill>
                <a:latin typeface="Times New Roman"/>
                <a:ea typeface="Times New Roman"/>
                <a:cs typeface="Times New Roman"/>
                <a:sym typeface="Times New Roman"/>
              </a:rPr>
              <a:t>UNION</a:t>
            </a:r>
            <a:endParaRPr/>
          </a:p>
          <a:p>
            <a:pPr marL="0" marR="0" lvl="0" indent="0" algn="l" rtl="0">
              <a:spcBef>
                <a:spcPts val="0"/>
              </a:spcBef>
              <a:spcAft>
                <a:spcPts val="0"/>
              </a:spcAft>
              <a:buNone/>
            </a:pPr>
            <a:r>
              <a:rPr lang="en-IN" sz="2000">
                <a:solidFill>
                  <a:schemeClr val="lt1"/>
                </a:solidFill>
                <a:latin typeface="Times New Roman"/>
                <a:ea typeface="Times New Roman"/>
                <a:cs typeface="Times New Roman"/>
                <a:sym typeface="Times New Roman"/>
              </a:rPr>
              <a:t>SELECT 			TEAM2 AS TEAM , COUNT(TEAM2)/44 AS NOP FROM MATCHES GROUP BY TEAM2) SUB</a:t>
            </a:r>
            <a:endParaRPr/>
          </a:p>
          <a:p>
            <a:pPr marL="0" marR="0" lvl="0" indent="0" algn="l" rtl="0">
              <a:spcBef>
                <a:spcPts val="0"/>
              </a:spcBef>
              <a:spcAft>
                <a:spcPts val="0"/>
              </a:spcAft>
              <a:buNone/>
            </a:pPr>
            <a:r>
              <a:rPr lang="en-IN" sz="2000">
                <a:solidFill>
                  <a:schemeClr val="lt1"/>
                </a:solidFill>
                <a:latin typeface="Times New Roman"/>
                <a:ea typeface="Times New Roman"/>
                <a:cs typeface="Times New Roman"/>
                <a:sym typeface="Times New Roman"/>
              </a:rPr>
              <a:t>INNER JOIN 		TEAM_DETAILS T</a:t>
            </a:r>
            <a:endParaRPr/>
          </a:p>
          <a:p>
            <a:pPr marL="0" marR="0" lvl="0" indent="0" algn="l" rtl="0">
              <a:spcBef>
                <a:spcPts val="0"/>
              </a:spcBef>
              <a:spcAft>
                <a:spcPts val="0"/>
              </a:spcAft>
              <a:buNone/>
            </a:pPr>
            <a:r>
              <a:rPr lang="en-IN" sz="2000">
                <a:solidFill>
                  <a:schemeClr val="lt1"/>
                </a:solidFill>
                <a:latin typeface="Times New Roman"/>
                <a:ea typeface="Times New Roman"/>
                <a:cs typeface="Times New Roman"/>
                <a:sym typeface="Times New Roman"/>
              </a:rPr>
              <a:t>ON				TEAM=T.TEAM_ID</a:t>
            </a:r>
            <a:endParaRPr/>
          </a:p>
          <a:p>
            <a:pPr marL="0" marR="0" lvl="0" indent="0" algn="l" rtl="0">
              <a:spcBef>
                <a:spcPts val="0"/>
              </a:spcBef>
              <a:spcAft>
                <a:spcPts val="0"/>
              </a:spcAft>
              <a:buNone/>
            </a:pPr>
            <a:r>
              <a:rPr lang="en-IN" sz="2000">
                <a:solidFill>
                  <a:schemeClr val="lt1"/>
                </a:solidFill>
                <a:latin typeface="Times New Roman"/>
                <a:ea typeface="Times New Roman"/>
                <a:cs typeface="Times New Roman"/>
                <a:sym typeface="Times New Roman"/>
              </a:rPr>
              <a:t>GROUP BY 		TEAM,T.TEAM_NAME;</a:t>
            </a:r>
            <a:endParaRPr sz="2000">
              <a:solidFill>
                <a:schemeClr val="lt1"/>
              </a:solidFill>
              <a:latin typeface="Times New Roman"/>
              <a:ea typeface="Times New Roman"/>
              <a:cs typeface="Times New Roman"/>
              <a:sym typeface="Times New Roman"/>
            </a:endParaRPr>
          </a:p>
        </p:txBody>
      </p:sp>
      <p:pic>
        <p:nvPicPr>
          <p:cNvPr id="582" name="Google Shape;582;p77"/>
          <p:cNvPicPr preferRelativeResize="0"/>
          <p:nvPr/>
        </p:nvPicPr>
        <p:blipFill rotWithShape="1">
          <a:blip r:embed="rId3">
            <a:alphaModFix/>
          </a:blip>
          <a:srcRect/>
          <a:stretch/>
        </p:blipFill>
        <p:spPr>
          <a:xfrm>
            <a:off x="6639300" y="3854450"/>
            <a:ext cx="5285999" cy="28765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8"/>
          <p:cNvSpPr txBox="1">
            <a:spLocks noGrp="1"/>
          </p:cNvSpPr>
          <p:nvPr>
            <p:ph type="ctrTitle"/>
          </p:nvPr>
        </p:nvSpPr>
        <p:spPr>
          <a:xfrm>
            <a:off x="810001" y="1449147"/>
            <a:ext cx="10572000" cy="28942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Century Gothic"/>
              <a:buNone/>
            </a:pPr>
            <a:r>
              <a:rPr lang="en-IN" sz="4400"/>
              <a:t>Does winning the toss means winning the match?</a:t>
            </a:r>
            <a:endParaRPr sz="4400">
              <a:latin typeface="Times New Roman"/>
              <a:ea typeface="Times New Roman"/>
              <a:cs typeface="Times New Roman"/>
              <a:sym typeface="Times New Roman"/>
            </a:endParaRPr>
          </a:p>
        </p:txBody>
      </p:sp>
      <p:sp>
        <p:nvSpPr>
          <p:cNvPr id="588" name="Google Shape;588;p78"/>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7"/>
          <p:cNvSpPr txBox="1">
            <a:spLocks noGrp="1"/>
          </p:cNvSpPr>
          <p:nvPr>
            <p:ph type="body" idx="1"/>
          </p:nvPr>
        </p:nvSpPr>
        <p:spPr>
          <a:xfrm>
            <a:off x="818712" y="1409700"/>
            <a:ext cx="10563286" cy="49530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lnSpcReduction="10000"/>
          </a:bodyPr>
          <a:lstStyle/>
          <a:p>
            <a:pPr marL="0" lvl="0" indent="0" algn="l" rtl="0">
              <a:lnSpc>
                <a:spcPct val="80000"/>
              </a:lnSpc>
              <a:spcBef>
                <a:spcPts val="0"/>
              </a:spcBef>
              <a:spcAft>
                <a:spcPts val="0"/>
              </a:spcAft>
              <a:buSzPts val="600"/>
              <a:buNone/>
            </a:pPr>
            <a:endParaRPr sz="600" b="1"/>
          </a:p>
          <a:p>
            <a:pPr marL="0" lvl="0" indent="0" algn="l" rtl="0">
              <a:lnSpc>
                <a:spcPct val="80000"/>
              </a:lnSpc>
              <a:spcBef>
                <a:spcPts val="720"/>
              </a:spcBef>
              <a:spcAft>
                <a:spcPts val="0"/>
              </a:spcAft>
              <a:buSzPts val="600"/>
              <a:buNone/>
            </a:pPr>
            <a:endParaRPr sz="600" b="1"/>
          </a:p>
          <a:p>
            <a:pPr marL="0" lvl="0" indent="0" algn="l" rtl="0">
              <a:lnSpc>
                <a:spcPct val="80000"/>
              </a:lnSpc>
              <a:spcBef>
                <a:spcPts val="720"/>
              </a:spcBef>
              <a:spcAft>
                <a:spcPts val="0"/>
              </a:spcAft>
              <a:buSzPts val="600"/>
              <a:buNone/>
            </a:pPr>
            <a:endParaRPr sz="600" b="1"/>
          </a:p>
          <a:p>
            <a:pPr marL="0" lvl="0" indent="0" algn="l" rtl="0">
              <a:lnSpc>
                <a:spcPct val="80000"/>
              </a:lnSpc>
              <a:spcBef>
                <a:spcPts val="720"/>
              </a:spcBef>
              <a:spcAft>
                <a:spcPts val="0"/>
              </a:spcAft>
              <a:buSzPts val="600"/>
              <a:buNone/>
            </a:pPr>
            <a:endParaRPr sz="600" b="1"/>
          </a:p>
          <a:p>
            <a:pPr marL="0" lvl="0" indent="0" algn="l" rtl="0">
              <a:lnSpc>
                <a:spcPct val="80000"/>
              </a:lnSpc>
              <a:spcBef>
                <a:spcPts val="720"/>
              </a:spcBef>
              <a:spcAft>
                <a:spcPts val="0"/>
              </a:spcAft>
              <a:buSzPts val="600"/>
              <a:buNone/>
            </a:pPr>
            <a:endParaRPr sz="600" b="1"/>
          </a:p>
          <a:p>
            <a:pPr marL="0" lvl="0" indent="0" algn="l" rtl="0">
              <a:lnSpc>
                <a:spcPct val="80000"/>
              </a:lnSpc>
              <a:spcBef>
                <a:spcPts val="720"/>
              </a:spcBef>
              <a:spcAft>
                <a:spcPts val="0"/>
              </a:spcAft>
              <a:buSzPts val="600"/>
              <a:buNone/>
            </a:pPr>
            <a:endParaRPr sz="600" b="1"/>
          </a:p>
          <a:p>
            <a:pPr marL="0" lvl="0" indent="0" algn="l" rtl="0">
              <a:lnSpc>
                <a:spcPct val="80000"/>
              </a:lnSpc>
              <a:spcBef>
                <a:spcPts val="1090"/>
              </a:spcBef>
              <a:spcAft>
                <a:spcPts val="0"/>
              </a:spcAft>
              <a:buSzPts val="2450"/>
              <a:buNone/>
            </a:pPr>
            <a:r>
              <a:rPr lang="en-IN" sz="2450" b="1">
                <a:latin typeface="Times New Roman"/>
                <a:ea typeface="Times New Roman"/>
                <a:cs typeface="Times New Roman"/>
                <a:sym typeface="Times New Roman"/>
              </a:rPr>
              <a:t>Table Name:  New_Players</a:t>
            </a:r>
            <a:endParaRPr/>
          </a:p>
          <a:p>
            <a:pPr marL="0" lvl="0" indent="0" algn="l" rtl="0">
              <a:lnSpc>
                <a:spcPct val="80000"/>
              </a:lnSpc>
              <a:spcBef>
                <a:spcPts val="1090"/>
              </a:spcBef>
              <a:spcAft>
                <a:spcPts val="0"/>
              </a:spcAft>
              <a:buSzPts val="2450"/>
              <a:buNone/>
            </a:pPr>
            <a:endParaRPr sz="2450" b="1">
              <a:latin typeface="Times New Roman"/>
              <a:ea typeface="Times New Roman"/>
              <a:cs typeface="Times New Roman"/>
              <a:sym typeface="Times New Roman"/>
            </a:endParaRPr>
          </a:p>
          <a:p>
            <a:pPr marL="0" lvl="0" indent="0" algn="l" rtl="0">
              <a:lnSpc>
                <a:spcPct val="80000"/>
              </a:lnSpc>
              <a:spcBef>
                <a:spcPts val="1090"/>
              </a:spcBef>
              <a:spcAft>
                <a:spcPts val="0"/>
              </a:spcAft>
              <a:buSzPts val="2450"/>
              <a:buNone/>
            </a:pPr>
            <a:endParaRPr sz="2450" b="1">
              <a:latin typeface="Times New Roman"/>
              <a:ea typeface="Times New Roman"/>
              <a:cs typeface="Times New Roman"/>
              <a:sym typeface="Times New Roman"/>
            </a:endParaRPr>
          </a:p>
          <a:p>
            <a:pPr marL="0" lvl="0" indent="0" algn="l" rtl="0">
              <a:lnSpc>
                <a:spcPct val="80000"/>
              </a:lnSpc>
              <a:spcBef>
                <a:spcPts val="720"/>
              </a:spcBef>
              <a:spcAft>
                <a:spcPts val="0"/>
              </a:spcAft>
              <a:buSzPts val="600"/>
              <a:buNone/>
            </a:pPr>
            <a:endParaRPr sz="600" b="1"/>
          </a:p>
          <a:p>
            <a:pPr marL="0" lvl="0" indent="0" algn="l" rtl="0">
              <a:lnSpc>
                <a:spcPct val="80000"/>
              </a:lnSpc>
              <a:spcBef>
                <a:spcPts val="1000"/>
              </a:spcBef>
              <a:spcAft>
                <a:spcPts val="0"/>
              </a:spcAft>
              <a:buSzPts val="2000"/>
              <a:buNone/>
            </a:pPr>
            <a:r>
              <a:rPr lang="en-IN" sz="2000">
                <a:latin typeface="Times New Roman"/>
                <a:ea typeface="Times New Roman"/>
                <a:cs typeface="Times New Roman"/>
                <a:sym typeface="Times New Roman"/>
              </a:rPr>
              <a:t>CREATE TABLE New_Players ( PLAYER_ID NUMBER(38) NOT NULL,</a:t>
            </a:r>
            <a:endParaRPr/>
          </a:p>
          <a:p>
            <a:pPr marL="0" lvl="0" indent="0" algn="l" rtl="0">
              <a:lnSpc>
                <a:spcPct val="80000"/>
              </a:lnSpc>
              <a:spcBef>
                <a:spcPts val="1000"/>
              </a:spcBef>
              <a:spcAft>
                <a:spcPts val="0"/>
              </a:spcAft>
              <a:buSzPts val="2000"/>
              <a:buNone/>
            </a:pPr>
            <a:r>
              <a:rPr lang="en-IN" sz="2000">
                <a:latin typeface="Times New Roman"/>
                <a:ea typeface="Times New Roman"/>
                <a:cs typeface="Times New Roman"/>
                <a:sym typeface="Times New Roman"/>
              </a:rPr>
              <a:t>	PLAYER_NAME VARCHAR2(26) NOT NULL,</a:t>
            </a:r>
            <a:endParaRPr/>
          </a:p>
          <a:p>
            <a:pPr marL="0" lvl="0" indent="0" algn="l" rtl="0">
              <a:lnSpc>
                <a:spcPct val="80000"/>
              </a:lnSpc>
              <a:spcBef>
                <a:spcPts val="1000"/>
              </a:spcBef>
              <a:spcAft>
                <a:spcPts val="0"/>
              </a:spcAft>
              <a:buSzPts val="2000"/>
              <a:buNone/>
            </a:pPr>
            <a:r>
              <a:rPr lang="en-IN" sz="2000">
                <a:latin typeface="Times New Roman"/>
                <a:ea typeface="Times New Roman"/>
                <a:cs typeface="Times New Roman"/>
                <a:sym typeface="Times New Roman"/>
              </a:rPr>
              <a:t>	DOB DATE NOT NULL,</a:t>
            </a:r>
            <a:endParaRPr/>
          </a:p>
          <a:p>
            <a:pPr marL="0" lvl="0" indent="0" algn="l" rtl="0">
              <a:lnSpc>
                <a:spcPct val="80000"/>
              </a:lnSpc>
              <a:spcBef>
                <a:spcPts val="1000"/>
              </a:spcBef>
              <a:spcAft>
                <a:spcPts val="0"/>
              </a:spcAft>
              <a:buSzPts val="2000"/>
              <a:buNone/>
            </a:pPr>
            <a:r>
              <a:rPr lang="en-IN" sz="2000">
                <a:latin typeface="Times New Roman"/>
                <a:ea typeface="Times New Roman"/>
                <a:cs typeface="Times New Roman"/>
                <a:sym typeface="Times New Roman"/>
              </a:rPr>
              <a:t>	C_ID NUMBER(38),</a:t>
            </a:r>
            <a:endParaRPr/>
          </a:p>
          <a:p>
            <a:pPr marL="0" lvl="0" indent="0" algn="l" rtl="0">
              <a:lnSpc>
                <a:spcPct val="80000"/>
              </a:lnSpc>
              <a:spcBef>
                <a:spcPts val="1000"/>
              </a:spcBef>
              <a:spcAft>
                <a:spcPts val="0"/>
              </a:spcAft>
              <a:buSzPts val="2000"/>
              <a:buNone/>
            </a:pPr>
            <a:r>
              <a:rPr lang="en-IN" sz="2000">
                <a:latin typeface="Times New Roman"/>
                <a:ea typeface="Times New Roman"/>
                <a:cs typeface="Times New Roman"/>
                <a:sym typeface="Times New Roman"/>
              </a:rPr>
              <a:t>	</a:t>
            </a:r>
            <a:r>
              <a:rPr lang="en-IN" sz="2000">
                <a:solidFill>
                  <a:schemeClr val="accent4"/>
                </a:solidFill>
                <a:latin typeface="Times New Roman"/>
                <a:ea typeface="Times New Roman"/>
                <a:cs typeface="Times New Roman"/>
                <a:sym typeface="Times New Roman"/>
              </a:rPr>
              <a:t>CONSTRAINT PLAYER_ID_PK PRIMARY KEY (PLAYER_ID),</a:t>
            </a:r>
            <a:endParaRPr/>
          </a:p>
          <a:p>
            <a:pPr marL="0" lvl="0" indent="0" algn="l" rtl="0">
              <a:lnSpc>
                <a:spcPct val="80000"/>
              </a:lnSpc>
              <a:spcBef>
                <a:spcPts val="1000"/>
              </a:spcBef>
              <a:spcAft>
                <a:spcPts val="0"/>
              </a:spcAft>
              <a:buSzPts val="2000"/>
              <a:buNone/>
            </a:pPr>
            <a:r>
              <a:rPr lang="en-IN" sz="2000">
                <a:solidFill>
                  <a:srgbClr val="FFFF00"/>
                </a:solidFill>
                <a:latin typeface="Times New Roman"/>
                <a:ea typeface="Times New Roman"/>
                <a:cs typeface="Times New Roman"/>
                <a:sym typeface="Times New Roman"/>
              </a:rPr>
              <a:t>	CONSTRAINT C_ID_FK FOREIGN KEY (C_ID) REFERENCES COUNTRY(C_ID)</a:t>
            </a:r>
            <a:endParaRPr/>
          </a:p>
          <a:p>
            <a:pPr marL="0" lvl="0" indent="0" algn="l" rtl="0">
              <a:lnSpc>
                <a:spcPct val="80000"/>
              </a:lnSpc>
              <a:spcBef>
                <a:spcPts val="1000"/>
              </a:spcBef>
              <a:spcAft>
                <a:spcPts val="0"/>
              </a:spcAft>
              <a:buSzPts val="2000"/>
              <a:buNone/>
            </a:pPr>
            <a:r>
              <a:rPr lang="en-IN" sz="2000">
                <a:latin typeface="Times New Roman"/>
                <a:ea typeface="Times New Roman"/>
                <a:cs typeface="Times New Roman"/>
                <a:sym typeface="Times New Roman"/>
              </a:rPr>
              <a:t>	);</a:t>
            </a:r>
            <a:endParaRPr/>
          </a:p>
          <a:p>
            <a:pPr marL="0" lvl="0" indent="0" algn="l" rtl="0">
              <a:lnSpc>
                <a:spcPct val="80000"/>
              </a:lnSpc>
              <a:spcBef>
                <a:spcPts val="720"/>
              </a:spcBef>
              <a:spcAft>
                <a:spcPts val="0"/>
              </a:spcAft>
              <a:buSzPts val="600"/>
              <a:buNone/>
            </a:pPr>
            <a:endParaRPr sz="600" b="1"/>
          </a:p>
          <a:p>
            <a:pPr marL="0" lvl="0" indent="0" algn="l" rtl="0">
              <a:lnSpc>
                <a:spcPct val="80000"/>
              </a:lnSpc>
              <a:spcBef>
                <a:spcPts val="720"/>
              </a:spcBef>
              <a:spcAft>
                <a:spcPts val="0"/>
              </a:spcAft>
              <a:buSzPts val="600"/>
              <a:buNone/>
            </a:pPr>
            <a:endParaRPr sz="600" b="1"/>
          </a:p>
          <a:p>
            <a:pPr marL="342900" lvl="0" indent="-304800" algn="l" rtl="0">
              <a:lnSpc>
                <a:spcPct val="80000"/>
              </a:lnSpc>
              <a:spcBef>
                <a:spcPts val="720"/>
              </a:spcBef>
              <a:spcAft>
                <a:spcPts val="0"/>
              </a:spcAft>
              <a:buSzPts val="600"/>
              <a:buNone/>
            </a:pPr>
            <a:endParaRPr sz="600" b="1"/>
          </a:p>
          <a:p>
            <a:pPr marL="0" lvl="0" indent="0" algn="l" rtl="0">
              <a:lnSpc>
                <a:spcPct val="80000"/>
              </a:lnSpc>
              <a:spcBef>
                <a:spcPts val="690"/>
              </a:spcBef>
              <a:spcAft>
                <a:spcPts val="0"/>
              </a:spcAft>
              <a:buSzPts val="450"/>
              <a:buNone/>
            </a:pPr>
            <a:endParaRPr sz="450"/>
          </a:p>
          <a:p>
            <a:pPr marL="342900" lvl="0" indent="-314325" algn="l" rtl="0">
              <a:lnSpc>
                <a:spcPct val="80000"/>
              </a:lnSpc>
              <a:spcBef>
                <a:spcPts val="690"/>
              </a:spcBef>
              <a:spcAft>
                <a:spcPts val="0"/>
              </a:spcAft>
              <a:buSzPts val="450"/>
              <a:buNone/>
            </a:pPr>
            <a:endParaRPr sz="450"/>
          </a:p>
          <a:p>
            <a:pPr marL="342900" lvl="0" indent="-314325" algn="l" rtl="0">
              <a:lnSpc>
                <a:spcPct val="80000"/>
              </a:lnSpc>
              <a:spcBef>
                <a:spcPts val="690"/>
              </a:spcBef>
              <a:spcAft>
                <a:spcPts val="0"/>
              </a:spcAft>
              <a:buSzPts val="450"/>
              <a:buNone/>
            </a:pPr>
            <a:endParaRPr sz="450"/>
          </a:p>
          <a:p>
            <a:pPr marL="342900" lvl="0" indent="-314325" algn="l" rtl="0">
              <a:lnSpc>
                <a:spcPct val="80000"/>
              </a:lnSpc>
              <a:spcBef>
                <a:spcPts val="690"/>
              </a:spcBef>
              <a:spcAft>
                <a:spcPts val="0"/>
              </a:spcAft>
              <a:buSzPts val="450"/>
              <a:buNone/>
            </a:pPr>
            <a:endParaRPr sz="450"/>
          </a:p>
          <a:p>
            <a:pPr marL="342900" lvl="0" indent="-314325" algn="l" rtl="0">
              <a:lnSpc>
                <a:spcPct val="80000"/>
              </a:lnSpc>
              <a:spcBef>
                <a:spcPts val="690"/>
              </a:spcBef>
              <a:spcAft>
                <a:spcPts val="0"/>
              </a:spcAft>
              <a:buSzPts val="450"/>
              <a:buNone/>
            </a:pPr>
            <a:endParaRPr sz="450"/>
          </a:p>
          <a:p>
            <a:pPr marL="342900" lvl="0" indent="-314325" algn="l" rtl="0">
              <a:lnSpc>
                <a:spcPct val="80000"/>
              </a:lnSpc>
              <a:spcBef>
                <a:spcPts val="690"/>
              </a:spcBef>
              <a:spcAft>
                <a:spcPts val="0"/>
              </a:spcAft>
              <a:buSzPts val="450"/>
              <a:buNone/>
            </a:pPr>
            <a:endParaRPr sz="450"/>
          </a:p>
          <a:p>
            <a:pPr marL="342900" lvl="0" indent="-314325" algn="l" rtl="0">
              <a:lnSpc>
                <a:spcPct val="80000"/>
              </a:lnSpc>
              <a:spcBef>
                <a:spcPts val="690"/>
              </a:spcBef>
              <a:spcAft>
                <a:spcPts val="0"/>
              </a:spcAft>
              <a:buSzPts val="450"/>
              <a:buNone/>
            </a:pPr>
            <a:endParaRPr sz="45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9"/>
          <p:cNvSpPr txBox="1">
            <a:spLocks noGrp="1"/>
          </p:cNvSpPr>
          <p:nvPr>
            <p:ph type="body" idx="1"/>
          </p:nvPr>
        </p:nvSpPr>
        <p:spPr>
          <a:xfrm>
            <a:off x="818712" y="1739901"/>
            <a:ext cx="10554574" cy="4118898"/>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2000"/>
              <a:buNone/>
            </a:pPr>
            <a:r>
              <a:rPr lang="en-IN" sz="2000">
                <a:latin typeface="Times New Roman"/>
                <a:ea typeface="Times New Roman"/>
                <a:cs typeface="Times New Roman"/>
                <a:sym typeface="Times New Roman"/>
              </a:rPr>
              <a:t>SELECT (COUNT(CASE WHEN TOSS_WIN = MATCH_WIN THEN 1 END)/44) *100 </a:t>
            </a:r>
            <a:endParaRPr/>
          </a:p>
          <a:p>
            <a:pPr marL="0" lvl="0" indent="0" algn="l" rtl="0">
              <a:spcBef>
                <a:spcPts val="1000"/>
              </a:spcBef>
              <a:spcAft>
                <a:spcPts val="0"/>
              </a:spcAft>
              <a:buSzPts val="2000"/>
              <a:buNone/>
            </a:pPr>
            <a:r>
              <a:rPr lang="en-IN" sz="2000">
                <a:latin typeface="Times New Roman"/>
                <a:ea typeface="Times New Roman"/>
                <a:cs typeface="Times New Roman"/>
                <a:sym typeface="Times New Roman"/>
              </a:rPr>
              <a:t>/(SELECT COUNT(*)/44 FROM MATCHES) AS "CHANCE OF WINNING THE MATCH IF YOU WON THE TOSS "</a:t>
            </a:r>
            <a:endParaRPr/>
          </a:p>
          <a:p>
            <a:pPr marL="0" lvl="0" indent="0" algn="l" rtl="0">
              <a:spcBef>
                <a:spcPts val="1000"/>
              </a:spcBef>
              <a:spcAft>
                <a:spcPts val="0"/>
              </a:spcAft>
              <a:buSzPts val="2000"/>
              <a:buNone/>
            </a:pPr>
            <a:r>
              <a:rPr lang="en-IN" sz="2000">
                <a:latin typeface="Times New Roman"/>
                <a:ea typeface="Times New Roman"/>
                <a:cs typeface="Times New Roman"/>
                <a:sym typeface="Times New Roman"/>
              </a:rPr>
              <a:t>FROM MATCHES;</a:t>
            </a:r>
            <a:endParaRPr/>
          </a:p>
          <a:p>
            <a:pPr marL="342900" lvl="0" indent="-228600" algn="l" rtl="0">
              <a:spcBef>
                <a:spcPts val="960"/>
              </a:spcBef>
              <a:spcAft>
                <a:spcPts val="0"/>
              </a:spcAft>
              <a:buSzPts val="1800"/>
              <a:buNone/>
            </a:pPr>
            <a:endParaRPr/>
          </a:p>
        </p:txBody>
      </p:sp>
      <p:pic>
        <p:nvPicPr>
          <p:cNvPr id="594" name="Google Shape;594;p79"/>
          <p:cNvPicPr preferRelativeResize="0"/>
          <p:nvPr/>
        </p:nvPicPr>
        <p:blipFill rotWithShape="1">
          <a:blip r:embed="rId3">
            <a:alphaModFix/>
          </a:blip>
          <a:srcRect/>
          <a:stretch/>
        </p:blipFill>
        <p:spPr>
          <a:xfrm>
            <a:off x="7235408" y="4310743"/>
            <a:ext cx="4137878" cy="1295483"/>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80"/>
          <p:cNvSpPr txBox="1">
            <a:spLocks noGrp="1"/>
          </p:cNvSpPr>
          <p:nvPr>
            <p:ph type="ctrTitle"/>
          </p:nvPr>
        </p:nvSpPr>
        <p:spPr>
          <a:xfrm>
            <a:off x="810001" y="1449147"/>
            <a:ext cx="10572000" cy="28942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400"/>
              <a:buFont typeface="Century Gothic"/>
              <a:buNone/>
            </a:pPr>
            <a:r>
              <a:rPr lang="en-IN" sz="4400"/>
              <a:t>Number of Sixes</a:t>
            </a:r>
            <a:endParaRPr sz="4400">
              <a:latin typeface="Times New Roman"/>
              <a:ea typeface="Times New Roman"/>
              <a:cs typeface="Times New Roman"/>
              <a:sym typeface="Times New Roman"/>
            </a:endParaRPr>
          </a:p>
        </p:txBody>
      </p:sp>
      <p:sp>
        <p:nvSpPr>
          <p:cNvPr id="600" name="Google Shape;600;p80"/>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Tree>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81"/>
          <p:cNvSpPr txBox="1">
            <a:spLocks noGrp="1"/>
          </p:cNvSpPr>
          <p:nvPr>
            <p:ph type="body" idx="1"/>
          </p:nvPr>
        </p:nvSpPr>
        <p:spPr>
          <a:xfrm>
            <a:off x="818712" y="1854201"/>
            <a:ext cx="10554574" cy="4004598"/>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0" algn="l" rtl="0">
              <a:spcBef>
                <a:spcPts val="0"/>
              </a:spcBef>
              <a:spcAft>
                <a:spcPts val="0"/>
              </a:spcAft>
              <a:buSzPts val="2000"/>
              <a:buNone/>
            </a:pPr>
            <a:r>
              <a:rPr lang="en-IN" sz="2000">
                <a:latin typeface="Times New Roman"/>
                <a:ea typeface="Times New Roman"/>
                <a:cs typeface="Times New Roman"/>
                <a:sym typeface="Times New Roman"/>
              </a:rPr>
              <a:t>SELECT 	M.PLAYER_ID ,N.PLAYER_NAME , </a:t>
            </a:r>
            <a:endParaRPr/>
          </a:p>
          <a:p>
            <a:pPr marL="342900" lvl="0" indent="0" algn="l" rtl="0">
              <a:spcBef>
                <a:spcPts val="0"/>
              </a:spcBef>
              <a:spcAft>
                <a:spcPts val="0"/>
              </a:spcAft>
              <a:buSzPts val="2000"/>
              <a:buNone/>
            </a:pPr>
            <a:r>
              <a:rPr lang="en-IN" sz="2000">
                <a:latin typeface="Times New Roman"/>
                <a:ea typeface="Times New Roman"/>
                <a:cs typeface="Times New Roman"/>
                <a:sym typeface="Times New Roman"/>
              </a:rPr>
              <a:t>		COUNT(M.SIXES) AS SIXES</a:t>
            </a:r>
            <a:endParaRPr sz="2000">
              <a:latin typeface="Times New Roman"/>
              <a:ea typeface="Times New Roman"/>
              <a:cs typeface="Times New Roman"/>
              <a:sym typeface="Times New Roman"/>
            </a:endParaRPr>
          </a:p>
          <a:p>
            <a:pPr marL="342900" lvl="0" indent="0" algn="l" rtl="0">
              <a:spcBef>
                <a:spcPts val="0"/>
              </a:spcBef>
              <a:spcAft>
                <a:spcPts val="0"/>
              </a:spcAft>
              <a:buSzPts val="2000"/>
              <a:buNone/>
            </a:pPr>
            <a:r>
              <a:rPr lang="en-IN" sz="2000">
                <a:latin typeface="Times New Roman"/>
                <a:ea typeface="Times New Roman"/>
                <a:cs typeface="Times New Roman"/>
                <a:sym typeface="Times New Roman"/>
              </a:rPr>
              <a:t>FROM 	MATCHES M</a:t>
            </a:r>
            <a:endParaRPr sz="2000">
              <a:latin typeface="Times New Roman"/>
              <a:ea typeface="Times New Roman"/>
              <a:cs typeface="Times New Roman"/>
              <a:sym typeface="Times New Roman"/>
            </a:endParaRPr>
          </a:p>
          <a:p>
            <a:pPr marL="342900" lvl="0" indent="0" algn="l" rtl="0">
              <a:spcBef>
                <a:spcPts val="0"/>
              </a:spcBef>
              <a:spcAft>
                <a:spcPts val="0"/>
              </a:spcAft>
              <a:buSzPts val="2000"/>
              <a:buNone/>
            </a:pPr>
            <a:r>
              <a:rPr lang="en-IN" sz="2000">
                <a:latin typeface="Times New Roman"/>
                <a:ea typeface="Times New Roman"/>
                <a:cs typeface="Times New Roman"/>
                <a:sym typeface="Times New Roman"/>
              </a:rPr>
              <a:t>INNER JOIN 	NEW_PLAYERS N </a:t>
            </a:r>
            <a:endParaRPr sz="2000">
              <a:latin typeface="Times New Roman"/>
              <a:ea typeface="Times New Roman"/>
              <a:cs typeface="Times New Roman"/>
              <a:sym typeface="Times New Roman"/>
            </a:endParaRPr>
          </a:p>
          <a:p>
            <a:pPr marL="342900" lvl="0" indent="0" algn="l" rtl="0">
              <a:spcBef>
                <a:spcPts val="0"/>
              </a:spcBef>
              <a:spcAft>
                <a:spcPts val="0"/>
              </a:spcAft>
              <a:buSzPts val="2000"/>
              <a:buNone/>
            </a:pPr>
            <a:r>
              <a:rPr lang="en-IN" sz="2000">
                <a:latin typeface="Times New Roman"/>
                <a:ea typeface="Times New Roman"/>
                <a:cs typeface="Times New Roman"/>
                <a:sym typeface="Times New Roman"/>
              </a:rPr>
              <a:t>ON 		M.PLAYER_ID = N.PLAYER_ID</a:t>
            </a:r>
            <a:endParaRPr sz="2000">
              <a:latin typeface="Times New Roman"/>
              <a:ea typeface="Times New Roman"/>
              <a:cs typeface="Times New Roman"/>
              <a:sym typeface="Times New Roman"/>
            </a:endParaRPr>
          </a:p>
          <a:p>
            <a:pPr marL="342900" lvl="0" indent="0" algn="l" rtl="0">
              <a:spcBef>
                <a:spcPts val="0"/>
              </a:spcBef>
              <a:spcAft>
                <a:spcPts val="0"/>
              </a:spcAft>
              <a:buSzPts val="2000"/>
              <a:buNone/>
            </a:pPr>
            <a:r>
              <a:rPr lang="en-IN" sz="2000">
                <a:latin typeface="Times New Roman"/>
                <a:ea typeface="Times New Roman"/>
                <a:cs typeface="Times New Roman"/>
                <a:sym typeface="Times New Roman"/>
              </a:rPr>
              <a:t>WHERE 	M.PLAYER_ID = N.PLAYER_ID</a:t>
            </a:r>
            <a:endParaRPr sz="2000">
              <a:latin typeface="Times New Roman"/>
              <a:ea typeface="Times New Roman"/>
              <a:cs typeface="Times New Roman"/>
              <a:sym typeface="Times New Roman"/>
            </a:endParaRPr>
          </a:p>
          <a:p>
            <a:pPr marL="342900" lvl="0" indent="0" algn="l" rtl="0">
              <a:spcBef>
                <a:spcPts val="0"/>
              </a:spcBef>
              <a:spcAft>
                <a:spcPts val="0"/>
              </a:spcAft>
              <a:buSzPts val="2000"/>
              <a:buNone/>
            </a:pPr>
            <a:r>
              <a:rPr lang="en-IN" sz="2000">
                <a:latin typeface="Times New Roman"/>
                <a:ea typeface="Times New Roman"/>
                <a:cs typeface="Times New Roman"/>
                <a:sym typeface="Times New Roman"/>
              </a:rPr>
              <a:t>GROUP BY   M.PLAYER_ID, N.PLAYER_NAME</a:t>
            </a:r>
            <a:endParaRPr sz="2000">
              <a:latin typeface="Times New Roman"/>
              <a:ea typeface="Times New Roman"/>
              <a:cs typeface="Times New Roman"/>
              <a:sym typeface="Times New Roman"/>
            </a:endParaRPr>
          </a:p>
          <a:p>
            <a:pPr marL="342900" lvl="0" indent="0" algn="l" rtl="0">
              <a:spcBef>
                <a:spcPts val="0"/>
              </a:spcBef>
              <a:spcAft>
                <a:spcPts val="0"/>
              </a:spcAft>
              <a:buSzPts val="2000"/>
              <a:buNone/>
            </a:pPr>
            <a:r>
              <a:rPr lang="en-IN" sz="2000">
                <a:latin typeface="Times New Roman"/>
                <a:ea typeface="Times New Roman"/>
                <a:cs typeface="Times New Roman"/>
                <a:sym typeface="Times New Roman"/>
              </a:rPr>
              <a:t>ORDER BY   M.PLAYER_ID;</a:t>
            </a:r>
            <a:endParaRPr/>
          </a:p>
          <a:p>
            <a:pPr marL="342900" lvl="0" indent="0" algn="l" rtl="0">
              <a:spcBef>
                <a:spcPts val="0"/>
              </a:spcBef>
              <a:spcAft>
                <a:spcPts val="0"/>
              </a:spcAft>
              <a:buSzPts val="2000"/>
              <a:buNone/>
            </a:pPr>
            <a:endParaRPr sz="2000">
              <a:latin typeface="Times New Roman"/>
              <a:ea typeface="Times New Roman"/>
              <a:cs typeface="Times New Roman"/>
              <a:sym typeface="Times New Roman"/>
            </a:endParaRPr>
          </a:p>
        </p:txBody>
      </p:sp>
      <p:pic>
        <p:nvPicPr>
          <p:cNvPr id="606" name="Google Shape;606;p81"/>
          <p:cNvPicPr preferRelativeResize="0"/>
          <p:nvPr/>
        </p:nvPicPr>
        <p:blipFill rotWithShape="1">
          <a:blip r:embed="rId3">
            <a:alphaModFix/>
          </a:blip>
          <a:srcRect/>
          <a:stretch/>
        </p:blipFill>
        <p:spPr>
          <a:xfrm>
            <a:off x="8343900" y="609600"/>
            <a:ext cx="3848100" cy="5867399"/>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82"/>
          <p:cNvSpPr txBox="1">
            <a:spLocks noGrp="1"/>
          </p:cNvSpPr>
          <p:nvPr>
            <p:ph type="ctrTitle"/>
          </p:nvPr>
        </p:nvSpPr>
        <p:spPr>
          <a:xfrm>
            <a:off x="810001" y="1449147"/>
            <a:ext cx="10572000" cy="28942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4400"/>
              <a:buFont typeface="Century Gothic"/>
              <a:buNone/>
            </a:pPr>
            <a:r>
              <a:rPr lang="en-IN" sz="4400">
                <a:solidFill>
                  <a:schemeClr val="lt1"/>
                </a:solidFill>
              </a:rPr>
              <a:t>What was the decision taken by the captains when they won the match?</a:t>
            </a:r>
            <a:endParaRPr sz="4400">
              <a:solidFill>
                <a:schemeClr val="lt1"/>
              </a:solidFill>
              <a:latin typeface="Times New Roman"/>
              <a:ea typeface="Times New Roman"/>
              <a:cs typeface="Times New Roman"/>
              <a:sym typeface="Times New Roman"/>
            </a:endParaRPr>
          </a:p>
        </p:txBody>
      </p:sp>
      <p:sp>
        <p:nvSpPr>
          <p:cNvPr id="612" name="Google Shape;612;p82"/>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Tree>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83"/>
          <p:cNvSpPr txBox="1">
            <a:spLocks noGrp="1"/>
          </p:cNvSpPr>
          <p:nvPr>
            <p:ph type="body" idx="1"/>
          </p:nvPr>
        </p:nvSpPr>
        <p:spPr>
          <a:xfrm>
            <a:off x="818712" y="2222287"/>
            <a:ext cx="10420788" cy="370861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Autofit/>
          </a:bodyPr>
          <a:lstStyle/>
          <a:p>
            <a:pPr marL="0" lvl="0" indent="0" algn="l" rtl="0">
              <a:spcBef>
                <a:spcPts val="0"/>
              </a:spcBef>
              <a:spcAft>
                <a:spcPts val="0"/>
              </a:spcAft>
              <a:buSzPts val="1800"/>
              <a:buNone/>
            </a:pPr>
            <a:endParaRPr>
              <a:latin typeface="Times New Roman"/>
              <a:ea typeface="Times New Roman"/>
              <a:cs typeface="Times New Roman"/>
              <a:sym typeface="Times New Roman"/>
            </a:endParaRPr>
          </a:p>
          <a:p>
            <a:pPr marL="0" lvl="0" indent="0" algn="l" rtl="0">
              <a:spcBef>
                <a:spcPts val="960"/>
              </a:spcBef>
              <a:spcAft>
                <a:spcPts val="0"/>
              </a:spcAft>
              <a:buSzPts val="1800"/>
              <a:buNone/>
            </a:pPr>
            <a:endParaRPr>
              <a:latin typeface="Times New Roman"/>
              <a:ea typeface="Times New Roman"/>
              <a:cs typeface="Times New Roman"/>
              <a:sym typeface="Times New Roman"/>
            </a:endParaRPr>
          </a:p>
          <a:p>
            <a:pPr marL="0" lvl="0" indent="0" algn="l" rtl="0">
              <a:spcBef>
                <a:spcPts val="960"/>
              </a:spcBef>
              <a:spcAft>
                <a:spcPts val="0"/>
              </a:spcAft>
              <a:buSzPts val="1800"/>
              <a:buNone/>
            </a:pPr>
            <a:endParaRPr>
              <a:latin typeface="Times New Roman"/>
              <a:ea typeface="Times New Roman"/>
              <a:cs typeface="Times New Roman"/>
              <a:sym typeface="Times New Roman"/>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SELECT  DISTINCT M.MATCH_ID, M.MATCH_WIN ,</a:t>
            </a:r>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	CASE</a:t>
            </a:r>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	WHEN M.DEFENDING = M.MATCH_WIN THEN 'WINNING 	TEAM CHOSE TO DEFEND.'</a:t>
            </a:r>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	ELSE 'WINNING TEAM CHOSE TO CHASE.'</a:t>
            </a:r>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	END AS DECISION,</a:t>
            </a:r>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	N.PLAYER_NAME </a:t>
            </a:r>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	FROM MATCH M </a:t>
            </a:r>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	INNER JOIN NEW_PLAYERS N </a:t>
            </a:r>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	ON N.PLAYER_ID = M.PLAYER_ID</a:t>
            </a:r>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	INNER JOIN PLAYER_MATCH P ON N.PLAYER_ID = P.PLAYER_ID</a:t>
            </a:r>
            <a:endParaRPr/>
          </a:p>
          <a:p>
            <a:pPr marL="0" lvl="0" indent="0" algn="l" rtl="0">
              <a:spcBef>
                <a:spcPts val="960"/>
              </a:spcBef>
              <a:spcAft>
                <a:spcPts val="0"/>
              </a:spcAft>
              <a:buSzPts val="1800"/>
              <a:buNone/>
            </a:pPr>
            <a:r>
              <a:rPr lang="en-IN">
                <a:latin typeface="Times New Roman"/>
                <a:ea typeface="Times New Roman"/>
                <a:cs typeface="Times New Roman"/>
                <a:sym typeface="Times New Roman"/>
              </a:rPr>
              <a:t>	WHERE P.PLAYER_ID = N.PLAYER_ID AND P.ISCAPTAIN = 'Y' 	AND P.TEAM_ID = M.MATCH_WIN;</a:t>
            </a:r>
            <a:endParaRPr/>
          </a:p>
          <a:p>
            <a:pPr marL="0" lvl="0" indent="0" algn="l" rtl="0">
              <a:spcBef>
                <a:spcPts val="960"/>
              </a:spcBef>
              <a:spcAft>
                <a:spcPts val="0"/>
              </a:spcAft>
              <a:buSzPts val="1800"/>
              <a:buNone/>
            </a:pPr>
            <a:endParaRPr>
              <a:latin typeface="Times New Roman"/>
              <a:ea typeface="Times New Roman"/>
              <a:cs typeface="Times New Roman"/>
              <a:sym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pic>
        <p:nvPicPr>
          <p:cNvPr id="622" name="Google Shape;622;p84"/>
          <p:cNvPicPr preferRelativeResize="0"/>
          <p:nvPr/>
        </p:nvPicPr>
        <p:blipFill rotWithShape="1">
          <a:blip r:embed="rId3">
            <a:alphaModFix/>
          </a:blip>
          <a:srcRect/>
          <a:stretch/>
        </p:blipFill>
        <p:spPr>
          <a:xfrm>
            <a:off x="1892520" y="2069492"/>
            <a:ext cx="6946680" cy="3480408"/>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85"/>
          <p:cNvSpPr txBox="1">
            <a:spLocks noGrp="1"/>
          </p:cNvSpPr>
          <p:nvPr>
            <p:ph type="ctrTitle"/>
          </p:nvPr>
        </p:nvSpPr>
        <p:spPr>
          <a:xfrm>
            <a:off x="810001" y="1449147"/>
            <a:ext cx="10572000" cy="289425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285750" lvl="0" indent="-285750" algn="l" rtl="0">
              <a:spcBef>
                <a:spcPts val="0"/>
              </a:spcBef>
              <a:spcAft>
                <a:spcPts val="0"/>
              </a:spcAft>
              <a:buClr>
                <a:schemeClr val="lt1"/>
              </a:buClr>
              <a:buSzPts val="4400"/>
              <a:buFont typeface="Arial"/>
              <a:buChar char="•"/>
            </a:pPr>
            <a:r>
              <a:rPr lang="en-IN" sz="4400">
                <a:solidFill>
                  <a:schemeClr val="lt1"/>
                </a:solidFill>
              </a:rPr>
              <a:t>Batsman analysis like runs, half centuries, centuries, sixes etc.	</a:t>
            </a:r>
            <a:endParaRPr sz="4400">
              <a:solidFill>
                <a:schemeClr val="lt1"/>
              </a:solidFill>
            </a:endParaRPr>
          </a:p>
        </p:txBody>
      </p:sp>
      <p:sp>
        <p:nvSpPr>
          <p:cNvPr id="628" name="Google Shape;628;p85"/>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None/>
            </a:pPr>
            <a:r>
              <a:rPr lang="en-IN"/>
              <a:t>																			Solution  🡪🡪🡪</a:t>
            </a:r>
            <a:endParaRPr/>
          </a:p>
          <a:p>
            <a:pPr marL="0" lvl="0" indent="0" algn="l" rtl="0">
              <a:lnSpc>
                <a:spcPct val="90000"/>
              </a:lnSpc>
              <a:spcBef>
                <a:spcPts val="960"/>
              </a:spcBef>
              <a:spcAft>
                <a:spcPts val="0"/>
              </a:spcAft>
              <a:buSzPts val="1800"/>
              <a:buNone/>
            </a:pPr>
            <a:endParaRPr/>
          </a:p>
        </p:txBody>
      </p:sp>
    </p:spTree>
  </p:cSld>
  <p:clrMapOvr>
    <a:masterClrMapping/>
  </p:clrMapOvr>
  <p:transition spd="slow">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86"/>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lnSpcReduction="10000"/>
          </a:bodyPr>
          <a:lstStyle/>
          <a:p>
            <a:pPr marL="0" lvl="0" indent="0" algn="l" rtl="0">
              <a:lnSpc>
                <a:spcPct val="90000"/>
              </a:lnSpc>
              <a:spcBef>
                <a:spcPts val="0"/>
              </a:spcBef>
              <a:spcAft>
                <a:spcPts val="0"/>
              </a:spcAft>
              <a:buSzPts val="2000"/>
              <a:buNone/>
            </a:pPr>
            <a:r>
              <a:rPr lang="en-IN" sz="2000">
                <a:latin typeface="Times New Roman"/>
                <a:ea typeface="Times New Roman"/>
                <a:cs typeface="Times New Roman"/>
                <a:sym typeface="Times New Roman"/>
              </a:rPr>
              <a:t>SELECT 	M.PLAYER_ID , P.PLAYER_NAME ,  M.TOTAL_RUNS , M.SIXES , M.FOURS , 			CASE WHEN 	M.TOTAL_RUNS BETWEEN 50 AND 99 THEN 1 END 	</a:t>
            </a:r>
            <a:endParaRPr sz="2000">
              <a:latin typeface="Times New Roman"/>
              <a:ea typeface="Times New Roman"/>
              <a:cs typeface="Times New Roman"/>
              <a:sym typeface="Times New Roman"/>
            </a:endParaRPr>
          </a:p>
          <a:p>
            <a:pPr marL="0" lvl="0" indent="0" algn="l" rtl="0">
              <a:lnSpc>
                <a:spcPct val="90000"/>
              </a:lnSpc>
              <a:spcBef>
                <a:spcPts val="1000"/>
              </a:spcBef>
              <a:spcAft>
                <a:spcPts val="0"/>
              </a:spcAft>
              <a:buSzPts val="2000"/>
              <a:buNone/>
            </a:pPr>
            <a:r>
              <a:rPr lang="en-IN" sz="2000">
                <a:latin typeface="Times New Roman"/>
                <a:ea typeface="Times New Roman"/>
                <a:cs typeface="Times New Roman"/>
                <a:sym typeface="Times New Roman"/>
              </a:rPr>
              <a:t>							AS 	HALFCENTURIES , </a:t>
            </a:r>
            <a:endParaRPr/>
          </a:p>
          <a:p>
            <a:pPr marL="0" lvl="0" indent="0" algn="l" rtl="0">
              <a:lnSpc>
                <a:spcPct val="90000"/>
              </a:lnSpc>
              <a:spcBef>
                <a:spcPts val="1000"/>
              </a:spcBef>
              <a:spcAft>
                <a:spcPts val="0"/>
              </a:spcAft>
              <a:buSzPts val="2000"/>
              <a:buNone/>
            </a:pPr>
            <a:r>
              <a:rPr lang="en-IN" sz="2000">
                <a:latin typeface="Times New Roman"/>
                <a:ea typeface="Times New Roman"/>
                <a:cs typeface="Times New Roman"/>
                <a:sym typeface="Times New Roman"/>
              </a:rPr>
              <a:t>			CASE WHEN 	M.TOTAL_RUNS &gt;=100 THEN 1 END </a:t>
            </a:r>
            <a:endParaRPr sz="2000">
              <a:latin typeface="Times New Roman"/>
              <a:ea typeface="Times New Roman"/>
              <a:cs typeface="Times New Roman"/>
              <a:sym typeface="Times New Roman"/>
            </a:endParaRPr>
          </a:p>
          <a:p>
            <a:pPr marL="0" lvl="0" indent="0" algn="l" rtl="0">
              <a:lnSpc>
                <a:spcPct val="90000"/>
              </a:lnSpc>
              <a:spcBef>
                <a:spcPts val="1000"/>
              </a:spcBef>
              <a:spcAft>
                <a:spcPts val="0"/>
              </a:spcAft>
              <a:buSzPts val="2000"/>
              <a:buNone/>
            </a:pPr>
            <a:r>
              <a:rPr lang="en-IN" sz="2000">
                <a:latin typeface="Times New Roman"/>
                <a:ea typeface="Times New Roman"/>
                <a:cs typeface="Times New Roman"/>
                <a:sym typeface="Times New Roman"/>
              </a:rPr>
              <a:t>							AS 	CENTURIES</a:t>
            </a:r>
            <a:endParaRPr/>
          </a:p>
          <a:p>
            <a:pPr marL="0" lvl="0" indent="0" algn="l" rtl="0">
              <a:lnSpc>
                <a:spcPct val="90000"/>
              </a:lnSpc>
              <a:spcBef>
                <a:spcPts val="1000"/>
              </a:spcBef>
              <a:spcAft>
                <a:spcPts val="0"/>
              </a:spcAft>
              <a:buSzPts val="2000"/>
              <a:buNone/>
            </a:pPr>
            <a:r>
              <a:rPr lang="en-IN" sz="2000">
                <a:latin typeface="Times New Roman"/>
                <a:ea typeface="Times New Roman"/>
                <a:cs typeface="Times New Roman"/>
                <a:sym typeface="Times New Roman"/>
              </a:rPr>
              <a:t>FROM 		MATCHES M</a:t>
            </a:r>
            <a:endParaRPr/>
          </a:p>
          <a:p>
            <a:pPr marL="0" lvl="0" indent="0" algn="l" rtl="0">
              <a:lnSpc>
                <a:spcPct val="90000"/>
              </a:lnSpc>
              <a:spcBef>
                <a:spcPts val="1000"/>
              </a:spcBef>
              <a:spcAft>
                <a:spcPts val="0"/>
              </a:spcAft>
              <a:buSzPts val="2000"/>
              <a:buNone/>
            </a:pPr>
            <a:r>
              <a:rPr lang="en-IN" sz="2000">
                <a:latin typeface="Times New Roman"/>
                <a:ea typeface="Times New Roman"/>
                <a:cs typeface="Times New Roman"/>
                <a:sym typeface="Times New Roman"/>
              </a:rPr>
              <a:t>INNER JOIN NEW_PLAYERS P</a:t>
            </a:r>
            <a:endParaRPr/>
          </a:p>
          <a:p>
            <a:pPr marL="0" lvl="0" indent="0" algn="l" rtl="0">
              <a:lnSpc>
                <a:spcPct val="90000"/>
              </a:lnSpc>
              <a:spcBef>
                <a:spcPts val="1000"/>
              </a:spcBef>
              <a:spcAft>
                <a:spcPts val="0"/>
              </a:spcAft>
              <a:buSzPts val="2000"/>
              <a:buNone/>
            </a:pPr>
            <a:r>
              <a:rPr lang="en-IN" sz="2000">
                <a:latin typeface="Times New Roman"/>
                <a:ea typeface="Times New Roman"/>
                <a:cs typeface="Times New Roman"/>
                <a:sym typeface="Times New Roman"/>
              </a:rPr>
              <a:t>ON 			M.PLAYER_ID = P.PLAYER_ID</a:t>
            </a:r>
            <a:endParaRPr/>
          </a:p>
          <a:p>
            <a:pPr marL="0" lvl="0" indent="0" algn="l" rtl="0">
              <a:lnSpc>
                <a:spcPct val="90000"/>
              </a:lnSpc>
              <a:spcBef>
                <a:spcPts val="1000"/>
              </a:spcBef>
              <a:spcAft>
                <a:spcPts val="0"/>
              </a:spcAft>
              <a:buSzPts val="2000"/>
              <a:buNone/>
            </a:pPr>
            <a:r>
              <a:rPr lang="en-IN" sz="2000">
                <a:latin typeface="Times New Roman"/>
                <a:ea typeface="Times New Roman"/>
                <a:cs typeface="Times New Roman"/>
                <a:sym typeface="Times New Roman"/>
              </a:rPr>
              <a:t>WHERE 	M.TOTAL_RUNS IS NOT NULL;</a:t>
            </a:r>
            <a:endParaRPr/>
          </a:p>
          <a:p>
            <a:pPr marL="342900" lvl="0" indent="-228600" algn="l" rtl="0">
              <a:lnSpc>
                <a:spcPct val="90000"/>
              </a:lnSpc>
              <a:spcBef>
                <a:spcPts val="960"/>
              </a:spcBef>
              <a:spcAft>
                <a:spcPts val="0"/>
              </a:spcAft>
              <a:buSzPts val="1800"/>
              <a:buNone/>
            </a:pP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pic>
        <p:nvPicPr>
          <p:cNvPr id="638" name="Google Shape;638;p87"/>
          <p:cNvPicPr preferRelativeResize="0"/>
          <p:nvPr/>
        </p:nvPicPr>
        <p:blipFill rotWithShape="1">
          <a:blip r:embed="rId3">
            <a:alphaModFix/>
          </a:blip>
          <a:srcRect/>
          <a:stretch/>
        </p:blipFill>
        <p:spPr>
          <a:xfrm>
            <a:off x="1084470" y="2096658"/>
            <a:ext cx="10491053" cy="3491341"/>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g97a9c5291a_1_8"/>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a:solidFill>
                  <a:srgbClr val="FEFEFE"/>
                </a:solidFill>
              </a:rPr>
              <a:t>31. How many times did the team win the toss?</a:t>
            </a:r>
            <a:endParaRPr/>
          </a:p>
        </p:txBody>
      </p:sp>
      <p:sp>
        <p:nvSpPr>
          <p:cNvPr id="645" name="Google Shape;645;g97a9c5291a_1_8"/>
          <p:cNvSpPr txBox="1">
            <a:spLocks noGrp="1"/>
          </p:cNvSpPr>
          <p:nvPr>
            <p:ph type="body" idx="1"/>
          </p:nvPr>
        </p:nvSpPr>
        <p:spPr>
          <a:xfrm>
            <a:off x="0" y="2057023"/>
            <a:ext cx="10554600" cy="4206000"/>
          </a:xfrm>
          <a:prstGeom prst="rect">
            <a:avLst/>
          </a:prstGeom>
        </p:spPr>
        <p:txBody>
          <a:bodyPr spcFirstLastPara="1" wrap="square" lIns="91425" tIns="45700" rIns="91425" bIns="45700" anchor="ctr" anchorCtr="0">
            <a:noAutofit/>
          </a:bodyPr>
          <a:lstStyle/>
          <a:p>
            <a:pPr marL="0" lvl="0" indent="0" algn="l" rtl="0">
              <a:lnSpc>
                <a:spcPct val="115000"/>
              </a:lnSpc>
              <a:spcBef>
                <a:spcPts val="400"/>
              </a:spcBef>
              <a:spcAft>
                <a:spcPts val="0"/>
              </a:spcAft>
              <a:buClr>
                <a:schemeClr val="dk1"/>
              </a:buClr>
              <a:buSzPts val="1100"/>
              <a:buFont typeface="Arial"/>
              <a:buNone/>
            </a:pPr>
            <a:r>
              <a:rPr lang="en-IN" sz="1700">
                <a:solidFill>
                  <a:srgbClr val="1CADE4"/>
                </a:solidFill>
                <a:latin typeface="Arial"/>
                <a:ea typeface="Arial"/>
                <a:cs typeface="Arial"/>
                <a:sym typeface="Arial"/>
              </a:rPr>
              <a:t></a:t>
            </a:r>
            <a:r>
              <a:rPr lang="en-IN" sz="1700">
                <a:solidFill>
                  <a:srgbClr val="FFFFFF"/>
                </a:solidFill>
              </a:rPr>
              <a:t>select  team as team_id, t.Team_Name , sum(now) as "No of toss win" from (</a:t>
            </a:r>
            <a:endParaRPr sz="1700">
              <a:solidFill>
                <a:srgbClr val="FFFFFF"/>
              </a:solidFill>
            </a:endParaRPr>
          </a:p>
          <a:p>
            <a:pPr marL="0" lvl="0" indent="0" algn="l" rtl="0">
              <a:lnSpc>
                <a:spcPct val="115000"/>
              </a:lnSpc>
              <a:spcBef>
                <a:spcPts val="600"/>
              </a:spcBef>
              <a:spcAft>
                <a:spcPts val="0"/>
              </a:spcAft>
              <a:buClr>
                <a:schemeClr val="dk1"/>
              </a:buClr>
              <a:buSzPts val="1100"/>
              <a:buFont typeface="Arial"/>
              <a:buNone/>
            </a:pPr>
            <a:r>
              <a:rPr lang="en-IN" sz="1700">
                <a:solidFill>
                  <a:srgbClr val="1CADE4"/>
                </a:solidFill>
                <a:latin typeface="Arial"/>
                <a:ea typeface="Arial"/>
                <a:cs typeface="Arial"/>
                <a:sym typeface="Arial"/>
              </a:rPr>
              <a:t></a:t>
            </a:r>
            <a:r>
              <a:rPr lang="en-IN" sz="1700">
                <a:solidFill>
                  <a:srgbClr val="FFFFFF"/>
                </a:solidFill>
              </a:rPr>
              <a:t>select match_id, team1 as team, count(distinct case when team1=toss_win then 1 end)</a:t>
            </a:r>
            <a:endParaRPr sz="1700">
              <a:solidFill>
                <a:srgbClr val="FFFFFF"/>
              </a:solidFill>
            </a:endParaRPr>
          </a:p>
          <a:p>
            <a:pPr marL="0" lvl="0" indent="0" algn="l" rtl="0">
              <a:lnSpc>
                <a:spcPct val="115000"/>
              </a:lnSpc>
              <a:spcBef>
                <a:spcPts val="600"/>
              </a:spcBef>
              <a:spcAft>
                <a:spcPts val="0"/>
              </a:spcAft>
              <a:buClr>
                <a:schemeClr val="dk1"/>
              </a:buClr>
              <a:buSzPts val="1100"/>
              <a:buFont typeface="Arial"/>
              <a:buNone/>
            </a:pPr>
            <a:r>
              <a:rPr lang="en-IN" sz="1700">
                <a:solidFill>
                  <a:srgbClr val="1CADE4"/>
                </a:solidFill>
                <a:latin typeface="Arial"/>
                <a:ea typeface="Arial"/>
                <a:cs typeface="Arial"/>
                <a:sym typeface="Arial"/>
              </a:rPr>
              <a:t></a:t>
            </a:r>
            <a:r>
              <a:rPr lang="en-IN" sz="1700">
                <a:solidFill>
                  <a:srgbClr val="FFFFFF"/>
                </a:solidFill>
              </a:rPr>
              <a:t>as Now  from matches  group by match_id , Team1</a:t>
            </a:r>
            <a:endParaRPr sz="1700">
              <a:solidFill>
                <a:srgbClr val="FFFFFF"/>
              </a:solidFill>
            </a:endParaRPr>
          </a:p>
          <a:p>
            <a:pPr marL="0" lvl="0" indent="0" algn="l" rtl="0">
              <a:lnSpc>
                <a:spcPct val="115000"/>
              </a:lnSpc>
              <a:spcBef>
                <a:spcPts val="600"/>
              </a:spcBef>
              <a:spcAft>
                <a:spcPts val="0"/>
              </a:spcAft>
              <a:buClr>
                <a:schemeClr val="dk1"/>
              </a:buClr>
              <a:buSzPts val="1100"/>
              <a:buFont typeface="Arial"/>
              <a:buNone/>
            </a:pPr>
            <a:r>
              <a:rPr lang="en-IN" sz="1700">
                <a:solidFill>
                  <a:srgbClr val="1CADE4"/>
                </a:solidFill>
                <a:latin typeface="Arial"/>
                <a:ea typeface="Arial"/>
                <a:cs typeface="Arial"/>
                <a:sym typeface="Arial"/>
              </a:rPr>
              <a:t></a:t>
            </a:r>
            <a:r>
              <a:rPr lang="en-IN" sz="1700">
                <a:solidFill>
                  <a:srgbClr val="FFFFFF"/>
                </a:solidFill>
              </a:rPr>
              <a:t>union</a:t>
            </a:r>
            <a:endParaRPr sz="1700">
              <a:solidFill>
                <a:srgbClr val="FFFFFF"/>
              </a:solidFill>
            </a:endParaRPr>
          </a:p>
          <a:p>
            <a:pPr marL="0" lvl="0" indent="0" algn="l" rtl="0">
              <a:lnSpc>
                <a:spcPct val="115000"/>
              </a:lnSpc>
              <a:spcBef>
                <a:spcPts val="600"/>
              </a:spcBef>
              <a:spcAft>
                <a:spcPts val="0"/>
              </a:spcAft>
              <a:buClr>
                <a:schemeClr val="dk1"/>
              </a:buClr>
              <a:buSzPts val="1100"/>
              <a:buFont typeface="Arial"/>
              <a:buNone/>
            </a:pPr>
            <a:r>
              <a:rPr lang="en-IN" sz="1700">
                <a:solidFill>
                  <a:srgbClr val="1CADE4"/>
                </a:solidFill>
                <a:latin typeface="Arial"/>
                <a:ea typeface="Arial"/>
                <a:cs typeface="Arial"/>
                <a:sym typeface="Arial"/>
              </a:rPr>
              <a:t></a:t>
            </a:r>
            <a:r>
              <a:rPr lang="en-IN" sz="1700">
                <a:solidFill>
                  <a:srgbClr val="FFFFFF"/>
                </a:solidFill>
              </a:rPr>
              <a:t>select Match_ID, team2 as team, count(distinct case when team2=toss_win then 1 end) as</a:t>
            </a:r>
            <a:endParaRPr sz="1700">
              <a:solidFill>
                <a:srgbClr val="FFFFFF"/>
              </a:solidFill>
            </a:endParaRPr>
          </a:p>
          <a:p>
            <a:pPr marL="0" lvl="0" indent="0" algn="l" rtl="0">
              <a:lnSpc>
                <a:spcPct val="115000"/>
              </a:lnSpc>
              <a:spcBef>
                <a:spcPts val="600"/>
              </a:spcBef>
              <a:spcAft>
                <a:spcPts val="0"/>
              </a:spcAft>
              <a:buClr>
                <a:schemeClr val="dk1"/>
              </a:buClr>
              <a:buSzPts val="1100"/>
              <a:buFont typeface="Arial"/>
              <a:buNone/>
            </a:pPr>
            <a:r>
              <a:rPr lang="en-IN" sz="1700">
                <a:solidFill>
                  <a:srgbClr val="1CADE4"/>
                </a:solidFill>
                <a:latin typeface="Arial"/>
                <a:ea typeface="Arial"/>
                <a:cs typeface="Arial"/>
                <a:sym typeface="Arial"/>
              </a:rPr>
              <a:t></a:t>
            </a:r>
            <a:r>
              <a:rPr lang="en-IN" sz="1700">
                <a:solidFill>
                  <a:srgbClr val="FFFFFF"/>
                </a:solidFill>
              </a:rPr>
              <a:t>Now from matches group by match_id,team2) sub</a:t>
            </a:r>
            <a:endParaRPr sz="1700">
              <a:solidFill>
                <a:srgbClr val="FFFFFF"/>
              </a:solidFill>
            </a:endParaRPr>
          </a:p>
          <a:p>
            <a:pPr marL="0" lvl="0" indent="0" algn="l" rtl="0">
              <a:lnSpc>
                <a:spcPct val="115000"/>
              </a:lnSpc>
              <a:spcBef>
                <a:spcPts val="600"/>
              </a:spcBef>
              <a:spcAft>
                <a:spcPts val="0"/>
              </a:spcAft>
              <a:buClr>
                <a:schemeClr val="dk1"/>
              </a:buClr>
              <a:buSzPts val="1100"/>
              <a:buFont typeface="Arial"/>
              <a:buNone/>
            </a:pPr>
            <a:r>
              <a:rPr lang="en-IN" sz="1700">
                <a:solidFill>
                  <a:srgbClr val="1CADE4"/>
                </a:solidFill>
                <a:latin typeface="Arial"/>
                <a:ea typeface="Arial"/>
                <a:cs typeface="Arial"/>
                <a:sym typeface="Arial"/>
              </a:rPr>
              <a:t></a:t>
            </a:r>
            <a:r>
              <a:rPr lang="en-IN" sz="1700">
                <a:solidFill>
                  <a:srgbClr val="FFFFFF"/>
                </a:solidFill>
              </a:rPr>
              <a:t>inner join</a:t>
            </a:r>
            <a:endParaRPr sz="1700">
              <a:solidFill>
                <a:srgbClr val="FFFFFF"/>
              </a:solidFill>
            </a:endParaRPr>
          </a:p>
          <a:p>
            <a:pPr marL="0" lvl="0" indent="0" algn="l" rtl="0">
              <a:lnSpc>
                <a:spcPct val="115000"/>
              </a:lnSpc>
              <a:spcBef>
                <a:spcPts val="600"/>
              </a:spcBef>
              <a:spcAft>
                <a:spcPts val="0"/>
              </a:spcAft>
              <a:buClr>
                <a:schemeClr val="dk1"/>
              </a:buClr>
              <a:buSzPts val="1100"/>
              <a:buFont typeface="Arial"/>
              <a:buNone/>
            </a:pPr>
            <a:r>
              <a:rPr lang="en-IN" sz="1700">
                <a:solidFill>
                  <a:srgbClr val="1CADE4"/>
                </a:solidFill>
                <a:latin typeface="Arial"/>
                <a:ea typeface="Arial"/>
                <a:cs typeface="Arial"/>
                <a:sym typeface="Arial"/>
              </a:rPr>
              <a:t></a:t>
            </a:r>
            <a:r>
              <a:rPr lang="en-IN" sz="1700">
                <a:solidFill>
                  <a:srgbClr val="FFFFFF"/>
                </a:solidFill>
              </a:rPr>
              <a:t>Team_Details t</a:t>
            </a:r>
            <a:endParaRPr sz="1700">
              <a:solidFill>
                <a:srgbClr val="FFFFFF"/>
              </a:solidFill>
            </a:endParaRPr>
          </a:p>
          <a:p>
            <a:pPr marL="0" lvl="0" indent="0" algn="l" rtl="0">
              <a:lnSpc>
                <a:spcPct val="115000"/>
              </a:lnSpc>
              <a:spcBef>
                <a:spcPts val="600"/>
              </a:spcBef>
              <a:spcAft>
                <a:spcPts val="0"/>
              </a:spcAft>
              <a:buClr>
                <a:schemeClr val="dk1"/>
              </a:buClr>
              <a:buSzPts val="1100"/>
              <a:buFont typeface="Arial"/>
              <a:buNone/>
            </a:pPr>
            <a:r>
              <a:rPr lang="en-IN" sz="1700">
                <a:solidFill>
                  <a:srgbClr val="1CADE4"/>
                </a:solidFill>
                <a:latin typeface="Arial"/>
                <a:ea typeface="Arial"/>
                <a:cs typeface="Arial"/>
                <a:sym typeface="Arial"/>
              </a:rPr>
              <a:t></a:t>
            </a:r>
            <a:r>
              <a:rPr lang="en-IN" sz="1700">
                <a:solidFill>
                  <a:srgbClr val="FFFFFF"/>
                </a:solidFill>
              </a:rPr>
              <a:t>on team = t.Team_ID</a:t>
            </a:r>
            <a:endParaRPr sz="1700">
              <a:solidFill>
                <a:srgbClr val="FFFFFF"/>
              </a:solidFill>
            </a:endParaRPr>
          </a:p>
          <a:p>
            <a:pPr marL="0" lvl="0" indent="0" algn="l" rtl="0">
              <a:lnSpc>
                <a:spcPct val="115000"/>
              </a:lnSpc>
              <a:spcBef>
                <a:spcPts val="600"/>
              </a:spcBef>
              <a:spcAft>
                <a:spcPts val="0"/>
              </a:spcAft>
              <a:buClr>
                <a:schemeClr val="dk1"/>
              </a:buClr>
              <a:buSzPts val="1100"/>
              <a:buFont typeface="Arial"/>
              <a:buNone/>
            </a:pPr>
            <a:r>
              <a:rPr lang="en-IN" sz="1700">
                <a:solidFill>
                  <a:srgbClr val="1CADE4"/>
                </a:solidFill>
                <a:latin typeface="Arial"/>
                <a:ea typeface="Arial"/>
                <a:cs typeface="Arial"/>
                <a:sym typeface="Arial"/>
              </a:rPr>
              <a:t></a:t>
            </a:r>
            <a:r>
              <a:rPr lang="en-IN" sz="1700">
                <a:solidFill>
                  <a:srgbClr val="FFFFFF"/>
                </a:solidFill>
              </a:rPr>
              <a:t>group by team , Team_Name</a:t>
            </a:r>
            <a:endParaRPr sz="1700">
              <a:solidFill>
                <a:srgbClr val="FFFFFF"/>
              </a:solidFill>
            </a:endParaRPr>
          </a:p>
          <a:p>
            <a:pPr marL="0" lvl="0" indent="0" algn="l" rtl="0">
              <a:spcBef>
                <a:spcPts val="600"/>
              </a:spcBef>
              <a:spcAft>
                <a:spcPts val="600"/>
              </a:spcAft>
              <a:buNone/>
            </a:pPr>
            <a:endParaRPr/>
          </a:p>
        </p:txBody>
      </p:sp>
      <p:pic>
        <p:nvPicPr>
          <p:cNvPr id="646" name="Google Shape;646;g97a9c5291a_1_8"/>
          <p:cNvPicPr preferRelativeResize="0"/>
          <p:nvPr/>
        </p:nvPicPr>
        <p:blipFill>
          <a:blip r:embed="rId3">
            <a:alphaModFix/>
          </a:blip>
          <a:stretch>
            <a:fillRect/>
          </a:stretch>
        </p:blipFill>
        <p:spPr>
          <a:xfrm>
            <a:off x="6597950" y="4266975"/>
            <a:ext cx="5143500" cy="2343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8"/>
          <p:cNvSpPr txBox="1"/>
          <p:nvPr/>
        </p:nvSpPr>
        <p:spPr>
          <a:xfrm>
            <a:off x="0" y="2008414"/>
            <a:ext cx="6124433"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CREATE TABLE Matches(</a:t>
            </a:r>
            <a:endParaRPr sz="18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MATCH_ID            INTEGER  NOT NULL PRIMARY KEY </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,TEAM1                   INTEGER  NOT NULL</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,TEAM2                   INTEGER  NOT NULL</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,T_ID                       VARCHAR2(15)</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,SEASON_ID           INTEGER</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,PLAYER_ID           INTEGER  NOT NULL</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,STADIUM_ID         INTEGER </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,TOT_OVERS          INTEGER</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,TOSS_WIN             INTEGER  NOT NULL</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,TOSS_D_ID            INTEGER  NOT NULL</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,MATCH_WIN         INTEGER  NOT NULL</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,WIN_T_ID              INTEGER  NOT NULL</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,TOTAL_RUNS       INTEGER  NOT NULL</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,SIXES                     INTEGER  NOT NULL</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,FOURS                   INTEGER  NOT NULL</a:t>
            </a:r>
            <a:endParaRPr/>
          </a:p>
          <a:p>
            <a:pPr marL="0" marR="0" lvl="0" indent="0" algn="l"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166" name="Google Shape;166;p8"/>
          <p:cNvSpPr txBox="1"/>
          <p:nvPr/>
        </p:nvSpPr>
        <p:spPr>
          <a:xfrm>
            <a:off x="6144410" y="2028456"/>
            <a:ext cx="5538395"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,WICKETS                   INTEGER  NOT NULL</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,MAN_OF_MATCH    INTEGER  NOT NULL</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,WIN_MAR                 INTEGER  NOT NULL</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,DEFENDING             INTEGER  NOT NULL</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,CHASING                  INTEGER  NOT NULL</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,OUT_TYPE                VARCHAR(10) NOT NULL</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,DISSMISAL_TYPE   VARCHAR(9) NOT NULL</a:t>
            </a:r>
            <a:endParaRPr/>
          </a:p>
          <a:p>
            <a:pPr marL="0" marR="0" lvl="0" indent="0" algn="l" rtl="0">
              <a:spcBef>
                <a:spcPts val="0"/>
              </a:spcBef>
              <a:spcAft>
                <a:spcPts val="0"/>
              </a:spcAft>
              <a:buNone/>
            </a:pPr>
            <a:r>
              <a:rPr lang="en-IN" sz="1800">
                <a:solidFill>
                  <a:schemeClr val="lt1"/>
                </a:solidFill>
                <a:latin typeface="Times New Roman"/>
                <a:ea typeface="Times New Roman"/>
                <a:cs typeface="Times New Roman"/>
                <a:sym typeface="Times New Roman"/>
              </a:rPr>
              <a:t>  , </a:t>
            </a:r>
            <a:r>
              <a:rPr lang="en-IN" sz="1800">
                <a:solidFill>
                  <a:srgbClr val="00B050"/>
                </a:solidFill>
                <a:latin typeface="Times New Roman"/>
                <a:ea typeface="Times New Roman"/>
                <a:cs typeface="Times New Roman"/>
                <a:sym typeface="Times New Roman"/>
              </a:rPr>
              <a:t>CONSTRAINT         M_PK PRIMARY KEY(MATCH_ID,TEAM1,TEAM2,PLAYER_ID) </a:t>
            </a:r>
            <a:endParaRPr/>
          </a:p>
          <a:p>
            <a:pPr marL="0" marR="0" lvl="0" indent="0" algn="l" rtl="0">
              <a:spcBef>
                <a:spcPts val="0"/>
              </a:spcBef>
              <a:spcAft>
                <a:spcPts val="0"/>
              </a:spcAft>
              <a:buNone/>
            </a:pPr>
            <a:r>
              <a:rPr lang="en-IN" sz="1800">
                <a:solidFill>
                  <a:srgbClr val="FFFF00"/>
                </a:solidFill>
                <a:latin typeface="Times New Roman"/>
                <a:ea typeface="Times New Roman"/>
                <a:cs typeface="Times New Roman"/>
                <a:sym typeface="Times New Roman"/>
              </a:rPr>
              <a:t>,CONSTRAINT P_FK FOREIGN KEY(PLAYER_ID) REFERENCES 	Players			(PLAYER_ID)</a:t>
            </a:r>
            <a:endParaRPr/>
          </a:p>
          <a:p>
            <a:pPr marL="0" marR="0" lvl="0" indent="0" algn="l" rtl="0">
              <a:spcBef>
                <a:spcPts val="0"/>
              </a:spcBef>
              <a:spcAft>
                <a:spcPts val="0"/>
              </a:spcAft>
              <a:buNone/>
            </a:pPr>
            <a:r>
              <a:rPr lang="en-IN" sz="1800">
                <a:solidFill>
                  <a:srgbClr val="FFFF00"/>
                </a:solidFill>
                <a:latin typeface="Times New Roman"/>
                <a:ea typeface="Times New Roman"/>
                <a:cs typeface="Times New Roman"/>
                <a:sym typeface="Times New Roman"/>
              </a:rPr>
              <a:t>,CONSTRAINT S_FK FOREIGN KEY(SEASON_ID) REFERENCES 	Season			(SEASON_ID)</a:t>
            </a:r>
            <a:endParaRPr/>
          </a:p>
          <a:p>
            <a:pPr marL="0" marR="0" lvl="0" indent="0" algn="l" rtl="0">
              <a:spcBef>
                <a:spcPts val="0"/>
              </a:spcBef>
              <a:spcAft>
                <a:spcPts val="0"/>
              </a:spcAft>
              <a:buNone/>
            </a:pPr>
            <a:r>
              <a:rPr lang="en-IN" sz="1800">
                <a:solidFill>
                  <a:srgbClr val="FFFF00"/>
                </a:solidFill>
                <a:latin typeface="Times New Roman"/>
                <a:ea typeface="Times New Roman"/>
                <a:cs typeface="Times New Roman"/>
                <a:sym typeface="Times New Roman"/>
              </a:rPr>
              <a:t> ,CONSTRAINT ST_FK FOREIGN KEY(STADIUM_ID) REFERENCES 	Stadium		(STADIUM_ID)</a:t>
            </a:r>
            <a:endParaRPr/>
          </a:p>
          <a:p>
            <a:pPr marL="0" marR="0" lvl="0" indent="0" algn="l" rtl="0">
              <a:spcBef>
                <a:spcPts val="0"/>
              </a:spcBef>
              <a:spcAft>
                <a:spcPts val="0"/>
              </a:spcAft>
              <a:buNone/>
            </a:pPr>
            <a:r>
              <a:rPr lang="en-IN" sz="1800">
                <a:solidFill>
                  <a:srgbClr val="FFFF00"/>
                </a:solidFill>
                <a:latin typeface="Times New Roman"/>
                <a:ea typeface="Times New Roman"/>
                <a:cs typeface="Times New Roman"/>
                <a:sym typeface="Times New Roman"/>
              </a:rPr>
              <a:t>);</a:t>
            </a:r>
            <a:endParaRPr sz="1800">
              <a:solidFill>
                <a:srgbClr val="FFFF00"/>
              </a:solidFill>
              <a:latin typeface="Times New Roman"/>
              <a:ea typeface="Times New Roman"/>
              <a:cs typeface="Times New Roman"/>
              <a:sym typeface="Times New Roman"/>
            </a:endParaRPr>
          </a:p>
        </p:txBody>
      </p:sp>
      <p:sp>
        <p:nvSpPr>
          <p:cNvPr id="167" name="Google Shape;167;p8"/>
          <p:cNvSpPr txBox="1">
            <a:spLocks noGrp="1"/>
          </p:cNvSpPr>
          <p:nvPr>
            <p:ph type="title"/>
          </p:nvPr>
        </p:nvSpPr>
        <p:spPr>
          <a:xfrm>
            <a:off x="200400" y="777388"/>
            <a:ext cx="10571998" cy="670412"/>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2800"/>
              <a:buFont typeface="Times New Roman"/>
              <a:buNone/>
            </a:pPr>
            <a:r>
              <a:rPr lang="en-IN" sz="2800">
                <a:latin typeface="Times New Roman"/>
                <a:ea typeface="Times New Roman"/>
                <a:cs typeface="Times New Roman"/>
                <a:sym typeface="Times New Roman"/>
              </a:rPr>
              <a:t>Table Name:  Matches</a:t>
            </a:r>
            <a:endParaRPr sz="28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g5360a20047_0_4"/>
          <p:cNvSpPr txBox="1">
            <a:spLocks noGrp="1"/>
          </p:cNvSpPr>
          <p:nvPr>
            <p:ph type="body" idx="1"/>
          </p:nvPr>
        </p:nvSpPr>
        <p:spPr>
          <a:xfrm>
            <a:off x="818700" y="2678352"/>
            <a:ext cx="10554600" cy="1249200"/>
          </a:xfrm>
          <a:prstGeom prst="rect">
            <a:avLst/>
          </a:prstGeom>
        </p:spPr>
        <p:txBody>
          <a:bodyPr spcFirstLastPara="1" wrap="square" lIns="91425" tIns="45700" rIns="91425" bIns="45700" anchor="ctr" anchorCtr="0">
            <a:noAutofit/>
          </a:bodyPr>
          <a:lstStyle/>
          <a:p>
            <a:pPr marL="0" lvl="0" indent="0" algn="ctr" rtl="0">
              <a:spcBef>
                <a:spcPts val="360"/>
              </a:spcBef>
              <a:spcAft>
                <a:spcPts val="600"/>
              </a:spcAft>
              <a:buNone/>
            </a:pPr>
            <a:r>
              <a:rPr lang="en-IN" sz="4900">
                <a:solidFill>
                  <a:srgbClr val="CC0000"/>
                </a:solidFill>
                <a:latin typeface="Lobster"/>
                <a:ea typeface="Lobster"/>
                <a:cs typeface="Lobster"/>
                <a:sym typeface="Lobster"/>
              </a:rPr>
              <a:t>	THANK YOU</a:t>
            </a:r>
            <a:endParaRPr sz="4900">
              <a:solidFill>
                <a:srgbClr val="CC0000"/>
              </a:solidFill>
              <a:latin typeface="Lobster"/>
              <a:ea typeface="Lobster"/>
              <a:cs typeface="Lobster"/>
              <a:sym typeface="Lobste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Quotable">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4382</Words>
  <Application>Microsoft Office PowerPoint</Application>
  <PresentationFormat>Widescreen</PresentationFormat>
  <Paragraphs>602</Paragraphs>
  <Slides>90</Slides>
  <Notes>89</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90</vt:i4>
      </vt:variant>
    </vt:vector>
  </HeadingPairs>
  <TitlesOfParts>
    <vt:vector size="99" baseType="lpstr">
      <vt:lpstr>Times New Roman</vt:lpstr>
      <vt:lpstr>Noto Sans Symbols</vt:lpstr>
      <vt:lpstr>Arial Black</vt:lpstr>
      <vt:lpstr>Century Gothic</vt:lpstr>
      <vt:lpstr>Arial</vt:lpstr>
      <vt:lpstr>Algerian</vt:lpstr>
      <vt:lpstr>Calibri</vt:lpstr>
      <vt:lpstr>Lobster</vt:lpstr>
      <vt:lpstr>Quotable</vt:lpstr>
      <vt:lpstr>Indian Premiere League  T-20</vt:lpstr>
      <vt:lpstr>Designed &amp; Created by 🡪</vt:lpstr>
      <vt:lpstr>Team Leads and Members</vt:lpstr>
      <vt:lpstr>INTRODUCTION</vt:lpstr>
      <vt:lpstr>Logical Database Design</vt:lpstr>
      <vt:lpstr>PowerPoint Presentation</vt:lpstr>
      <vt:lpstr>       CREATE COMMANDS</vt:lpstr>
      <vt:lpstr>PowerPoint Presentation</vt:lpstr>
      <vt:lpstr>Table Name:  Matches</vt:lpstr>
      <vt:lpstr>PowerPoint Presentation</vt:lpstr>
      <vt:lpstr>PowerPoint Presentation</vt:lpstr>
      <vt:lpstr>PowerPoint Presentation</vt:lpstr>
      <vt:lpstr>Table Name: Season</vt:lpstr>
      <vt:lpstr>Table Name: Umpires</vt:lpstr>
      <vt:lpstr>PowerPoint Presentation</vt:lpstr>
      <vt:lpstr>Table Name: Time_Dim</vt:lpstr>
      <vt:lpstr>PowerPoint Presentation</vt:lpstr>
      <vt:lpstr>PowerPoint Presentation</vt:lpstr>
      <vt:lpstr>PowerPoint Presentation</vt:lpstr>
      <vt:lpstr>PowerPoint Presentation</vt:lpstr>
      <vt:lpstr>IPL DB Queries</vt:lpstr>
      <vt:lpstr>     Queries with Solutions</vt:lpstr>
      <vt:lpstr>1. What percentage of matches are won by toss winners?</vt:lpstr>
      <vt:lpstr>PowerPoint Presentation</vt:lpstr>
      <vt:lpstr>What percentages of matches are won after fielding first?   </vt:lpstr>
      <vt:lpstr>PowerPoint Presentation</vt:lpstr>
      <vt:lpstr>Match won by the maximum margin of runs? </vt:lpstr>
      <vt:lpstr>PowerPoint Presentation</vt:lpstr>
      <vt:lpstr>How lucky are the toss winning teams?</vt:lpstr>
      <vt:lpstr>PowerPoint Presentation</vt:lpstr>
      <vt:lpstr>Does winning the toss means winning the match?</vt:lpstr>
      <vt:lpstr>PowerPoint Presentation</vt:lpstr>
      <vt:lpstr>       Match won by maximum wickets? </vt:lpstr>
      <vt:lpstr>PowerPoint Presentation</vt:lpstr>
      <vt:lpstr>Match won by the minimum margin of runs.</vt:lpstr>
      <vt:lpstr>PowerPoint Presentation</vt:lpstr>
      <vt:lpstr>      Match won by minimum wickets. </vt:lpstr>
      <vt:lpstr>PowerPoint Presentation</vt:lpstr>
      <vt:lpstr> How many matches used Duckworth      Lewis method?</vt:lpstr>
      <vt:lpstr>PowerPoint Presentation</vt:lpstr>
      <vt:lpstr>            Top players of the match</vt:lpstr>
      <vt:lpstr>PowerPoint Presentation</vt:lpstr>
      <vt:lpstr>PowerPoint Presentation</vt:lpstr>
      <vt:lpstr>   Matches where D/L method was and wasn't   applied. </vt:lpstr>
      <vt:lpstr>PowerPoint Presentation</vt:lpstr>
      <vt:lpstr>   Matches where D/L method was applied</vt:lpstr>
      <vt:lpstr>PowerPoint Presentation</vt:lpstr>
      <vt:lpstr>  Number of matches won by each team </vt:lpstr>
      <vt:lpstr>PowerPoint Presentation</vt:lpstr>
      <vt:lpstr>    Top 10 players based on no of man of the match awards won  </vt:lpstr>
      <vt:lpstr>PowerPoint Presentation</vt:lpstr>
      <vt:lpstr>     Number of matches played by each  team  </vt:lpstr>
      <vt:lpstr>PowerPoint Presentation</vt:lpstr>
      <vt:lpstr>      Number of wins per team </vt:lpstr>
      <vt:lpstr>PowerPoint Presentation</vt:lpstr>
      <vt:lpstr>Best defending and chasing team  </vt:lpstr>
      <vt:lpstr>PowerPoint Presentation</vt:lpstr>
      <vt:lpstr>PowerPoint Presentation</vt:lpstr>
      <vt:lpstr>    Most common dismissal type  </vt:lpstr>
      <vt:lpstr>PowerPoint Presentation</vt:lpstr>
      <vt:lpstr>   Number of matches played in 2017 IPL edition</vt:lpstr>
      <vt:lpstr>PowerPoint Presentation</vt:lpstr>
      <vt:lpstr>     Who won the final match?</vt:lpstr>
      <vt:lpstr>PowerPoint Presentation</vt:lpstr>
      <vt:lpstr>    Number of matches each season</vt:lpstr>
      <vt:lpstr>PowerPoint Presentation</vt:lpstr>
      <vt:lpstr>Champions each season</vt:lpstr>
      <vt:lpstr>PowerPoint Presentation</vt:lpstr>
      <vt:lpstr>Which two teams reached the finals?</vt:lpstr>
      <vt:lpstr>PowerPoint Presentation</vt:lpstr>
      <vt:lpstr>Top Umpires</vt:lpstr>
      <vt:lpstr>PowerPoint Presentation</vt:lpstr>
      <vt:lpstr>No. of matches held in each city.</vt:lpstr>
      <vt:lpstr>PowerPoint Presentation</vt:lpstr>
      <vt:lpstr>Best venue for defending and chasing the team</vt:lpstr>
      <vt:lpstr>PowerPoint Presentation</vt:lpstr>
      <vt:lpstr>Number of matches played by each team.</vt:lpstr>
      <vt:lpstr>PowerPoint Presentation</vt:lpstr>
      <vt:lpstr>Does winning the toss means winning the match?</vt:lpstr>
      <vt:lpstr>PowerPoint Presentation</vt:lpstr>
      <vt:lpstr>Number of Sixes</vt:lpstr>
      <vt:lpstr>PowerPoint Presentation</vt:lpstr>
      <vt:lpstr>What was the decision taken by the captains when they won the match?</vt:lpstr>
      <vt:lpstr>PowerPoint Presentation</vt:lpstr>
      <vt:lpstr>PowerPoint Presentation</vt:lpstr>
      <vt:lpstr>Batsman analysis like runs, half centuries, centuries, sixes etc. </vt:lpstr>
      <vt:lpstr>PowerPoint Presentation</vt:lpstr>
      <vt:lpstr>PowerPoint Presentation</vt:lpstr>
      <vt:lpstr>31. How many times did the team win the toss?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Premiere League  T-20</dc:title>
  <dc:creator>Garnto, Kimberly</dc:creator>
  <cp:lastModifiedBy>asus</cp:lastModifiedBy>
  <cp:revision>2</cp:revision>
  <dcterms:created xsi:type="dcterms:W3CDTF">2015-08-25T16:21:52Z</dcterms:created>
  <dcterms:modified xsi:type="dcterms:W3CDTF">2020-10-01T06:26:41Z</dcterms:modified>
</cp:coreProperties>
</file>