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chivo Black" charset="1" panose="020B0A03020202020B04"/>
      <p:regular r:id="rId14"/>
    </p:embeddedFont>
    <p:embeddedFont>
      <p:font typeface="Garet Light" charset="1" panose="00000000000000000000"/>
      <p:regular r:id="rId15"/>
    </p:embeddedFont>
    <p:embeddedFont>
      <p:font typeface="Garet Bold" charset="1" panose="00000000000000000000"/>
      <p:regular r:id="rId16"/>
    </p:embeddedFont>
    <p:embeddedFont>
      <p:font typeface="Garet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5966" y="8311463"/>
            <a:ext cx="2903334" cy="1462224"/>
          </a:xfrm>
          <a:custGeom>
            <a:avLst/>
            <a:gdLst/>
            <a:ahLst/>
            <a:cxnLst/>
            <a:rect r="r" b="b" t="t" l="l"/>
            <a:pathLst>
              <a:path h="1462224" w="2903334">
                <a:moveTo>
                  <a:pt x="0" y="0"/>
                </a:moveTo>
                <a:lnTo>
                  <a:pt x="2903334" y="0"/>
                </a:lnTo>
                <a:lnTo>
                  <a:pt x="2903334" y="1462224"/>
                </a:lnTo>
                <a:lnTo>
                  <a:pt x="0" y="1462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797433" cy="707541"/>
          </a:xfrm>
          <a:custGeom>
            <a:avLst/>
            <a:gdLst/>
            <a:ahLst/>
            <a:cxnLst/>
            <a:rect r="r" b="b" t="t" l="l"/>
            <a:pathLst>
              <a:path h="707541" w="797433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85854" y="3950633"/>
            <a:ext cx="10773446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P&amp;ID</a:t>
            </a:r>
          </a:p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ASSISTANT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alphaModFix amt="29000"/>
          </a:blip>
          <a:stretch>
            <a:fillRect/>
          </a:stretch>
        </p:blipFill>
        <p:spPr>
          <a:xfrm rot="0">
            <a:off x="4369021" y="2307946"/>
            <a:ext cx="16265413" cy="515071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885470" y="6394076"/>
            <a:ext cx="9983258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View, remix, and save ideas in one vibrant web playground.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8701" y="1304925"/>
            <a:ext cx="432108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ByteMe tech inc.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777455"/>
            <a:ext cx="9391543" cy="39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  <a:r>
              <a:rPr lang="en-US" b="true" sz="2529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651391"/>
            <a:ext cx="9391543" cy="39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  <a:r>
              <a:rPr lang="en-US" sz="252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Hitesh Singla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9050527"/>
            <a:ext cx="9391543" cy="39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  <a:r>
              <a:rPr lang="en-US" sz="252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Khushal Hingorani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216795"/>
            <a:ext cx="9391543" cy="396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8"/>
              </a:lnSpc>
              <a:spcBef>
                <a:spcPct val="0"/>
              </a:spcBef>
            </a:pPr>
            <a:r>
              <a:rPr lang="en-US" sz="2529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Apoorv Grover 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8">
            <a:alphaModFix amt="29000"/>
          </a:blip>
          <a:stretch>
            <a:fillRect/>
          </a:stretch>
        </p:blipFill>
        <p:spPr>
          <a:xfrm rot="0">
            <a:off x="9736021" y="-520905"/>
            <a:ext cx="16265413" cy="5150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02/10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56758" y="1333500"/>
            <a:ext cx="10773446" cy="91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40"/>
              </a:lnSpc>
              <a:spcBef>
                <a:spcPct val="0"/>
              </a:spcBef>
            </a:pPr>
            <a:r>
              <a:rPr lang="en-US" sz="8000" spc="-63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3520" y="2876550"/>
            <a:ext cx="14380961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Our P&amp;ID Assistant revolutionizes classic piping‑and‑instrumentation workflows by turning static diagrams into interactive, JSON‑driven flowcharts. Combining computer vision, LangChain‑powered chat edits, and a realtime dashboard, it slashes manual grunt work—auto‑detecting symbols, exporting structured data, and surfacing analytics at the click of a button. The result? Engineers iterate faster, collaborate seamlessly, and gain actionable insights from every P&amp;ID.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86868" y="0"/>
            <a:ext cx="7201132" cy="10287000"/>
            <a:chOff x="0" y="0"/>
            <a:chExt cx="9601509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983" t="0" r="52377" b="0"/>
            <a:stretch>
              <a:fillRect/>
            </a:stretch>
          </p:blipFill>
          <p:spPr>
            <a:xfrm flipH="false" flipV="false">
              <a:off x="0" y="0"/>
              <a:ext cx="9601509" cy="13716000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4378567" y="2879116"/>
            <a:ext cx="4765433" cy="4548811"/>
            <a:chOff x="0" y="0"/>
            <a:chExt cx="6353910" cy="606508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381941" y="-38100"/>
              <a:ext cx="4971970" cy="6103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37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Build an end‑to‑end AI‐powered P&amp;ID Assistant that:</a:t>
              </a:r>
            </a:p>
            <a:p>
              <a:pPr algn="l" marL="513393" indent="-256697" lvl="1">
                <a:lnSpc>
                  <a:spcPts val="3329"/>
                </a:lnSpc>
                <a:buFont typeface="Arial"/>
                <a:buChar char="•"/>
              </a:pPr>
              <a:r>
                <a:rPr lang="en-US" sz="237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Auto‑detects &amp; labels symbols and text </a:t>
              </a:r>
            </a:p>
            <a:p>
              <a:pPr algn="l" marL="513393" indent="-256697" lvl="1">
                <a:lnSpc>
                  <a:spcPts val="3329"/>
                </a:lnSpc>
                <a:buFont typeface="Arial"/>
                <a:buChar char="•"/>
              </a:pPr>
              <a:r>
                <a:rPr lang="en-US" sz="237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Emits a live JSON tree for React‑Flow‑style flowcharts</a:t>
              </a:r>
            </a:p>
            <a:p>
              <a:pPr algn="l">
                <a:lnSpc>
                  <a:spcPts val="332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741388" cy="5162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29"/>
                </a:lnSpc>
              </a:pPr>
              <a:r>
                <a:rPr lang="en-US" b="true" sz="2377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0587" y="840533"/>
            <a:ext cx="4597916" cy="2038583"/>
            <a:chOff x="0" y="0"/>
            <a:chExt cx="6130555" cy="271811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173602" y="-38100"/>
              <a:ext cx="4956953" cy="27562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35"/>
                </a:lnSpc>
              </a:pPr>
              <a:r>
                <a:rPr lang="en-US" sz="2382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Our industry still hand‑edits P&amp;ID diagrams in CAD tools super manual and error‑prone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742805" cy="5171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35"/>
                </a:lnSpc>
              </a:pPr>
              <a:r>
                <a:rPr lang="en-US" b="true" sz="2382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90587" y="7617312"/>
            <a:ext cx="5079179" cy="2002302"/>
            <a:chOff x="0" y="0"/>
            <a:chExt cx="6772239" cy="266973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7469"/>
              <a:ext cx="729585" cy="508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276"/>
                </a:lnSpc>
              </a:pPr>
              <a:r>
                <a:rPr lang="en-US" b="true" sz="2340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152715" y="-38100"/>
              <a:ext cx="5619524" cy="27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6"/>
                </a:lnSpc>
              </a:pPr>
              <a:r>
                <a:rPr lang="en-US" sz="234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&gt;95 % detection accuracy on benchmark P&amp;IDs</a:t>
              </a:r>
            </a:p>
            <a:p>
              <a:pPr algn="l">
                <a:lnSpc>
                  <a:spcPts val="3276"/>
                </a:lnSpc>
              </a:pPr>
            </a:p>
            <a:p>
              <a:pPr algn="l">
                <a:lnSpc>
                  <a:spcPts val="3276"/>
                </a:lnSpc>
              </a:pPr>
              <a:r>
                <a:rPr lang="en-US" sz="234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70 %+ reduction in manual drafting &amp; revision time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95936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07737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19538" y="5404604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57564"/>
            <a:ext cx="7279037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Objectives and Goals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82445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40501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4020" y="7078855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Rev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olutionize P&amp;ID Workflows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35821" y="7078855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oost Engineer Productivity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52302" y="6475512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47622" y="7078855"/>
            <a:ext cx="5016359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</a:t>
            </a: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liver Data‑First Insights</a:t>
            </a:r>
          </a:p>
          <a:p>
            <a:pPr algn="ctr" marL="453388" indent="-226694" lvl="1">
              <a:lnSpc>
                <a:spcPts val="2939"/>
              </a:lnSpc>
              <a:spcBef>
                <a:spcPct val="0"/>
              </a:spcBef>
              <a:buFont typeface="Arial"/>
              <a:buChar char="•"/>
            </a:pPr>
          </a:p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47775"/>
            <a:ext cx="6118024" cy="123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  <a:r>
              <a:rPr lang="en-US" sz="5808" spc="-458" u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Resource </a:t>
            </a:r>
          </a:p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  <a:r>
              <a:rPr lang="en-US" sz="5808" spc="-458" u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78067" y="3174581"/>
            <a:ext cx="16609933" cy="655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Symbol Detection &amp; Counting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Used the Automated‑PnID‑Symbol‑Detection‑and‑Labelling model to spot &amp; tally pumps, valves, sensors, etc.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Flowchart &amp; JSON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jsontree + JSON Schema to map symbols into nodes/edges.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OpenAI (GPT‑4 ) + Google Gemini 2 Flash handle natural‑language flow edits &amp; plan generation.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AI Orchestration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LangChain Agents route user chats into JSON diffs or analytics calls.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MCP Server hosts each micro‑agent (detection, JSON builder, chat, analytics) as REST services.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Frontend &amp; Dashboards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React‑Flow for drag‑n‑drop diagrams.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Google Gemini 2 Flash for the Info tab’s counts, BOM exports, and KPI charts.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Infra &amp; Data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MongoDB Atlas for JSON/version history.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Docker + Kubernetes (via MCP) &amp; GitHub Actions for CI/CD.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05/10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028700" y="4292535"/>
            <a:ext cx="1383830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5400000">
            <a:off x="15074698" y="3103895"/>
            <a:ext cx="1629446" cy="2396244"/>
          </a:xfrm>
          <a:custGeom>
            <a:avLst/>
            <a:gdLst/>
            <a:ahLst/>
            <a:cxnLst/>
            <a:rect r="r" b="b" t="t" l="l"/>
            <a:pathLst>
              <a:path h="2396244" w="1629446">
                <a:moveTo>
                  <a:pt x="0" y="0"/>
                </a:moveTo>
                <a:lnTo>
                  <a:pt x="1629446" y="0"/>
                </a:lnTo>
                <a:lnTo>
                  <a:pt x="1629446" y="2396244"/>
                </a:lnTo>
                <a:lnTo>
                  <a:pt x="0" y="23962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62887"/>
            <a:ext cx="5683548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Timeline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06/10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67082" y="5640615"/>
            <a:ext cx="2277734" cy="1177392"/>
            <a:chOff x="0" y="0"/>
            <a:chExt cx="3036979" cy="1569856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3036979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1st Quarter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22859"/>
              <a:ext cx="3036979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Structure and methodology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005388" y="5640615"/>
            <a:ext cx="2619014" cy="1177392"/>
            <a:chOff x="0" y="0"/>
            <a:chExt cx="3492018" cy="156985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3492018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2nd Quarter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22859"/>
              <a:ext cx="3492018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frontend and model selection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982075" y="5640615"/>
            <a:ext cx="3155310" cy="1177392"/>
            <a:chOff x="0" y="0"/>
            <a:chExt cx="4207079" cy="15698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28575"/>
              <a:ext cx="4207079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3rd Quarter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22859"/>
              <a:ext cx="4207079" cy="9469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ai agents and </a:t>
              </a:r>
            </a:p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backend integration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963582" y="5640615"/>
            <a:ext cx="4123962" cy="815442"/>
            <a:chOff x="0" y="0"/>
            <a:chExt cx="5498615" cy="108725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28575"/>
              <a:ext cx="5498615" cy="532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9"/>
                </a:lnSpc>
                <a:spcBef>
                  <a:spcPct val="0"/>
                </a:spcBef>
              </a:pPr>
              <a:r>
                <a:rPr lang="en-US" b="true" sz="2499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4th Quarter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622859"/>
              <a:ext cx="5498615" cy="4643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5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polishing and final testing 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005388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982075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958763" y="4102116"/>
            <a:ext cx="380752" cy="380752"/>
          </a:xfrm>
          <a:custGeom>
            <a:avLst/>
            <a:gdLst/>
            <a:ahLst/>
            <a:cxnLst/>
            <a:rect r="r" b="b" t="t" l="l"/>
            <a:pathLst>
              <a:path h="380752" w="380752">
                <a:moveTo>
                  <a:pt x="0" y="0"/>
                </a:moveTo>
                <a:lnTo>
                  <a:pt x="380752" y="0"/>
                </a:lnTo>
                <a:lnTo>
                  <a:pt x="380752" y="380752"/>
                </a:lnTo>
                <a:lnTo>
                  <a:pt x="0" y="3807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542303" y="1123950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Our team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07/10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8949324" y="5143500"/>
            <a:ext cx="28983254" cy="3438725"/>
            <a:chOff x="0" y="0"/>
            <a:chExt cx="38644339" cy="4584967"/>
          </a:xfrm>
        </p:grpSpPr>
        <p:sp>
          <p:nvSpPr>
            <p:cNvPr name="AutoShape 7" id="7"/>
            <p:cNvSpPr/>
            <p:nvPr/>
          </p:nvSpPr>
          <p:spPr>
            <a:xfrm rot="0">
              <a:off x="0" y="4565464"/>
              <a:ext cx="38644339" cy="0"/>
            </a:xfrm>
            <a:prstGeom prst="line">
              <a:avLst/>
            </a:prstGeom>
            <a:ln cap="rnd" w="19503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007050" y="2216876"/>
              <a:ext cx="1279111" cy="1275909"/>
            </a:xfrm>
            <a:custGeom>
              <a:avLst/>
              <a:gdLst/>
              <a:ahLst/>
              <a:cxnLst/>
              <a:rect r="r" b="b" t="t" l="l"/>
              <a:pathLst>
                <a:path h="1275909" w="1279111">
                  <a:moveTo>
                    <a:pt x="0" y="0"/>
                  </a:moveTo>
                  <a:lnTo>
                    <a:pt x="1279111" y="0"/>
                  </a:lnTo>
                  <a:lnTo>
                    <a:pt x="1279111" y="1275909"/>
                  </a:lnTo>
                  <a:lnTo>
                    <a:pt x="0" y="1275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17870" t="0" r="0" b="-122462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3556287" y="2216876"/>
              <a:ext cx="1279111" cy="1275909"/>
            </a:xfrm>
            <a:custGeom>
              <a:avLst/>
              <a:gdLst/>
              <a:ahLst/>
              <a:cxnLst/>
              <a:rect r="r" b="b" t="t" l="l"/>
              <a:pathLst>
                <a:path h="1275909" w="1279111">
                  <a:moveTo>
                    <a:pt x="0" y="0"/>
                  </a:moveTo>
                  <a:lnTo>
                    <a:pt x="1279111" y="0"/>
                  </a:lnTo>
                  <a:lnTo>
                    <a:pt x="1279111" y="1275909"/>
                  </a:lnTo>
                  <a:lnTo>
                    <a:pt x="0" y="1275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17870" t="0" r="0" b="-12246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2105525" y="2216876"/>
              <a:ext cx="1279111" cy="1275909"/>
            </a:xfrm>
            <a:custGeom>
              <a:avLst/>
              <a:gdLst/>
              <a:ahLst/>
              <a:cxnLst/>
              <a:rect r="r" b="b" t="t" l="l"/>
              <a:pathLst>
                <a:path h="1275909" w="1279111">
                  <a:moveTo>
                    <a:pt x="0" y="0"/>
                  </a:moveTo>
                  <a:lnTo>
                    <a:pt x="1279110" y="0"/>
                  </a:lnTo>
                  <a:lnTo>
                    <a:pt x="1279110" y="1275909"/>
                  </a:lnTo>
                  <a:lnTo>
                    <a:pt x="0" y="1275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17870" t="0" r="0" b="-122462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1371987" y="-57150"/>
              <a:ext cx="8549237" cy="676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91"/>
                </a:lnSpc>
              </a:pPr>
              <a:r>
                <a:rPr lang="en-US" b="true" sz="3065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APOORV GROVER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307871" y="947082"/>
              <a:ext cx="6677469" cy="1320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87"/>
                </a:lnSpc>
              </a:pPr>
              <a:r>
                <a:rPr lang="en-US" sz="291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AI dev and mcp server integration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9983363" y="-57150"/>
              <a:ext cx="8424960" cy="676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91"/>
                </a:lnSpc>
              </a:pPr>
              <a:r>
                <a:rPr lang="en-US" b="true" sz="3065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HITESH SINGLA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0857108" y="947082"/>
              <a:ext cx="6677469" cy="1320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87"/>
                </a:lnSpc>
              </a:pPr>
              <a:r>
                <a:rPr lang="en-US" sz="291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Frontend dev and integration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8595011" y="-57150"/>
              <a:ext cx="8300139" cy="6763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91"/>
                </a:lnSpc>
              </a:pPr>
              <a:r>
                <a:rPr lang="en-US" b="true" sz="3065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KHUSHAL HINGORANI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9406346" y="947082"/>
              <a:ext cx="6677469" cy="6347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87"/>
                </a:lnSpc>
              </a:pPr>
              <a:r>
                <a:rPr lang="en-US" sz="291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Backend dev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31587" y="3415311"/>
            <a:ext cx="15424827" cy="2525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86"/>
              </a:lnSpc>
            </a:pPr>
            <a:r>
              <a:rPr lang="en-US" sz="22546" spc="-178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05590" y="8892540"/>
            <a:ext cx="57537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www.reallygreatsite.com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DAGk3NFNm78</dc:identifier>
  <dcterms:modified xsi:type="dcterms:W3CDTF">2011-08-01T06:04:30Z</dcterms:modified>
  <cp:revision>1</cp:revision>
  <dc:title>ByteMe tech inc.</dc:title>
</cp:coreProperties>
</file>