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63" r:id="rId3"/>
    <p:sldId id="267" r:id="rId4"/>
    <p:sldId id="264" r:id="rId5"/>
    <p:sldId id="265" r:id="rId6"/>
    <p:sldId id="266" r:id="rId7"/>
    <p:sldId id="271" r:id="rId8"/>
    <p:sldId id="273" r:id="rId9"/>
    <p:sldId id="256" r:id="rId10"/>
    <p:sldId id="257" r:id="rId11"/>
    <p:sldId id="258" r:id="rId12"/>
    <p:sldId id="259" r:id="rId13"/>
    <p:sldId id="260" r:id="rId14"/>
    <p:sldId id="261" r:id="rId15"/>
    <p:sldId id="270" r:id="rId16"/>
    <p:sldId id="26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7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2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5E1A2F6-AA37-460D-9F93-4CB92436D1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674-5E12-45D9-B66B-E3B4D2A45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015" y="1522046"/>
            <a:ext cx="11472985" cy="19069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Chat server using socket programming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A8746-43EF-437B-B8FA-E7687992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047" y="3882293"/>
            <a:ext cx="5037882" cy="29757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1-Vaibhav Kokate_9016</a:t>
            </a:r>
          </a:p>
          <a:p>
            <a:r>
              <a:rPr lang="en-US" dirty="0">
                <a:solidFill>
                  <a:schemeClr val="tx1"/>
                </a:solidFill>
              </a:rPr>
              <a:t>2-Yash Shah_9020</a:t>
            </a:r>
          </a:p>
          <a:p>
            <a:r>
              <a:rPr lang="en-US" dirty="0">
                <a:solidFill>
                  <a:schemeClr val="tx1"/>
                </a:solidFill>
              </a:rPr>
              <a:t>3-Khushal Malu_9021</a:t>
            </a:r>
          </a:p>
          <a:p>
            <a:r>
              <a:rPr lang="en-US" dirty="0">
                <a:solidFill>
                  <a:schemeClr val="tx1"/>
                </a:solidFill>
              </a:rPr>
              <a:t>4-Shrish Dollin_9022</a:t>
            </a:r>
          </a:p>
          <a:p>
            <a:r>
              <a:rPr lang="en-US" dirty="0">
                <a:solidFill>
                  <a:schemeClr val="tx1"/>
                </a:solidFill>
              </a:rPr>
              <a:t>5-Yash Sant_9023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8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945D-0E74-451A-85AA-F7BC4630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4953000" cy="1356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1423-B9B3-41B8-9598-222C9ED4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448300" cy="3495675"/>
          </a:xfrm>
        </p:spPr>
        <p:txBody>
          <a:bodyPr>
            <a:normAutofit/>
          </a:bodyPr>
          <a:lstStyle/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1:START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2:SOCKET CONNECTION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3:CONNECT THE SOCKET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4:SEND &amp; RECEIVE MESSAGES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5:SHUTDOWN THE SOCKET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6:STOP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A7D1C-3CCE-4FE9-8AB1-4A4BC20742CD}"/>
              </a:ext>
            </a:extLst>
          </p:cNvPr>
          <p:cNvSpPr txBox="1"/>
          <p:nvPr/>
        </p:nvSpPr>
        <p:spPr>
          <a:xfrm>
            <a:off x="6753225" y="912614"/>
            <a:ext cx="39719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FLOW-CHART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9D31727-CC74-41BA-880E-606D56D07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3EDA0-F185-4A9F-92F9-534F9706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67" y="1965960"/>
            <a:ext cx="1514633" cy="40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5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13DC-1972-43DD-B93C-CB7A848A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DA58-47B1-407C-B170-8487FA2F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DEA44-C3FC-4FB4-8228-3903BACE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99604"/>
            <a:ext cx="919290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2A7-6B14-4D6F-AA89-262F5FC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FROM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D132-5ABC-4B43-8888-5380B8D8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6D8F4-9287-49C3-8C03-4CD4B067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1965960"/>
            <a:ext cx="1100291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08CA-94DF-47F7-9AEC-382786A7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3271-5EA9-49FB-B521-90CF2DB4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98C9B-503D-4B1E-A688-9970A820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95286"/>
            <a:ext cx="1018364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57366E-B00F-4BA8-ABCE-D2C6237EAF45}"/>
              </a:ext>
            </a:extLst>
          </p:cNvPr>
          <p:cNvSpPr txBox="1"/>
          <p:nvPr/>
        </p:nvSpPr>
        <p:spPr>
          <a:xfrm>
            <a:off x="898864" y="1469724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A thread of execution is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a sequence of instructions that can be executed concurrently with other such sequences in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multithreading environments, while sharing a same address space. An initialized thread object represents an active thread of execution; Such a thread object is joinable and has a unique thread id.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62538-8A55-401D-83D9-B1F188C68159}"/>
              </a:ext>
            </a:extLst>
          </p:cNvPr>
          <p:cNvSpPr txBox="1"/>
          <p:nvPr/>
        </p:nvSpPr>
        <p:spPr>
          <a:xfrm>
            <a:off x="898864" y="3633950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</a:rPr>
              <a:t>To start a thread, we simply need to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create a new thread object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and pass the executing code to be called (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i.e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, a callable object) into the constructor of the object. Once the object is created a new thread is launched which will execute the code specified in callable. After defining callable, pass it to the constructor.</a:t>
            </a:r>
            <a:endParaRPr lang="en-US" dirty="0"/>
          </a:p>
        </p:txBody>
      </p:sp>
      <p:pic>
        <p:nvPicPr>
          <p:cNvPr id="10" name="Picture 2" descr="Multithreaded Work Queue Based Server in C++ - vichargrave.github.io">
            <a:extLst>
              <a:ext uri="{FF2B5EF4-FFF2-40B4-BE49-F238E27FC236}">
                <a16:creationId xmlns:a16="http://schemas.microsoft.com/office/drawing/2014/main" id="{0C0224D2-FFB8-4583-9FA0-D2F43106D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79" y="307860"/>
            <a:ext cx="4209565" cy="30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ython TCP Server with Multiple Clients | Python | cppsecrets.com">
            <a:extLst>
              <a:ext uri="{FF2B5EF4-FFF2-40B4-BE49-F238E27FC236}">
                <a16:creationId xmlns:a16="http://schemas.microsoft.com/office/drawing/2014/main" id="{CC3812C6-D20A-4397-AD1E-3436B148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55" y="3501051"/>
            <a:ext cx="4295561" cy="289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DC2AD0-887A-42FD-9852-F67C96929A5C}"/>
              </a:ext>
            </a:extLst>
          </p:cNvPr>
          <p:cNvSpPr/>
          <p:nvPr/>
        </p:nvSpPr>
        <p:spPr>
          <a:xfrm>
            <a:off x="2547656" y="414992"/>
            <a:ext cx="35483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36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4E09-B968-4093-8A07-2C46EA3D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41" y="0"/>
            <a:ext cx="9875520" cy="1356360"/>
          </a:xfrm>
        </p:spPr>
        <p:txBody>
          <a:bodyPr/>
          <a:lstStyle/>
          <a:p>
            <a:r>
              <a:rPr lang="en-US" dirty="0"/>
              <a:t>HOW THREADING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85EE-BA06-48AA-AF23-31F30A2D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6" y="861134"/>
            <a:ext cx="11665258" cy="560180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400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Creating threads</a:t>
            </a:r>
          </a:p>
          <a:p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First, you have to include thread header in your program</a:t>
            </a:r>
          </a:p>
          <a:p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When you want to create a thread, you have to create an object of a </a:t>
            </a:r>
            <a:r>
              <a:rPr lang="en-US" sz="1400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thread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 class.</a:t>
            </a:r>
            <a:endParaRPr lang="en-US" sz="1400" dirty="0">
              <a:solidFill>
                <a:srgbClr val="3A3A3A"/>
              </a:solidFill>
              <a:latin typeface="roboto" panose="02000000000000000000" pitchFamily="2" charset="0"/>
            </a:endParaRPr>
          </a:p>
          <a:p>
            <a:r>
              <a:rPr lang="en-US" sz="1400" i="0" dirty="0">
                <a:solidFill>
                  <a:srgbClr val="0A0002"/>
                </a:solidFill>
                <a:effectLst/>
                <a:latin typeface="roboto" panose="02000000000000000000" pitchFamily="2" charset="0"/>
              </a:rPr>
              <a:t>Initializing thread with a function</a:t>
            </a:r>
          </a:p>
          <a:p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When you create a thread, you can pass a pointer of a function to its constructor. Once thread is created, this function starts its work in a separate thread.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pthread_create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 function is used to create a new thread, with attributes specified by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within a process. If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NULL, the default attributes are used. If the attributes specified by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are modified later, the thread's attributes are not affected. Upon successful completion,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pthread_create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 stores the ID of the created thread in the location referenced by thread.</a:t>
            </a:r>
            <a:endParaRPr lang="en-US" sz="1400" i="1" dirty="0"/>
          </a:p>
          <a:p>
            <a:pPr marL="45720" indent="0">
              <a:buNone/>
            </a:pPr>
            <a:r>
              <a:rPr lang="en-US" sz="1400" b="1" i="0" dirty="0">
                <a:solidFill>
                  <a:srgbClr val="0A0002"/>
                </a:solidFill>
                <a:effectLst/>
                <a:latin typeface="roboto" panose="02000000000000000000" pitchFamily="2" charset="0"/>
              </a:rPr>
              <a:t>Join threads</a:t>
            </a:r>
          </a:p>
          <a:p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Thread joining is done by using </a:t>
            </a:r>
            <a:r>
              <a:rPr lang="en-US" sz="1400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join()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 member function of a thread class</a:t>
            </a:r>
            <a:endParaRPr lang="en-US" sz="1400" dirty="0">
              <a:solidFill>
                <a:srgbClr val="3A3A3A"/>
              </a:solidFill>
              <a:latin typeface="roboto" panose="02000000000000000000" pitchFamily="2" charset="0"/>
            </a:endParaRPr>
          </a:p>
          <a:p>
            <a:r>
              <a:rPr lang="en-US" sz="1400" b="1" i="0" dirty="0">
                <a:solidFill>
                  <a:srgbClr val="0A0002"/>
                </a:solidFill>
                <a:effectLst/>
                <a:latin typeface="roboto" panose="02000000000000000000" pitchFamily="2" charset="0"/>
              </a:rPr>
              <a:t>Joinable and not Joinable threads</a:t>
            </a:r>
          </a:p>
          <a:p>
            <a:pPr algn="l"/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After join() returns, thread becomes </a:t>
            </a:r>
            <a:r>
              <a:rPr lang="en-US" sz="1400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not joinable.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 A joinable thread is a thread that represents a thread of execution which has not yet been joined.</a:t>
            </a:r>
          </a:p>
          <a:p>
            <a:pPr algn="l"/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A thread is not joinable when it is default constructed or is moved/assigned to another thread or join() or detach() member function is called.</a:t>
            </a:r>
          </a:p>
          <a:p>
            <a:pPr algn="l"/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Not joinable thread can be destroyed safely.</a:t>
            </a:r>
          </a:p>
          <a:p>
            <a:pPr algn="l"/>
            <a:r>
              <a:rPr lang="en-US" sz="14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You can check if a thread is joinable by using joinable() member function</a:t>
            </a:r>
          </a:p>
          <a:p>
            <a:endParaRPr lang="en-US" sz="1400" b="1" i="0" dirty="0">
              <a:solidFill>
                <a:srgbClr val="0A0002"/>
              </a:solidFill>
              <a:effectLst/>
              <a:latin typeface="roboto" panose="02000000000000000000" pitchFamily="2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157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01DC-3C90-4315-ADD8-1486D8C7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6" y="352135"/>
            <a:ext cx="9957943" cy="5743865"/>
          </a:xfrm>
        </p:spPr>
        <p:txBody>
          <a:bodyPr/>
          <a:lstStyle/>
          <a:p>
            <a:pPr marL="45720" indent="0">
              <a:buNone/>
            </a:pP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For Threading there are basically two needs Creating the Thread &amp; Joining the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</a:rPr>
              <a:t>Thread.As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 shown in the Program for Server.cpp we use </a:t>
            </a:r>
            <a:r>
              <a:rPr lang="en-US" sz="1600" b="0" i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sz="1600" b="0" i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600" b="0" i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&gt; header file and for clientwin.cpp we use #include &lt;thread&gt;</a:t>
            </a:r>
          </a:p>
          <a:p>
            <a:pPr marL="45720" indent="0">
              <a:buNone/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SERVER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CLIENT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// CREATING THREADS                                  // CREATING THREADS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tids_recv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[BACKLOG];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pthread_attr_t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attrs_recv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[BACKLOG];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string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clientNames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[BACKLOG];</a:t>
            </a:r>
          </a:p>
          <a:p>
            <a:pPr marL="45720" indent="0">
              <a:buNone/>
            </a:pPr>
            <a:b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for (int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&lt; BACKLOG; ++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pthread_attr_init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attrs_recv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endParaRPr lang="en-US" sz="1400" b="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600" b="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B454-DACE-49C3-B29F-49DB685A8045}"/>
              </a:ext>
            </a:extLst>
          </p:cNvPr>
          <p:cNvSpPr txBox="1"/>
          <p:nvPr/>
        </p:nvSpPr>
        <p:spPr>
          <a:xfrm>
            <a:off x="514906" y="5397624"/>
            <a:ext cx="57793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// JOINING THREADS</a:t>
            </a:r>
          </a:p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for (int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&lt; k; ++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tids_recv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], NULL);</a:t>
            </a:r>
          </a:p>
          <a:p>
            <a:endParaRPr lang="en-US" sz="1200" b="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81D1C-38B0-42CF-8FDC-FC52B125B721}"/>
              </a:ext>
            </a:extLst>
          </p:cNvPr>
          <p:cNvSpPr txBox="1"/>
          <p:nvPr/>
        </p:nvSpPr>
        <p:spPr>
          <a:xfrm>
            <a:off x="4970095" y="2857794"/>
            <a:ext cx="56657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thread thread1(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ReadFromServer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sockfd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thread thread2(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SendToServer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sockfd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// JOINING THREADS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B0B9F-8DE1-4D9D-BFB6-86DC15574618}"/>
              </a:ext>
            </a:extLst>
          </p:cNvPr>
          <p:cNvSpPr txBox="1"/>
          <p:nvPr/>
        </p:nvSpPr>
        <p:spPr>
          <a:xfrm>
            <a:off x="4970095" y="3780147"/>
            <a:ext cx="4094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thread1.join();</a:t>
            </a:r>
          </a:p>
          <a:p>
            <a:r>
              <a:rPr lang="en-US" sz="14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thread2.join();</a:t>
            </a:r>
          </a:p>
          <a:p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2" descr="Bayonne2 / Common C++ 2 Framework: Thread Class Reference">
            <a:extLst>
              <a:ext uri="{FF2B5EF4-FFF2-40B4-BE49-F238E27FC236}">
                <a16:creationId xmlns:a16="http://schemas.microsoft.com/office/drawing/2014/main" id="{083010FA-E6E3-40A1-B31F-C713CAB7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30" y="2148396"/>
            <a:ext cx="2694636" cy="39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DB816B-1A79-4C7A-9E15-942116FAF758}"/>
              </a:ext>
            </a:extLst>
          </p:cNvPr>
          <p:cNvCxnSpPr/>
          <p:nvPr/>
        </p:nvCxnSpPr>
        <p:spPr>
          <a:xfrm>
            <a:off x="4421080" y="1917577"/>
            <a:ext cx="0" cy="398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9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E7F6-8A81-4B81-A1AF-9500FD0F6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THANK YOU!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00E61-03CC-4D82-AE5B-DE43D40C3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1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A12A-63FF-48C4-A22E-842274FDB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  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44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68D8-1DB9-4AB3-9DDB-1B58DF3E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server connection: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7E62-B6F5-438D-B939-AFB53DEF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Programming TCP/IP with Sockets">
            <a:extLst>
              <a:ext uri="{FF2B5EF4-FFF2-40B4-BE49-F238E27FC236}">
                <a16:creationId xmlns:a16="http://schemas.microsoft.com/office/drawing/2014/main" id="{9A8C18F1-282A-4610-8EAA-4BB447CE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38" y="1498916"/>
            <a:ext cx="6666523" cy="51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9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8A5-F4D7-45D9-919A-B312B0B1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CODE INSIGHTS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5B9A9-95FC-4977-A1D2-FC84E7E91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07" y="1856544"/>
            <a:ext cx="10209763" cy="4282440"/>
          </a:xfrm>
        </p:spPr>
      </p:pic>
    </p:spTree>
    <p:extLst>
      <p:ext uri="{BB962C8B-B14F-4D97-AF65-F5344CB8AC3E}">
        <p14:creationId xmlns:p14="http://schemas.microsoft.com/office/powerpoint/2010/main" val="27368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C0E1-0B92-4B56-A93E-7E390C36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67508"/>
            <a:ext cx="6906846" cy="601785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main important steps: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93120-DA65-4AC2-8F66-8410B3413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8" y="1781908"/>
            <a:ext cx="10570186" cy="4345354"/>
          </a:xfrm>
        </p:spPr>
      </p:pic>
    </p:spTree>
    <p:extLst>
      <p:ext uri="{BB962C8B-B14F-4D97-AF65-F5344CB8AC3E}">
        <p14:creationId xmlns:p14="http://schemas.microsoft.com/office/powerpoint/2010/main" val="255620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B7DA-81C4-40CD-8C15-313EFCD9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0" y="363026"/>
            <a:ext cx="9875520" cy="1356360"/>
          </a:xfrm>
        </p:spPr>
        <p:txBody>
          <a:bodyPr/>
          <a:lstStyle/>
          <a:p>
            <a:r>
              <a:rPr lang="en-US" dirty="0"/>
              <a:t>Accepting the connection request: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F9F26-2509-44BE-A9A3-9BB434F28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0" y="1735017"/>
            <a:ext cx="11062470" cy="4270910"/>
          </a:xfrm>
        </p:spPr>
      </p:pic>
    </p:spTree>
    <p:extLst>
      <p:ext uri="{BB962C8B-B14F-4D97-AF65-F5344CB8AC3E}">
        <p14:creationId xmlns:p14="http://schemas.microsoft.com/office/powerpoint/2010/main" val="43412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888869-BD03-49E3-ABD9-2AD2D4B0F4CF}"/>
              </a:ext>
            </a:extLst>
          </p:cNvPr>
          <p:cNvSpPr/>
          <p:nvPr/>
        </p:nvSpPr>
        <p:spPr>
          <a:xfrm>
            <a:off x="5324477" y="0"/>
            <a:ext cx="6867523" cy="6858000"/>
          </a:xfrm>
          <a:custGeom>
            <a:avLst/>
            <a:gdLst>
              <a:gd name="connsiteX0" fmla="*/ 1709620 w 5133972"/>
              <a:gd name="connsiteY0" fmla="*/ 0 h 6858000"/>
              <a:gd name="connsiteX1" fmla="*/ 5133972 w 5133972"/>
              <a:gd name="connsiteY1" fmla="*/ 0 h 6858000"/>
              <a:gd name="connsiteX2" fmla="*/ 5133972 w 5133972"/>
              <a:gd name="connsiteY2" fmla="*/ 6837498 h 6858000"/>
              <a:gd name="connsiteX3" fmla="*/ 5128861 w 5133972"/>
              <a:gd name="connsiteY3" fmla="*/ 6858000 h 6858000"/>
              <a:gd name="connsiteX4" fmla="*/ 0 w 513397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972" h="6858000">
                <a:moveTo>
                  <a:pt x="1709620" y="0"/>
                </a:moveTo>
                <a:lnTo>
                  <a:pt x="5133972" y="0"/>
                </a:lnTo>
                <a:lnTo>
                  <a:pt x="5133972" y="6837498"/>
                </a:lnTo>
                <a:lnTo>
                  <a:pt x="5128861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9B544-E483-49C7-B56A-1C104FBAC5D3}"/>
              </a:ext>
            </a:extLst>
          </p:cNvPr>
          <p:cNvSpPr txBox="1"/>
          <p:nvPr/>
        </p:nvSpPr>
        <p:spPr>
          <a:xfrm>
            <a:off x="1108472" y="872221"/>
            <a:ext cx="375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effectLst/>
                <a:latin typeface="raleway"/>
              </a:rPr>
              <a:t>IP ADDRESSES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42AECC-F1EE-4E92-90FF-C779D3D9D1C0}"/>
              </a:ext>
            </a:extLst>
          </p:cNvPr>
          <p:cNvGrpSpPr/>
          <p:nvPr/>
        </p:nvGrpSpPr>
        <p:grpSpPr>
          <a:xfrm>
            <a:off x="1383507" y="2111826"/>
            <a:ext cx="9424986" cy="2634347"/>
            <a:chOff x="1383507" y="2111826"/>
            <a:chExt cx="9424986" cy="26343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8276F64-53C1-4748-A9BD-5B5891886E9F}"/>
                </a:ext>
              </a:extLst>
            </p:cNvPr>
            <p:cNvSpPr/>
            <p:nvPr/>
          </p:nvSpPr>
          <p:spPr>
            <a:xfrm>
              <a:off x="1383507" y="4308023"/>
              <a:ext cx="1781175" cy="4381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2124"/>
                  </a:solidFill>
                  <a:latin typeface="arial" panose="020B0604020202020204" pitchFamily="34" charset="0"/>
                </a:rPr>
                <a:t>P</a:t>
              </a:r>
              <a:r>
                <a:rPr lang="en-US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ublic</a:t>
              </a:r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329A83-28D9-450B-866A-3FC87BEF3CB8}"/>
                </a:ext>
              </a:extLst>
            </p:cNvPr>
            <p:cNvSpPr/>
            <p:nvPr/>
          </p:nvSpPr>
          <p:spPr>
            <a:xfrm>
              <a:off x="3931444" y="4308023"/>
              <a:ext cx="1781175" cy="4381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Private</a:t>
              </a:r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184121-C7D8-4B67-B365-4047FBC71B94}"/>
                </a:ext>
              </a:extLst>
            </p:cNvPr>
            <p:cNvSpPr/>
            <p:nvPr/>
          </p:nvSpPr>
          <p:spPr>
            <a:xfrm>
              <a:off x="6479381" y="4308023"/>
              <a:ext cx="1781175" cy="4381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2124"/>
                  </a:solidFill>
                  <a:latin typeface="arial" panose="020B0604020202020204" pitchFamily="34" charset="0"/>
                </a:rPr>
                <a:t>S</a:t>
              </a:r>
              <a:r>
                <a:rPr lang="en-US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tatic</a:t>
              </a:r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9432BF6-DA61-405C-8319-8EF41F98508F}"/>
                </a:ext>
              </a:extLst>
            </p:cNvPr>
            <p:cNvSpPr/>
            <p:nvPr/>
          </p:nvSpPr>
          <p:spPr>
            <a:xfrm>
              <a:off x="9027318" y="4308023"/>
              <a:ext cx="1781175" cy="4381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2124"/>
                  </a:solidFill>
                  <a:latin typeface="arial" panose="020B0604020202020204" pitchFamily="34" charset="0"/>
                </a:rPr>
                <a:t>D</a:t>
              </a:r>
              <a:r>
                <a:rPr lang="en-US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ynamic</a:t>
              </a:r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1911627-68E6-4BD0-A13C-7395266EC9AE}"/>
                </a:ext>
              </a:extLst>
            </p:cNvPr>
            <p:cNvSpPr/>
            <p:nvPr/>
          </p:nvSpPr>
          <p:spPr>
            <a:xfrm>
              <a:off x="4407694" y="2111826"/>
              <a:ext cx="3757613" cy="4381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b="1" i="0" dirty="0">
                  <a:solidFill>
                    <a:schemeClr val="tx1"/>
                  </a:solidFill>
                  <a:effectLst/>
                  <a:latin typeface="raleway"/>
                </a:rPr>
                <a:t>IP Addresses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D55A15-3BDA-4383-B899-272B6F0E4342}"/>
                </a:ext>
              </a:extLst>
            </p:cNvPr>
            <p:cNvCxnSpPr/>
            <p:nvPr/>
          </p:nvCxnSpPr>
          <p:spPr>
            <a:xfrm>
              <a:off x="2274094" y="3736523"/>
              <a:ext cx="76438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93E965-D226-40C1-936A-565F478F0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2549976"/>
              <a:ext cx="1" cy="11865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F243619-C871-46A5-97EA-D11F016A7681}"/>
                </a:ext>
              </a:extLst>
            </p:cNvPr>
            <p:cNvCxnSpPr/>
            <p:nvPr/>
          </p:nvCxnSpPr>
          <p:spPr>
            <a:xfrm>
              <a:off x="2274094" y="3736523"/>
              <a:ext cx="0" cy="43815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514AFC-140A-44CB-B8AE-D9205455E64E}"/>
                </a:ext>
              </a:extLst>
            </p:cNvPr>
            <p:cNvCxnSpPr/>
            <p:nvPr/>
          </p:nvCxnSpPr>
          <p:spPr>
            <a:xfrm>
              <a:off x="9917905" y="3736523"/>
              <a:ext cx="0" cy="43815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A31B72D-81C2-466B-9F10-041ED36BF9BB}"/>
                </a:ext>
              </a:extLst>
            </p:cNvPr>
            <p:cNvCxnSpPr/>
            <p:nvPr/>
          </p:nvCxnSpPr>
          <p:spPr>
            <a:xfrm>
              <a:off x="7369968" y="3736523"/>
              <a:ext cx="0" cy="43815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30896E-2582-450E-8F62-5E0630496F6D}"/>
                </a:ext>
              </a:extLst>
            </p:cNvPr>
            <p:cNvCxnSpPr/>
            <p:nvPr/>
          </p:nvCxnSpPr>
          <p:spPr>
            <a:xfrm>
              <a:off x="4822031" y="3736523"/>
              <a:ext cx="0" cy="43815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Frame 25">
            <a:extLst>
              <a:ext uri="{FF2B5EF4-FFF2-40B4-BE49-F238E27FC236}">
                <a16:creationId xmlns:a16="http://schemas.microsoft.com/office/drawing/2014/main" id="{97072526-4709-452F-8EFC-AB5EACA90C57}"/>
              </a:ext>
            </a:extLst>
          </p:cNvPr>
          <p:cNvSpPr/>
          <p:nvPr/>
        </p:nvSpPr>
        <p:spPr>
          <a:xfrm>
            <a:off x="213360" y="223520"/>
            <a:ext cx="11765280" cy="6400800"/>
          </a:xfrm>
          <a:prstGeom prst="frame">
            <a:avLst>
              <a:gd name="adj1" fmla="val 7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8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BF93E3-DF4D-41AB-8E6E-7A2620FA2499}"/>
              </a:ext>
            </a:extLst>
          </p:cNvPr>
          <p:cNvSpPr txBox="1"/>
          <p:nvPr/>
        </p:nvSpPr>
        <p:spPr>
          <a:xfrm>
            <a:off x="4291012" y="494764"/>
            <a:ext cx="3609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solidFill>
                  <a:srgbClr val="A6B727"/>
                </a:solidFill>
                <a:latin typeface="arial" panose="020B0604020202020204" pitchFamily="34" charset="0"/>
              </a:rPr>
              <a:t>FIREWALL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30DCB0-5B8D-4BCC-B00C-E2D9DBD4AC9D}"/>
              </a:ext>
            </a:extLst>
          </p:cNvPr>
          <p:cNvSpPr txBox="1"/>
          <p:nvPr/>
        </p:nvSpPr>
        <p:spPr>
          <a:xfrm>
            <a:off x="990600" y="1773273"/>
            <a:ext cx="3776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>
                <a:latin typeface="arial" panose="020B0604020202020204" pitchFamily="34" charset="0"/>
              </a:rPr>
              <a:t>What is a Firewall ?</a:t>
            </a:r>
          </a:p>
          <a:p>
            <a:endParaRPr lang="en-IN" sz="2800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 of firewall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E1EBC3-1BA5-4883-AB22-D975C5B52850}"/>
              </a:ext>
            </a:extLst>
          </p:cNvPr>
          <p:cNvSpPr/>
          <p:nvPr/>
        </p:nvSpPr>
        <p:spPr>
          <a:xfrm>
            <a:off x="1071880" y="5169450"/>
            <a:ext cx="1784090" cy="9212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TT Aleck Sans"/>
              </a:rPr>
              <a:t>Packet-filtering firewalls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FE64000-9851-43A6-989C-EEA9859205DC}"/>
              </a:ext>
            </a:extLst>
          </p:cNvPr>
          <p:cNvSpPr/>
          <p:nvPr/>
        </p:nvSpPr>
        <p:spPr>
          <a:xfrm>
            <a:off x="3438551" y="5169450"/>
            <a:ext cx="1353327" cy="9212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TT Aleck Sans"/>
              </a:rPr>
              <a:t>Proxy firewalls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292B73-F10E-49A7-AF83-A9D12B9CF942}"/>
              </a:ext>
            </a:extLst>
          </p:cNvPr>
          <p:cNvSpPr/>
          <p:nvPr/>
        </p:nvSpPr>
        <p:spPr>
          <a:xfrm>
            <a:off x="5374459" y="5169450"/>
            <a:ext cx="1353327" cy="9212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TT Aleck Sans"/>
              </a:rPr>
              <a:t>NAT firewalls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B6698CF-757D-4DEB-B0B8-547FAB01E6A9}"/>
              </a:ext>
            </a:extLst>
          </p:cNvPr>
          <p:cNvSpPr/>
          <p:nvPr/>
        </p:nvSpPr>
        <p:spPr>
          <a:xfrm>
            <a:off x="7310368" y="5169450"/>
            <a:ext cx="1353327" cy="9212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TT Aleck Sans"/>
              </a:rPr>
              <a:t>Web application firewalls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8A7A8B-F20B-48F9-8430-C7C21CB28B00}"/>
              </a:ext>
            </a:extLst>
          </p:cNvPr>
          <p:cNvSpPr/>
          <p:nvPr/>
        </p:nvSpPr>
        <p:spPr>
          <a:xfrm>
            <a:off x="4623615" y="3699732"/>
            <a:ext cx="2855014" cy="37711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raleway"/>
              </a:rPr>
              <a:t>F</a:t>
            </a:r>
            <a:r>
              <a:rPr lang="en-IN" sz="2400" b="1" dirty="0">
                <a:solidFill>
                  <a:schemeClr val="tx1"/>
                </a:solidFill>
                <a:latin typeface="raleway"/>
              </a:rPr>
              <a:t>irewall</a:t>
            </a:r>
            <a:endParaRPr lang="en-IN" sz="2400" b="1" i="0" dirty="0">
              <a:solidFill>
                <a:schemeClr val="tx1"/>
              </a:solidFill>
              <a:effectLst/>
              <a:latin typeface="raleway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7E5736-939B-458A-9A66-082FE6A32132}"/>
              </a:ext>
            </a:extLst>
          </p:cNvPr>
          <p:cNvCxnSpPr>
            <a:cxnSpLocks/>
          </p:cNvCxnSpPr>
          <p:nvPr/>
        </p:nvCxnSpPr>
        <p:spPr>
          <a:xfrm>
            <a:off x="2179305" y="4814270"/>
            <a:ext cx="8036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9A5589-594A-40C0-8CB9-1A83C81BE605}"/>
              </a:ext>
            </a:extLst>
          </p:cNvPr>
          <p:cNvCxnSpPr>
            <a:cxnSpLocks/>
          </p:cNvCxnSpPr>
          <p:nvPr/>
        </p:nvCxnSpPr>
        <p:spPr>
          <a:xfrm flipH="1">
            <a:off x="6051122" y="4076845"/>
            <a:ext cx="1" cy="73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2BE9C5-A742-4E16-B149-D210C1C13E6D}"/>
              </a:ext>
            </a:extLst>
          </p:cNvPr>
          <p:cNvCxnSpPr/>
          <p:nvPr/>
        </p:nvCxnSpPr>
        <p:spPr>
          <a:xfrm>
            <a:off x="2179305" y="4814270"/>
            <a:ext cx="0" cy="27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930684-00B3-44A6-9376-50AA7DF05833}"/>
              </a:ext>
            </a:extLst>
          </p:cNvPr>
          <p:cNvCxnSpPr/>
          <p:nvPr/>
        </p:nvCxnSpPr>
        <p:spPr>
          <a:xfrm>
            <a:off x="7987031" y="4814270"/>
            <a:ext cx="0" cy="27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D7B51F-A8B4-4730-9959-786C28458DE0}"/>
              </a:ext>
            </a:extLst>
          </p:cNvPr>
          <p:cNvCxnSpPr/>
          <p:nvPr/>
        </p:nvCxnSpPr>
        <p:spPr>
          <a:xfrm>
            <a:off x="6051122" y="4814270"/>
            <a:ext cx="0" cy="27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546B8A-3AE6-4CD7-BF8E-AD990A0E8BF0}"/>
              </a:ext>
            </a:extLst>
          </p:cNvPr>
          <p:cNvCxnSpPr/>
          <p:nvPr/>
        </p:nvCxnSpPr>
        <p:spPr>
          <a:xfrm>
            <a:off x="4115214" y="4814270"/>
            <a:ext cx="0" cy="27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030F77-8B88-4AD6-B2BF-AD98C559CA80}"/>
              </a:ext>
            </a:extLst>
          </p:cNvPr>
          <p:cNvSpPr/>
          <p:nvPr/>
        </p:nvSpPr>
        <p:spPr>
          <a:xfrm>
            <a:off x="9246277" y="5169450"/>
            <a:ext cx="1853517" cy="9212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TT Aleck Sans"/>
              </a:rPr>
              <a:t>Next-gen firewalls (NGFW)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B6DC17-B01A-4E0E-9D7A-2DA426F5E95F}"/>
              </a:ext>
            </a:extLst>
          </p:cNvPr>
          <p:cNvCxnSpPr/>
          <p:nvPr/>
        </p:nvCxnSpPr>
        <p:spPr>
          <a:xfrm>
            <a:off x="10215874" y="4814270"/>
            <a:ext cx="0" cy="27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225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327E-69B6-4E68-AECF-E5583C911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600324"/>
            <a:ext cx="9966960" cy="12081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5A4E4-C56A-4812-A2F9-65A041E17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14</a:t>
            </a:r>
          </a:p>
        </p:txBody>
      </p:sp>
    </p:spTree>
    <p:extLst>
      <p:ext uri="{BB962C8B-B14F-4D97-AF65-F5344CB8AC3E}">
        <p14:creationId xmlns:p14="http://schemas.microsoft.com/office/powerpoint/2010/main" val="21334464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154</TotalTime>
  <Words>710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</vt:lpstr>
      <vt:lpstr>ATT Aleck Sans</vt:lpstr>
      <vt:lpstr>Consolas</vt:lpstr>
      <vt:lpstr>Corbel</vt:lpstr>
      <vt:lpstr>raleway</vt:lpstr>
      <vt:lpstr>roboto</vt:lpstr>
      <vt:lpstr>Times New Roman</vt:lpstr>
      <vt:lpstr>Wingdings</vt:lpstr>
      <vt:lpstr>Basis</vt:lpstr>
      <vt:lpstr>Chat server using socket programming</vt:lpstr>
      <vt:lpstr>SERVER  SIDE</vt:lpstr>
      <vt:lpstr>Flowchart for server connection:</vt:lpstr>
      <vt:lpstr>  CODE INSIGHTS</vt:lpstr>
      <vt:lpstr>Three main important steps:</vt:lpstr>
      <vt:lpstr>Accepting the connection request:</vt:lpstr>
      <vt:lpstr>PowerPoint Presentation</vt:lpstr>
      <vt:lpstr>PowerPoint Presentation</vt:lpstr>
      <vt:lpstr>Client Side</vt:lpstr>
      <vt:lpstr>ALGORITHM</vt:lpstr>
      <vt:lpstr>CODE INSIGHTS</vt:lpstr>
      <vt:lpstr>TO READ FROM SERVER</vt:lpstr>
      <vt:lpstr>TO SEND TO SERVER</vt:lpstr>
      <vt:lpstr>PowerPoint Presentation</vt:lpstr>
      <vt:lpstr>HOW THREADING WORKS?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</dc:title>
  <dc:creator>Shrish Dollin</dc:creator>
  <cp:lastModifiedBy>Khushal Malu</cp:lastModifiedBy>
  <cp:revision>10</cp:revision>
  <dcterms:created xsi:type="dcterms:W3CDTF">2021-07-26T11:32:59Z</dcterms:created>
  <dcterms:modified xsi:type="dcterms:W3CDTF">2021-07-27T04:04:00Z</dcterms:modified>
</cp:coreProperties>
</file>