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5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6244" y="4815953"/>
            <a:ext cx="5885180" cy="47897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Khushal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8288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19" y="1088044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1" y="2047852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Location’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36817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Year.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Trend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to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model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0982" y="865565"/>
            <a:ext cx="3245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+mn-lt"/>
              </a:rPr>
              <a:t>EDA </a:t>
            </a:r>
            <a:r>
              <a:rPr spc="-45" dirty="0">
                <a:latin typeface="+mn-lt"/>
              </a:rPr>
              <a:t>with</a:t>
            </a:r>
            <a:r>
              <a:rPr spc="-280" dirty="0">
                <a:latin typeface="+mn-lt"/>
              </a:rPr>
              <a:t> </a:t>
            </a:r>
            <a:r>
              <a:rPr spc="-770" dirty="0">
                <a:latin typeface="+mn-lt"/>
              </a:rPr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Database.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integration.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dataset.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outcomes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619" y="980440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City.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location.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995681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2000" y="2057400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plot.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rates.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rate.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category.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8522" y="896491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accuracy.</a:t>
            </a:r>
            <a:endParaRPr sz="18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1846"/>
            <a:ext cx="12188825" cy="1943100"/>
            <a:chOff x="0" y="4914901"/>
            <a:chExt cx="12188825" cy="1943100"/>
          </a:xfrm>
          <a:solidFill>
            <a:schemeClr val="tx2">
              <a:lumMod val="5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2">
                    <a:lumMod val="75000"/>
                  </a:schemeClr>
                </a:solidFill>
              </a:rPr>
              <a:t>Flight </a:t>
            </a:r>
            <a:r>
              <a:rPr sz="3600" spc="-229" dirty="0">
                <a:solidFill>
                  <a:schemeClr val="tx2">
                    <a:lumMod val="75000"/>
                  </a:schemeClr>
                </a:solidFill>
              </a:rPr>
              <a:t>Number </a:t>
            </a:r>
            <a:r>
              <a:rPr sz="3600" spc="-300" dirty="0">
                <a:solidFill>
                  <a:schemeClr val="tx2">
                    <a:lumMod val="75000"/>
                  </a:schemeClr>
                </a:solidFill>
              </a:rPr>
              <a:t>vs. </a:t>
            </a:r>
            <a:r>
              <a:rPr sz="3600" spc="-310" dirty="0">
                <a:solidFill>
                  <a:schemeClr val="tx2">
                    <a:lumMod val="75000"/>
                  </a:schemeClr>
                </a:solidFill>
              </a:rPr>
              <a:t>Launch</a:t>
            </a:r>
            <a:r>
              <a:rPr sz="3600" spc="-76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600" spc="-265" dirty="0">
                <a:solidFill>
                  <a:schemeClr val="tx2">
                    <a:lumMod val="75000"/>
                  </a:schemeClr>
                </a:solidFill>
              </a:rPr>
              <a:t>Site</a:t>
            </a:r>
            <a:endParaRPr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tx2">
              <a:lumMod val="5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528330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2">
                    <a:lumMod val="75000"/>
                  </a:schemeClr>
                </a:solidFill>
              </a:rPr>
              <a:t>Payload </a:t>
            </a:r>
            <a:r>
              <a:rPr sz="3600" spc="-300" dirty="0">
                <a:solidFill>
                  <a:schemeClr val="tx2">
                    <a:lumMod val="75000"/>
                  </a:schemeClr>
                </a:solidFill>
              </a:rPr>
              <a:t>vs. </a:t>
            </a:r>
            <a:r>
              <a:rPr sz="3600" spc="-310" dirty="0">
                <a:solidFill>
                  <a:schemeClr val="tx2">
                    <a:lumMod val="75000"/>
                  </a:schemeClr>
                </a:solidFill>
              </a:rPr>
              <a:t>Launch</a:t>
            </a:r>
            <a:r>
              <a:rPr sz="3600" spc="-49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600" spc="-260" dirty="0">
                <a:solidFill>
                  <a:schemeClr val="tx2">
                    <a:lumMod val="75000"/>
                  </a:schemeClr>
                </a:solidFill>
              </a:rPr>
              <a:t>Site</a:t>
            </a:r>
            <a:endParaRPr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(3)</a:t>
            </a: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(4)</a:t>
            </a: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(6)</a:t>
            </a: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(16)</a:t>
            </a: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(46)</a:t>
            </a: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(47)</a:t>
            </a: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605486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1846"/>
            <a:ext cx="12188825" cy="1943100"/>
            <a:chOff x="0" y="4914901"/>
            <a:chExt cx="12188825" cy="1943100"/>
          </a:xfrm>
          <a:solidFill>
            <a:schemeClr val="tx2">
              <a:lumMod val="5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chemeClr val="tx2">
                    <a:lumMod val="75000"/>
                  </a:schemeClr>
                </a:solidFill>
              </a:rPr>
              <a:t>Success </a:t>
            </a:r>
            <a:r>
              <a:rPr sz="3600" spc="-165" dirty="0">
                <a:solidFill>
                  <a:schemeClr val="tx2">
                    <a:lumMod val="75000"/>
                  </a:schemeClr>
                </a:solidFill>
              </a:rPr>
              <a:t>rate </a:t>
            </a:r>
            <a:r>
              <a:rPr sz="3600" spc="-300" dirty="0">
                <a:solidFill>
                  <a:schemeClr val="tx2">
                    <a:lumMod val="75000"/>
                  </a:schemeClr>
                </a:solidFill>
              </a:rPr>
              <a:t>vs. </a:t>
            </a:r>
            <a:r>
              <a:rPr sz="3600" spc="-135" dirty="0">
                <a:solidFill>
                  <a:schemeClr val="tx2">
                    <a:lumMod val="75000"/>
                  </a:schemeClr>
                </a:solidFill>
              </a:rPr>
              <a:t>Orbit</a:t>
            </a:r>
            <a:r>
              <a:rPr sz="3600" spc="-67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600" spc="-145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tx2">
              <a:lumMod val="5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2">
                    <a:lumMod val="75000"/>
                  </a:schemeClr>
                </a:solidFill>
              </a:rPr>
              <a:t>Flight </a:t>
            </a:r>
            <a:r>
              <a:rPr sz="3600" spc="-229" dirty="0">
                <a:solidFill>
                  <a:schemeClr val="tx2">
                    <a:lumMod val="75000"/>
                  </a:schemeClr>
                </a:solidFill>
              </a:rPr>
              <a:t>Number </a:t>
            </a:r>
            <a:r>
              <a:rPr sz="3600" spc="-300" dirty="0">
                <a:solidFill>
                  <a:schemeClr val="tx2">
                    <a:lumMod val="75000"/>
                  </a:schemeClr>
                </a:solidFill>
              </a:rPr>
              <a:t>vs. </a:t>
            </a:r>
            <a:r>
              <a:rPr sz="3600" spc="-135" dirty="0">
                <a:solidFill>
                  <a:schemeClr val="tx2">
                    <a:lumMod val="75000"/>
                  </a:schemeClr>
                </a:solidFill>
              </a:rPr>
              <a:t>Orbit</a:t>
            </a:r>
            <a:r>
              <a:rPr sz="3600" spc="-76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600" spc="-145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tx2">
              <a:lumMod val="5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716532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2">
                    <a:lumMod val="75000"/>
                  </a:schemeClr>
                </a:solidFill>
              </a:rPr>
              <a:t>Payload </a:t>
            </a:r>
            <a:r>
              <a:rPr sz="3600" spc="-300" dirty="0">
                <a:solidFill>
                  <a:schemeClr val="tx2">
                    <a:lumMod val="75000"/>
                  </a:schemeClr>
                </a:solidFill>
              </a:rPr>
              <a:t>vs. </a:t>
            </a:r>
            <a:r>
              <a:rPr sz="3600" spc="-135" dirty="0">
                <a:solidFill>
                  <a:schemeClr val="tx2">
                    <a:lumMod val="75000"/>
                  </a:schemeClr>
                </a:solidFill>
              </a:rPr>
              <a:t>Orbit</a:t>
            </a:r>
            <a:r>
              <a:rPr sz="3600" spc="-46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600" spc="-145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tx2">
              <a:lumMod val="5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chemeClr val="tx2">
                    <a:lumMod val="75000"/>
                  </a:schemeClr>
                </a:solidFill>
              </a:rPr>
              <a:t>Launch </a:t>
            </a:r>
            <a:r>
              <a:rPr sz="3600" spc="-425" dirty="0">
                <a:solidFill>
                  <a:schemeClr val="tx2">
                    <a:lumMod val="75000"/>
                  </a:schemeClr>
                </a:solidFill>
              </a:rPr>
              <a:t>Success </a:t>
            </a:r>
            <a:r>
              <a:rPr sz="3600" spc="-335" dirty="0">
                <a:solidFill>
                  <a:schemeClr val="tx2">
                    <a:lumMod val="75000"/>
                  </a:schemeClr>
                </a:solidFill>
              </a:rPr>
              <a:t>Yearly</a:t>
            </a:r>
            <a:r>
              <a:rPr sz="3600" spc="-47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600" spc="-305" dirty="0">
                <a:solidFill>
                  <a:schemeClr val="tx2">
                    <a:lumMod val="75000"/>
                  </a:schemeClr>
                </a:solidFill>
              </a:rPr>
              <a:t>Trend</a:t>
            </a:r>
            <a:endParaRPr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database.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same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errors.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SLC-4E</a:t>
            </a:r>
            <a:endParaRPr sz="20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models.</a:t>
            </a: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accuracy.</a:t>
            </a: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1" y="1828800"/>
            <a:ext cx="5562600" cy="441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3291" y="823722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70691"/>
            <a:ext cx="12192000" cy="524510"/>
            <a:chOff x="0" y="6333745"/>
            <a:chExt cx="12192000" cy="524510"/>
          </a:xfrm>
          <a:solidFill>
            <a:srgbClr val="00668A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0348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wrangling</a:t>
            </a: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otherwise</a:t>
            </a:r>
            <a:endParaRPr sz="18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SQL</a:t>
            </a: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Dash</a:t>
            </a: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models</a:t>
            </a:r>
            <a:endParaRPr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3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lang="en-IN" sz="22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collection</a:t>
            </a:r>
            <a:r>
              <a:rPr lang="en-IN" sz="2200" spc="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lang="en-IN" sz="22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methodology:</a:t>
            </a:r>
            <a:endParaRPr lang="en-IN" sz="22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IN"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Combined </a:t>
            </a:r>
            <a:r>
              <a:rPr lang="en-IN" sz="18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data from </a:t>
            </a:r>
            <a:r>
              <a:rPr lang="en-IN"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SpaceX public </a:t>
            </a:r>
            <a:r>
              <a:rPr lang="en-IN"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API and </a:t>
            </a:r>
            <a:r>
              <a:rPr lang="en-IN"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SpaceX Wikipedia</a:t>
            </a:r>
            <a:r>
              <a:rPr lang="en-IN" sz="1800" spc="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lang="en-IN"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page</a:t>
            </a:r>
            <a:endParaRPr lang="en-IN" sz="18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GridSearchCV</a:t>
            </a:r>
            <a:endParaRPr sz="18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bg2">
              <a:lumMod val="2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225" y="993"/>
            <a:ext cx="4104004" cy="6858000"/>
            <a:chOff x="0" y="0"/>
            <a:chExt cx="4104004" cy="6858000"/>
          </a:xfrm>
          <a:solidFill>
            <a:schemeClr val="bg2">
              <a:lumMod val="2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2529</Words>
  <Application>Microsoft Office PowerPoint</Application>
  <PresentationFormat>Widescreen</PresentationFormat>
  <Paragraphs>260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Kushal singh</cp:lastModifiedBy>
  <cp:revision>2</cp:revision>
  <dcterms:created xsi:type="dcterms:W3CDTF">2021-08-26T16:53:12Z</dcterms:created>
  <dcterms:modified xsi:type="dcterms:W3CDTF">2022-01-30T14:54:59Z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