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1/20/2023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1/20/2023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1/20/2023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1/20/2023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1/20/2023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334-8454-8195-314F-2ED55E00C1AD}"/>
              </a:ext>
            </a:extLst>
          </p:cNvPr>
          <p:cNvSpPr>
            <a:spLocks noGrp="1"/>
          </p:cNvSpPr>
          <p:nvPr>
            <p:ph type="ctrTitle"/>
          </p:nvPr>
        </p:nvSpPr>
        <p:spPr/>
        <p:txBody>
          <a:bodyPr/>
          <a:lstStyle/>
          <a:p>
            <a:r>
              <a:rPr lang="en-US" dirty="0"/>
              <a:t>       WHATSAPP CALLS</a:t>
            </a:r>
          </a:p>
        </p:txBody>
      </p:sp>
      <p:sp>
        <p:nvSpPr>
          <p:cNvPr id="3" name="Subtitle 2">
            <a:extLst>
              <a:ext uri="{FF2B5EF4-FFF2-40B4-BE49-F238E27FC236}">
                <a16:creationId xmlns:a16="http://schemas.microsoft.com/office/drawing/2014/main" id="{0B80D5B8-0C7F-E443-9D37-542D30ACC67C}"/>
              </a:ext>
            </a:extLst>
          </p:cNvPr>
          <p:cNvSpPr>
            <a:spLocks noGrp="1"/>
          </p:cNvSpPr>
          <p:nvPr>
            <p:ph type="subTitle" idx="1"/>
          </p:nvPr>
        </p:nvSpPr>
        <p:spPr/>
        <p:txBody>
          <a:bodyPr/>
          <a:lstStyle/>
          <a:p>
            <a:r>
              <a:rPr lang="en-US" dirty="0"/>
              <a:t>                                   CREATED BY KHUSHANG PATEL</a:t>
            </a:r>
          </a:p>
        </p:txBody>
      </p:sp>
    </p:spTree>
    <p:extLst>
      <p:ext uri="{BB962C8B-B14F-4D97-AF65-F5344CB8AC3E}">
        <p14:creationId xmlns:p14="http://schemas.microsoft.com/office/powerpoint/2010/main" val="176666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B207-9DDF-FAF0-8249-D14EEBD289E2}"/>
              </a:ext>
            </a:extLst>
          </p:cNvPr>
          <p:cNvSpPr>
            <a:spLocks noGrp="1"/>
          </p:cNvSpPr>
          <p:nvPr>
            <p:ph type="title"/>
          </p:nvPr>
        </p:nvSpPr>
        <p:spPr>
          <a:xfrm>
            <a:off x="2326432" y="901532"/>
            <a:ext cx="8610600" cy="1293028"/>
          </a:xfrm>
        </p:spPr>
        <p:txBody>
          <a:bodyPr/>
          <a:lstStyle/>
          <a:p>
            <a:r>
              <a:rPr lang="en-US" dirty="0"/>
              <a:t>WHATSAPP                              CALLS </a:t>
            </a:r>
          </a:p>
        </p:txBody>
      </p:sp>
      <p:sp>
        <p:nvSpPr>
          <p:cNvPr id="3" name="Content Placeholder 2">
            <a:extLst>
              <a:ext uri="{FF2B5EF4-FFF2-40B4-BE49-F238E27FC236}">
                <a16:creationId xmlns:a16="http://schemas.microsoft.com/office/drawing/2014/main" id="{91FE66D5-2D8B-3F8E-4371-A2E84521E8C5}"/>
              </a:ext>
            </a:extLst>
          </p:cNvPr>
          <p:cNvSpPr>
            <a:spLocks noGrp="1"/>
          </p:cNvSpPr>
          <p:nvPr>
            <p:ph idx="1"/>
          </p:nvPr>
        </p:nvSpPr>
        <p:spPr/>
        <p:txBody>
          <a:bodyPr>
            <a:normAutofit lnSpcReduction="10000"/>
          </a:bodyPr>
          <a:lstStyle/>
          <a:p>
            <a:pPr algn="l"/>
            <a:r>
              <a:rPr lang="en-US" b="0" i="0" dirty="0">
                <a:solidFill>
                  <a:schemeClr val="accent1"/>
                </a:solidFill>
                <a:effectLst/>
                <a:latin typeface="Roboto" panose="02000000000000000000" pitchFamily="2" charset="0"/>
              </a:rPr>
              <a:t>WhatsApp calls are made via the internet. That means a call will use your data plan, not your network's voice calling ability. In this regard, it works like Skype, Viber, and many other voice-over-IP (VOIP) competitors.</a:t>
            </a:r>
          </a:p>
          <a:p>
            <a:pPr algn="l"/>
            <a:r>
              <a:rPr lang="en-US" b="0" i="0" dirty="0">
                <a:solidFill>
                  <a:schemeClr val="accent1"/>
                </a:solidFill>
                <a:effectLst/>
                <a:latin typeface="Roboto" panose="02000000000000000000" pitchFamily="2" charset="0"/>
              </a:rPr>
              <a:t>To put it simply, you won't be charged for making a call or have your minutes depleted. However, you will be charged for using data, depending on your phone's data plan.</a:t>
            </a:r>
          </a:p>
          <a:p>
            <a:pPr algn="l"/>
            <a:r>
              <a:rPr lang="en-US" b="0" i="0" dirty="0">
                <a:solidFill>
                  <a:schemeClr val="accent1"/>
                </a:solidFill>
                <a:effectLst/>
                <a:latin typeface="Roboto" panose="02000000000000000000" pitchFamily="2" charset="0"/>
              </a:rPr>
              <a:t>If you are making a WhatsApp call over a Wi-Fi connection, your phone's network carrier (e.g. AT&amp;T, Vodafone, etc.) won't charge you anything</a:t>
            </a:r>
            <a:endParaRPr lang="en-US" dirty="0">
              <a:solidFill>
                <a:schemeClr val="accent1"/>
              </a:solidFill>
              <a:latin typeface="Roboto" panose="02000000000000000000" pitchFamily="2" charset="0"/>
            </a:endParaRPr>
          </a:p>
          <a:p>
            <a:pPr algn="l"/>
            <a:r>
              <a:rPr lang="en-US" b="0" i="0" dirty="0">
                <a:solidFill>
                  <a:schemeClr val="accent1"/>
                </a:solidFill>
                <a:effectLst/>
                <a:latin typeface="Roboto" panose="02000000000000000000" pitchFamily="2" charset="0"/>
              </a:rPr>
              <a:t>Yes, video calls are available on WhatsApp. When the VOIP feature first rolled out in 2015, they were not available, but WhatsApp added the functionality in late 2016.</a:t>
            </a:r>
          </a:p>
          <a:p>
            <a:pPr algn="l"/>
            <a:r>
              <a:rPr lang="en-US" b="0" i="0" dirty="0">
                <a:solidFill>
                  <a:schemeClr val="accent1"/>
                </a:solidFill>
                <a:effectLst/>
                <a:latin typeface="Roboto" panose="02000000000000000000" pitchFamily="2" charset="0"/>
              </a:rPr>
              <a:t>To start a video call rather than a voice call, just tap the video camera icon rather than the phone icon in the top-right corner of the screen</a:t>
            </a:r>
          </a:p>
          <a:p>
            <a:endParaRPr lang="en-US" dirty="0">
              <a:solidFill>
                <a:schemeClr val="accent1"/>
              </a:solidFill>
            </a:endParaRPr>
          </a:p>
        </p:txBody>
      </p:sp>
    </p:spTree>
    <p:extLst>
      <p:ext uri="{BB962C8B-B14F-4D97-AF65-F5344CB8AC3E}">
        <p14:creationId xmlns:p14="http://schemas.microsoft.com/office/powerpoint/2010/main" val="170625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873D-3486-8E88-F209-773FF6FE65F5}"/>
              </a:ext>
            </a:extLst>
          </p:cNvPr>
          <p:cNvSpPr>
            <a:spLocks noGrp="1"/>
          </p:cNvSpPr>
          <p:nvPr>
            <p:ph type="title"/>
          </p:nvPr>
        </p:nvSpPr>
        <p:spPr>
          <a:xfrm>
            <a:off x="3984172" y="639315"/>
            <a:ext cx="3657600" cy="1310952"/>
          </a:xfrm>
        </p:spPr>
        <p:txBody>
          <a:bodyPr/>
          <a:lstStyle/>
          <a:p>
            <a:r>
              <a:rPr lang="en-US" dirty="0"/>
              <a:t>ADVANTAGES</a:t>
            </a:r>
          </a:p>
        </p:txBody>
      </p:sp>
      <p:sp>
        <p:nvSpPr>
          <p:cNvPr id="3" name="Content Placeholder 2">
            <a:extLst>
              <a:ext uri="{FF2B5EF4-FFF2-40B4-BE49-F238E27FC236}">
                <a16:creationId xmlns:a16="http://schemas.microsoft.com/office/drawing/2014/main" id="{61F46894-6894-5D9F-3A9F-294025888F04}"/>
              </a:ext>
            </a:extLst>
          </p:cNvPr>
          <p:cNvSpPr>
            <a:spLocks noGrp="1"/>
          </p:cNvSpPr>
          <p:nvPr>
            <p:ph idx="1"/>
          </p:nvPr>
        </p:nvSpPr>
        <p:spPr/>
        <p:txBody>
          <a:bodyPr/>
          <a:lstStyle/>
          <a:p>
            <a:r>
              <a:rPr lang="en-US" dirty="0">
                <a:solidFill>
                  <a:schemeClr val="accent1"/>
                </a:solidFill>
              </a:rPr>
              <a:t>WHATSAPP CALLS CAN BE IDENTIFIED EASILY</a:t>
            </a:r>
          </a:p>
          <a:p>
            <a:r>
              <a:rPr lang="en-US" dirty="0">
                <a:solidFill>
                  <a:schemeClr val="accent1"/>
                </a:solidFill>
              </a:rPr>
              <a:t>THERE CAN BE GROUP CALL IN WHATSAPP</a:t>
            </a:r>
          </a:p>
          <a:p>
            <a:r>
              <a:rPr lang="en-US" dirty="0">
                <a:solidFill>
                  <a:schemeClr val="accent1"/>
                </a:solidFill>
              </a:rPr>
              <a:t>DELETE MISSED CALL ON WHATSAPP CAN BE SHOWN EASILY</a:t>
            </a:r>
          </a:p>
          <a:p>
            <a:r>
              <a:rPr lang="en-US" dirty="0">
                <a:solidFill>
                  <a:schemeClr val="accent1"/>
                </a:solidFill>
              </a:rPr>
              <a:t>WHATSAPP CALL LOG CAN BE CLEARED</a:t>
            </a:r>
          </a:p>
          <a:p>
            <a:r>
              <a:rPr lang="en-US" dirty="0">
                <a:solidFill>
                  <a:schemeClr val="accent1"/>
                </a:solidFill>
              </a:rPr>
              <a:t>SHOWS DIFFERENCE BETWEEN CALL DECLINED AND NOT ANSWERED</a:t>
            </a:r>
          </a:p>
          <a:p>
            <a:r>
              <a:rPr lang="en-US" dirty="0">
                <a:solidFill>
                  <a:schemeClr val="accent1"/>
                </a:solidFill>
              </a:rPr>
              <a:t>WHATSAPP CALLS DOES'NT  SHOW UP ON PHONE BILL</a:t>
            </a:r>
          </a:p>
          <a:p>
            <a:r>
              <a:rPr lang="en-US" dirty="0">
                <a:solidFill>
                  <a:schemeClr val="accent1"/>
                </a:solidFill>
              </a:rPr>
              <a:t>WHATSAPP CALLS ARE FREE</a:t>
            </a:r>
          </a:p>
          <a:p>
            <a:r>
              <a:rPr lang="en-US" dirty="0">
                <a:solidFill>
                  <a:schemeClr val="accent1"/>
                </a:solidFill>
              </a:rPr>
              <a:t>REDUCE DATA USED IN CALLS</a:t>
            </a:r>
          </a:p>
        </p:txBody>
      </p:sp>
    </p:spTree>
    <p:extLst>
      <p:ext uri="{BB962C8B-B14F-4D97-AF65-F5344CB8AC3E}">
        <p14:creationId xmlns:p14="http://schemas.microsoft.com/office/powerpoint/2010/main" val="72535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B02A-9F85-3DAC-01EE-02E74E455788}"/>
              </a:ext>
            </a:extLst>
          </p:cNvPr>
          <p:cNvSpPr>
            <a:spLocks noGrp="1"/>
          </p:cNvSpPr>
          <p:nvPr>
            <p:ph type="title"/>
          </p:nvPr>
        </p:nvSpPr>
        <p:spPr/>
        <p:txBody>
          <a:bodyPr/>
          <a:lstStyle/>
          <a:p>
            <a:r>
              <a:rPr lang="en-US" dirty="0"/>
              <a:t>                       </a:t>
            </a:r>
            <a:r>
              <a:rPr lang="en-US" dirty="0">
                <a:solidFill>
                  <a:schemeClr val="accent1"/>
                </a:solidFill>
              </a:rPr>
              <a:t>WHEN PRESSED 1 IN PROJECT</a:t>
            </a:r>
          </a:p>
        </p:txBody>
      </p:sp>
      <p:pic>
        <p:nvPicPr>
          <p:cNvPr id="5" name="Content Placeholder 4">
            <a:extLst>
              <a:ext uri="{FF2B5EF4-FFF2-40B4-BE49-F238E27FC236}">
                <a16:creationId xmlns:a16="http://schemas.microsoft.com/office/drawing/2014/main" id="{AE5AD458-92D1-FB5A-44BD-9185708C340D}"/>
              </a:ext>
            </a:extLst>
          </p:cNvPr>
          <p:cNvPicPr>
            <a:picLocks noChangeAspect="1"/>
          </p:cNvPicPr>
          <p:nvPr/>
        </p:nvPicPr>
        <p:blipFill rotWithShape="1">
          <a:blip r:embed="rId2"/>
          <a:srcRect t="3215" r="-559" b="62006"/>
          <a:stretch/>
        </p:blipFill>
        <p:spPr>
          <a:xfrm>
            <a:off x="880187" y="559837"/>
            <a:ext cx="9887339" cy="3536301"/>
          </a:xfrm>
          <a:prstGeom prst="rect">
            <a:avLst/>
          </a:prstGeom>
        </p:spPr>
      </p:pic>
    </p:spTree>
    <p:extLst>
      <p:ext uri="{BB962C8B-B14F-4D97-AF65-F5344CB8AC3E}">
        <p14:creationId xmlns:p14="http://schemas.microsoft.com/office/powerpoint/2010/main" val="322029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BCDE-AB3A-6ADD-44D0-51ED39467667}"/>
              </a:ext>
            </a:extLst>
          </p:cNvPr>
          <p:cNvSpPr>
            <a:spLocks noGrp="1"/>
          </p:cNvSpPr>
          <p:nvPr>
            <p:ph type="title"/>
          </p:nvPr>
        </p:nvSpPr>
        <p:spPr/>
        <p:txBody>
          <a:bodyPr/>
          <a:lstStyle/>
          <a:p>
            <a:r>
              <a:rPr lang="en-US" dirty="0"/>
              <a:t>             </a:t>
            </a:r>
            <a:r>
              <a:rPr lang="en-US" dirty="0">
                <a:solidFill>
                  <a:schemeClr val="accent1"/>
                </a:solidFill>
              </a:rPr>
              <a:t>WHEN PRESSED 2 IN PROJECT</a:t>
            </a:r>
          </a:p>
        </p:txBody>
      </p:sp>
      <p:pic>
        <p:nvPicPr>
          <p:cNvPr id="5" name="Content Placeholder 4">
            <a:extLst>
              <a:ext uri="{FF2B5EF4-FFF2-40B4-BE49-F238E27FC236}">
                <a16:creationId xmlns:a16="http://schemas.microsoft.com/office/drawing/2014/main" id="{B115C245-B515-63E4-E4C7-030D64FAE961}"/>
              </a:ext>
            </a:extLst>
          </p:cNvPr>
          <p:cNvPicPr>
            <a:picLocks noChangeAspect="1"/>
          </p:cNvPicPr>
          <p:nvPr/>
        </p:nvPicPr>
        <p:blipFill rotWithShape="1">
          <a:blip r:embed="rId2"/>
          <a:srcRect t="4375" b="4970"/>
          <a:stretch/>
        </p:blipFill>
        <p:spPr>
          <a:xfrm>
            <a:off x="1604865" y="447868"/>
            <a:ext cx="8752115" cy="4249491"/>
          </a:xfrm>
          <a:prstGeom prst="rect">
            <a:avLst/>
          </a:prstGeom>
        </p:spPr>
      </p:pic>
    </p:spTree>
    <p:extLst>
      <p:ext uri="{BB962C8B-B14F-4D97-AF65-F5344CB8AC3E}">
        <p14:creationId xmlns:p14="http://schemas.microsoft.com/office/powerpoint/2010/main" val="355760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B5C-B948-3DE3-7D53-DD4D40A4B88A}"/>
              </a:ext>
            </a:extLst>
          </p:cNvPr>
          <p:cNvSpPr>
            <a:spLocks noGrp="1"/>
          </p:cNvSpPr>
          <p:nvPr>
            <p:ph type="title"/>
          </p:nvPr>
        </p:nvSpPr>
        <p:spPr/>
        <p:txBody>
          <a:bodyPr/>
          <a:lstStyle/>
          <a:p>
            <a:r>
              <a:rPr lang="en-US" dirty="0">
                <a:solidFill>
                  <a:schemeClr val="accent1"/>
                </a:solidFill>
              </a:rPr>
              <a:t>                  WHEN PRESSED 3 IN PROJECT</a:t>
            </a:r>
          </a:p>
        </p:txBody>
      </p:sp>
      <p:pic>
        <p:nvPicPr>
          <p:cNvPr id="6" name="Picture 5">
            <a:extLst>
              <a:ext uri="{FF2B5EF4-FFF2-40B4-BE49-F238E27FC236}">
                <a16:creationId xmlns:a16="http://schemas.microsoft.com/office/drawing/2014/main" id="{FAA261B8-6489-1FE7-4C66-6831C86F42FE}"/>
              </a:ext>
            </a:extLst>
          </p:cNvPr>
          <p:cNvPicPr>
            <a:picLocks noChangeAspect="1"/>
          </p:cNvPicPr>
          <p:nvPr/>
        </p:nvPicPr>
        <p:blipFill rotWithShape="1">
          <a:blip r:embed="rId2"/>
          <a:srcRect t="3442" b="5870"/>
          <a:stretch/>
        </p:blipFill>
        <p:spPr>
          <a:xfrm>
            <a:off x="130629" y="517245"/>
            <a:ext cx="12192000" cy="4180115"/>
          </a:xfrm>
          <a:prstGeom prst="rect">
            <a:avLst/>
          </a:prstGeom>
        </p:spPr>
      </p:pic>
    </p:spTree>
    <p:extLst>
      <p:ext uri="{BB962C8B-B14F-4D97-AF65-F5344CB8AC3E}">
        <p14:creationId xmlns:p14="http://schemas.microsoft.com/office/powerpoint/2010/main" val="280137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A5D4-119C-D82E-0DC0-C8BA052D51F9}"/>
              </a:ext>
            </a:extLst>
          </p:cNvPr>
          <p:cNvSpPr>
            <a:spLocks noGrp="1"/>
          </p:cNvSpPr>
          <p:nvPr>
            <p:ph type="title"/>
          </p:nvPr>
        </p:nvSpPr>
        <p:spPr/>
        <p:txBody>
          <a:bodyPr/>
          <a:lstStyle/>
          <a:p>
            <a:r>
              <a:rPr lang="en-US" dirty="0"/>
              <a:t>               </a:t>
            </a:r>
            <a:r>
              <a:rPr lang="en-US" dirty="0">
                <a:solidFill>
                  <a:schemeClr val="accent1"/>
                </a:solidFill>
              </a:rPr>
              <a:t>WHEN PRESSED  4  IN  PROJECT</a:t>
            </a:r>
          </a:p>
        </p:txBody>
      </p:sp>
      <p:pic>
        <p:nvPicPr>
          <p:cNvPr id="6" name="Picture 5">
            <a:extLst>
              <a:ext uri="{FF2B5EF4-FFF2-40B4-BE49-F238E27FC236}">
                <a16:creationId xmlns:a16="http://schemas.microsoft.com/office/drawing/2014/main" id="{D7AE2581-D04D-085A-809B-FBFAB12F10B4}"/>
              </a:ext>
            </a:extLst>
          </p:cNvPr>
          <p:cNvPicPr>
            <a:picLocks noChangeAspect="1"/>
          </p:cNvPicPr>
          <p:nvPr/>
        </p:nvPicPr>
        <p:blipFill rotWithShape="1">
          <a:blip r:embed="rId2"/>
          <a:srcRect t="3809" b="31506"/>
          <a:stretch/>
        </p:blipFill>
        <p:spPr>
          <a:xfrm>
            <a:off x="0" y="289248"/>
            <a:ext cx="12192000" cy="4436103"/>
          </a:xfrm>
          <a:prstGeom prst="rect">
            <a:avLst/>
          </a:prstGeom>
        </p:spPr>
      </p:pic>
    </p:spTree>
    <p:extLst>
      <p:ext uri="{BB962C8B-B14F-4D97-AF65-F5344CB8AC3E}">
        <p14:creationId xmlns:p14="http://schemas.microsoft.com/office/powerpoint/2010/main" val="3059670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B76D-F9A9-EE64-FD83-2D97F92E683A}"/>
              </a:ext>
            </a:extLst>
          </p:cNvPr>
          <p:cNvSpPr>
            <a:spLocks noGrp="1"/>
          </p:cNvSpPr>
          <p:nvPr>
            <p:ph type="ctrTitle"/>
          </p:nvPr>
        </p:nvSpPr>
        <p:spPr>
          <a:xfrm>
            <a:off x="1371600" y="951722"/>
            <a:ext cx="9448800" cy="1194319"/>
          </a:xfrm>
        </p:spPr>
        <p:txBody>
          <a:bodyPr/>
          <a:lstStyle/>
          <a:p>
            <a:r>
              <a:rPr lang="en-US" dirty="0"/>
              <a:t>            SUMMARY</a:t>
            </a:r>
          </a:p>
        </p:txBody>
      </p:sp>
      <p:sp>
        <p:nvSpPr>
          <p:cNvPr id="3" name="Subtitle 2">
            <a:extLst>
              <a:ext uri="{FF2B5EF4-FFF2-40B4-BE49-F238E27FC236}">
                <a16:creationId xmlns:a16="http://schemas.microsoft.com/office/drawing/2014/main" id="{C475F97D-153C-CA6E-9D00-4AE753C5C26E}"/>
              </a:ext>
            </a:extLst>
          </p:cNvPr>
          <p:cNvSpPr>
            <a:spLocks noGrp="1"/>
          </p:cNvSpPr>
          <p:nvPr>
            <p:ph type="subTitle" idx="1"/>
          </p:nvPr>
        </p:nvSpPr>
        <p:spPr>
          <a:xfrm>
            <a:off x="1371600" y="2416629"/>
            <a:ext cx="9448800" cy="3629608"/>
          </a:xfrm>
        </p:spPr>
        <p:txBody>
          <a:bodyPr>
            <a:normAutofit lnSpcReduction="10000"/>
          </a:bodyPr>
          <a:lstStyle/>
          <a:p>
            <a:pPr algn="l" fontAlgn="base">
              <a:buFont typeface="Arial" panose="020B0604020202020204" pitchFamily="34" charset="0"/>
              <a:buChar char="•"/>
            </a:pPr>
            <a:r>
              <a:rPr lang="en-US" b="0" i="0" dirty="0">
                <a:solidFill>
                  <a:schemeClr val="accent1"/>
                </a:solidFill>
                <a:effectLst/>
                <a:latin typeface="inherit"/>
              </a:rPr>
              <a:t>WhatsApp is popular</a:t>
            </a:r>
          </a:p>
          <a:p>
            <a:pPr algn="l" fontAlgn="base"/>
            <a:r>
              <a:rPr lang="en-US" b="0" i="0" dirty="0">
                <a:solidFill>
                  <a:schemeClr val="accent1"/>
                </a:solidFill>
                <a:effectLst/>
                <a:latin typeface="Roboto" panose="02000000000000000000" pitchFamily="2" charset="0"/>
              </a:rPr>
              <a:t>With the prevalence of smartphones, chances are that a good number of your contacts already are on  WhatsApp. This essentially means that you can WhatsApp call as many contacts as you have on your phone…hoping that they are online on WhatsApp when you need them and that they are on </a:t>
            </a:r>
            <a:r>
              <a:rPr lang="en-US" b="0" i="0" dirty="0" err="1">
                <a:solidFill>
                  <a:schemeClr val="accent1"/>
                </a:solidFill>
                <a:effectLst/>
                <a:latin typeface="Roboto" panose="02000000000000000000" pitchFamily="2" charset="0"/>
              </a:rPr>
              <a:t>WiFi</a:t>
            </a:r>
            <a:r>
              <a:rPr lang="en-US" b="0" i="0" dirty="0">
                <a:solidFill>
                  <a:schemeClr val="accent1"/>
                </a:solidFill>
                <a:effectLst/>
                <a:latin typeface="Roboto" panose="02000000000000000000" pitchFamily="2" charset="0"/>
              </a:rPr>
              <a:t> or on a good network.</a:t>
            </a:r>
          </a:p>
          <a:p>
            <a:pPr algn="l" fontAlgn="base">
              <a:buFont typeface="Arial" panose="020B0604020202020204" pitchFamily="34" charset="0"/>
              <a:buChar char="•"/>
            </a:pPr>
            <a:r>
              <a:rPr lang="en-US" b="0" i="0" dirty="0">
                <a:solidFill>
                  <a:schemeClr val="accent1"/>
                </a:solidFill>
                <a:effectLst/>
                <a:latin typeface="inherit"/>
              </a:rPr>
              <a:t>End-to-End Encryption</a:t>
            </a:r>
          </a:p>
          <a:p>
            <a:pPr algn="l" fontAlgn="base"/>
            <a:r>
              <a:rPr lang="en-US" b="0" i="0" dirty="0">
                <a:solidFill>
                  <a:schemeClr val="accent1"/>
                </a:solidFill>
                <a:effectLst/>
                <a:latin typeface="Roboto" panose="02000000000000000000" pitchFamily="2" charset="0"/>
              </a:rPr>
              <a:t>It is the most important advantage of WhatsApp. WhatsApp added end-to-end encryption feature to their messaging platform and later extended it to cover WhatsApp calls and videos. WhatsApp’s end-to-end encryption makes your data and communication highly secure. Due to this, no one can eavesdrop on your calls, not your country’s communication authority or big brother.</a:t>
            </a:r>
          </a:p>
          <a:p>
            <a:endParaRPr lang="en-US" dirty="0"/>
          </a:p>
        </p:txBody>
      </p:sp>
    </p:spTree>
    <p:extLst>
      <p:ext uri="{BB962C8B-B14F-4D97-AF65-F5344CB8AC3E}">
        <p14:creationId xmlns:p14="http://schemas.microsoft.com/office/powerpoint/2010/main" val="287432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B00C9F-1D15-37FB-F2A9-49EBDFBF4A46}"/>
              </a:ext>
            </a:extLst>
          </p:cNvPr>
          <p:cNvSpPr>
            <a:spLocks noGrp="1"/>
          </p:cNvSpPr>
          <p:nvPr>
            <p:ph type="subTitle" idx="1"/>
          </p:nvPr>
        </p:nvSpPr>
        <p:spPr>
          <a:xfrm>
            <a:off x="1371600" y="1520890"/>
            <a:ext cx="9448800" cy="2388637"/>
          </a:xfrm>
        </p:spPr>
        <p:txBody>
          <a:bodyPr>
            <a:normAutofit/>
          </a:bodyPr>
          <a:lstStyle/>
          <a:p>
            <a:r>
              <a:rPr lang="en-US" sz="7200" dirty="0">
                <a:solidFill>
                  <a:schemeClr val="accent1"/>
                </a:solidFill>
              </a:rPr>
              <a:t>THANKS FOR VISITING      MY PROJECT</a:t>
            </a:r>
          </a:p>
        </p:txBody>
      </p:sp>
    </p:spTree>
    <p:extLst>
      <p:ext uri="{BB962C8B-B14F-4D97-AF65-F5344CB8AC3E}">
        <p14:creationId xmlns:p14="http://schemas.microsoft.com/office/powerpoint/2010/main" val="8908556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33</TotalTime>
  <Words>398</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inherit</vt:lpstr>
      <vt:lpstr>Roboto</vt:lpstr>
      <vt:lpstr>Vapor Trail</vt:lpstr>
      <vt:lpstr>       WHATSAPP CALLS</vt:lpstr>
      <vt:lpstr>WHATSAPP                              CALLS </vt:lpstr>
      <vt:lpstr>ADVANTAGES</vt:lpstr>
      <vt:lpstr>                       WHEN PRESSED 1 IN PROJECT</vt:lpstr>
      <vt:lpstr>             WHEN PRESSED 2 IN PROJECT</vt:lpstr>
      <vt:lpstr>                  WHEN PRESSED 3 IN PROJECT</vt:lpstr>
      <vt:lpstr>               WHEN PRESSED  4  IN  PROJECT</vt:lpstr>
      <vt:lpstr>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WHATSAPP CALLS</dc:title>
  <dc:creator>khushang151204@outlook.com</dc:creator>
  <cp:lastModifiedBy>khushang151204@outlook.com</cp:lastModifiedBy>
  <cp:revision>1</cp:revision>
  <dcterms:created xsi:type="dcterms:W3CDTF">2023-01-20T02:48:50Z</dcterms:created>
  <dcterms:modified xsi:type="dcterms:W3CDTF">2023-01-20T03:21:52Z</dcterms:modified>
</cp:coreProperties>
</file>