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9"/>
  </p:notesMasterIdLst>
  <p:sldIdLst>
    <p:sldId id="308" r:id="rId2"/>
    <p:sldId id="352" r:id="rId3"/>
    <p:sldId id="311" r:id="rId4"/>
    <p:sldId id="429" r:id="rId5"/>
    <p:sldId id="430" r:id="rId6"/>
    <p:sldId id="431" r:id="rId7"/>
    <p:sldId id="432" r:id="rId8"/>
    <p:sldId id="435" r:id="rId9"/>
    <p:sldId id="436" r:id="rId10"/>
    <p:sldId id="433" r:id="rId11"/>
    <p:sldId id="434" r:id="rId12"/>
    <p:sldId id="437" r:id="rId13"/>
    <p:sldId id="438" r:id="rId14"/>
    <p:sldId id="439" r:id="rId15"/>
    <p:sldId id="440" r:id="rId16"/>
    <p:sldId id="441" r:id="rId17"/>
    <p:sldId id="442" r:id="rId18"/>
    <p:sldId id="443" r:id="rId19"/>
    <p:sldId id="444" r:id="rId20"/>
    <p:sldId id="445" r:id="rId21"/>
    <p:sldId id="451" r:id="rId22"/>
    <p:sldId id="452" r:id="rId23"/>
    <p:sldId id="446" r:id="rId24"/>
    <p:sldId id="447" r:id="rId25"/>
    <p:sldId id="448" r:id="rId26"/>
    <p:sldId id="449" r:id="rId27"/>
    <p:sldId id="450" r:id="rId28"/>
  </p:sldIdLst>
  <p:sldSz cx="12192000" cy="6858000"/>
  <p:notesSz cx="6858000" cy="9144000"/>
  <p:embeddedFontLst>
    <p:embeddedFont>
      <p:font typeface="Wingdings 3" panose="05040102010807070707" pitchFamily="18" charset="2"/>
      <p:regular r:id="rId30"/>
    </p:embeddedFont>
    <p:embeddedFont>
      <p:font typeface="Consolas" panose="020B0609020204030204" pitchFamily="49" charset="0"/>
      <p:regular r:id="rId31"/>
      <p:bold r:id="rId32"/>
      <p:italic r:id="rId33"/>
      <p:boldItalic r:id="rId34"/>
    </p:embeddedFont>
    <p:embeddedFont>
      <p:font typeface="Roboto Condensed Light" panose="02000000000000000000" pitchFamily="2" charset="0"/>
      <p:regular r:id="rId35"/>
      <p:italic r:id="rId36"/>
    </p:embeddedFont>
    <p:embeddedFont>
      <p:font typeface="Roboto Condensed" panose="02000000000000000000" pitchFamily="2" charset="0"/>
      <p:regular r:id="rId37"/>
      <p:bold r:id="rId38"/>
      <p:italic r:id="rId39"/>
      <p:boldItalic r:id="rId40"/>
    </p:embeddedFont>
    <p:embeddedFont>
      <p:font typeface="Segoe UI Black" panose="020B0A02040204020203" pitchFamily="34" charset="0"/>
      <p:bold r:id="rId41"/>
      <p:boldItalic r:id="rId42"/>
    </p:embeddedFont>
    <p:embeddedFont>
      <p:font typeface="Wingdings 2" panose="05020102010507070707" pitchFamily="18" charset="2"/>
      <p:regular r:id="rId43"/>
    </p:embeddedFont>
    <p:embeddedFont>
      <p:font typeface="Calibri" panose="020F0502020204030204" pitchFamily="34" charset="0"/>
      <p:regular r:id="rId44"/>
      <p:bold r:id="rId45"/>
      <p:italic r:id="rId46"/>
      <p:boldItalic r:id="rId4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RE0Ry77NQF3slU8W+KnPiQ==" hashData="T9lBc5cqK5h8MguXNhsMwQZtn6ystc7TvVHa7gF6TXNfG0rtvEW3yEnKdwrQolfa0b3g1PnG6Bfutj47MB+Ghg=="/>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524F"/>
    <a:srgbClr val="301B92"/>
    <a:srgbClr val="673BB7"/>
    <a:srgbClr val="607D8B"/>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72" autoAdjust="0"/>
    <p:restoredTop sz="96404" autoAdjust="0"/>
  </p:normalViewPr>
  <p:slideViewPr>
    <p:cSldViewPr snapToGrid="0">
      <p:cViewPr varScale="1">
        <p:scale>
          <a:sx n="67" d="100"/>
          <a:sy n="67" d="100"/>
        </p:scale>
        <p:origin x="942" y="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pPr/>
              <a:t>6/27/2022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3.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1.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xmlns="" id="{E0042908-6588-4C7A-9615-8D5899E8A9FA}"/>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xmlns=""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xmlns=""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xmlns=""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xmlns=""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xmlns=""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00C9ED70-1CC8-4EF2-BE10-AAFE24AAC5D7}"/>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E75253BA-841C-4898-BAAF-3A16D7F9433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smtClean="0">
                <a:solidFill>
                  <a:schemeClr val="tx1"/>
                </a:solidFill>
              </a:rPr>
              <a:t>2101CS304</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(WT)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04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Angular</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619E228D-B2BD-4EFA-9FE9-86D81DDC600E}"/>
              </a:ext>
            </a:extLst>
          </p:cNvPr>
          <p:cNvGrpSpPr/>
          <p:nvPr userDrawn="1"/>
        </p:nvGrpSpPr>
        <p:grpSpPr>
          <a:xfrm>
            <a:off x="10721798" y="861192"/>
            <a:ext cx="1339023" cy="407045"/>
            <a:chOff x="10721798" y="852808"/>
            <a:chExt cx="1339023" cy="407045"/>
          </a:xfrm>
        </p:grpSpPr>
        <p:pic>
          <p:nvPicPr>
            <p:cNvPr id="15" name="Picture 14">
              <a:extLst>
                <a:ext uri="{FF2B5EF4-FFF2-40B4-BE49-F238E27FC236}">
                  <a16:creationId xmlns:a16="http://schemas.microsoft.com/office/drawing/2014/main" xmlns=""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xmlns=""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663331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xmlns=""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baseline="0"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653367" y="6604000"/>
            <a:ext cx="48852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smtClean="0">
                <a:solidFill>
                  <a:schemeClr val="tx1"/>
                </a:solidFill>
              </a:rPr>
              <a:t>2101CS304</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(WT)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04 – Angular</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619E228D-B2BD-4EFA-9FE9-86D81DDC600E}"/>
              </a:ext>
            </a:extLst>
          </p:cNvPr>
          <p:cNvGrpSpPr/>
          <p:nvPr userDrawn="1"/>
        </p:nvGrpSpPr>
        <p:grpSpPr>
          <a:xfrm>
            <a:off x="10684288" y="6047527"/>
            <a:ext cx="1339023" cy="407045"/>
            <a:chOff x="10721798" y="852808"/>
            <a:chExt cx="1339023" cy="407045"/>
          </a:xfrm>
        </p:grpSpPr>
        <p:pic>
          <p:nvPicPr>
            <p:cNvPr id="15" name="Picture 14">
              <a:extLst>
                <a:ext uri="{FF2B5EF4-FFF2-40B4-BE49-F238E27FC236}">
                  <a16:creationId xmlns:a16="http://schemas.microsoft.com/office/drawing/2014/main" xmlns=""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xmlns=""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27612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smtClean="0">
                <a:solidFill>
                  <a:schemeClr val="tx1"/>
                </a:solidFill>
              </a:rPr>
              <a:t>2101CS304</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(WT)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04 – Angular</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07092" y="863445"/>
            <a:ext cx="11953729" cy="5586782"/>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619E228D-B2BD-4EFA-9FE9-86D81DDC600E}"/>
              </a:ext>
            </a:extLst>
          </p:cNvPr>
          <p:cNvGrpSpPr/>
          <p:nvPr userDrawn="1"/>
        </p:nvGrpSpPr>
        <p:grpSpPr>
          <a:xfrm>
            <a:off x="168688" y="6043182"/>
            <a:ext cx="1339023" cy="407045"/>
            <a:chOff x="10721798" y="852808"/>
            <a:chExt cx="1339023" cy="407045"/>
          </a:xfrm>
        </p:grpSpPr>
        <p:pic>
          <p:nvPicPr>
            <p:cNvPr id="15" name="Picture 14">
              <a:extLst>
                <a:ext uri="{FF2B5EF4-FFF2-40B4-BE49-F238E27FC236}">
                  <a16:creationId xmlns:a16="http://schemas.microsoft.com/office/drawing/2014/main" xmlns=""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xmlns=""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8628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xmlns=""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xmlns="" id="{E75253BA-841C-4898-BAAF-3A16D7F9433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925557" y="5664170"/>
            <a:ext cx="2976891" cy="904935"/>
          </a:xfrm>
          <a:prstGeom prst="rect">
            <a:avLst/>
          </a:prstGeom>
        </p:spPr>
      </p:pic>
    </p:spTree>
    <p:extLst>
      <p:ext uri="{BB962C8B-B14F-4D97-AF65-F5344CB8AC3E}">
        <p14:creationId xmlns:p14="http://schemas.microsoft.com/office/powerpoint/2010/main" val="20016929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baseline="0"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3594100" y="6604000"/>
            <a:ext cx="5003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smtClean="0">
                <a:solidFill>
                  <a:schemeClr val="tx1"/>
                </a:solidFill>
              </a:rPr>
              <a:t>2101CS304</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(WT)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04 – Angular</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619E228D-B2BD-4EFA-9FE9-86D81DDC600E}"/>
              </a:ext>
            </a:extLst>
          </p:cNvPr>
          <p:cNvGrpSpPr/>
          <p:nvPr userDrawn="1"/>
        </p:nvGrpSpPr>
        <p:grpSpPr>
          <a:xfrm>
            <a:off x="10684288" y="193927"/>
            <a:ext cx="1339023" cy="407045"/>
            <a:chOff x="10721798" y="852808"/>
            <a:chExt cx="1339023" cy="407045"/>
          </a:xfrm>
        </p:grpSpPr>
        <p:pic>
          <p:nvPicPr>
            <p:cNvPr id="15" name="Picture 14">
              <a:extLst>
                <a:ext uri="{FF2B5EF4-FFF2-40B4-BE49-F238E27FC236}">
                  <a16:creationId xmlns:a16="http://schemas.microsoft.com/office/drawing/2014/main" xmlns=""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xmlns=""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3484034" y="6604000"/>
            <a:ext cx="5223933"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smtClean="0">
                <a:solidFill>
                  <a:schemeClr val="tx1"/>
                </a:solidFill>
              </a:rPr>
              <a:t>2101CS304</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(WT)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04 – Angular</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619E228D-B2BD-4EFA-9FE9-86D81DDC600E}"/>
              </a:ext>
            </a:extLst>
          </p:cNvPr>
          <p:cNvGrpSpPr/>
          <p:nvPr userDrawn="1"/>
        </p:nvGrpSpPr>
        <p:grpSpPr>
          <a:xfrm>
            <a:off x="10684288" y="5992307"/>
            <a:ext cx="1339023" cy="407045"/>
            <a:chOff x="10721798" y="852808"/>
            <a:chExt cx="1339023" cy="407045"/>
          </a:xfrm>
        </p:grpSpPr>
        <p:pic>
          <p:nvPicPr>
            <p:cNvPr id="15" name="Picture 14">
              <a:extLst>
                <a:ext uri="{FF2B5EF4-FFF2-40B4-BE49-F238E27FC236}">
                  <a16:creationId xmlns:a16="http://schemas.microsoft.com/office/drawing/2014/main" xmlns=""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xmlns=""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3475567" y="6604000"/>
            <a:ext cx="52408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smtClean="0">
                <a:solidFill>
                  <a:schemeClr val="tx1"/>
                </a:solidFill>
              </a:rPr>
              <a:t>2101CS304</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(WT)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04 – Angular</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619E228D-B2BD-4EFA-9FE9-86D81DDC600E}"/>
              </a:ext>
            </a:extLst>
          </p:cNvPr>
          <p:cNvGrpSpPr/>
          <p:nvPr userDrawn="1"/>
        </p:nvGrpSpPr>
        <p:grpSpPr>
          <a:xfrm>
            <a:off x="168688" y="6051030"/>
            <a:ext cx="1339023" cy="407045"/>
            <a:chOff x="10721798" y="852808"/>
            <a:chExt cx="1339023" cy="407045"/>
          </a:xfrm>
        </p:grpSpPr>
        <p:pic>
          <p:nvPicPr>
            <p:cNvPr id="15" name="Picture 14">
              <a:extLst>
                <a:ext uri="{FF2B5EF4-FFF2-40B4-BE49-F238E27FC236}">
                  <a16:creationId xmlns:a16="http://schemas.microsoft.com/office/drawing/2014/main" xmlns=""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xmlns=""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pPr/>
              <a:t>6/27/2022</a:t>
            </a:fld>
            <a:endParaRPr lang="en-US"/>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
        <p:nvSpPr>
          <p:cNvPr id="7" name="Rectangle 6"/>
          <p:cNvSpPr/>
          <p:nvPr userDrawn="1"/>
        </p:nvSpPr>
        <p:spPr>
          <a:xfrm rot="-2700000">
            <a:off x="4185863" y="2967335"/>
            <a:ext cx="3820278" cy="923330"/>
          </a:xfrm>
          <a:prstGeom prst="rect">
            <a:avLst/>
          </a:prstGeom>
          <a:noFill/>
        </p:spPr>
        <p:txBody>
          <a:bodyPr wrap="none" lIns="91440" tIns="45720" rIns="91440" bIns="45720">
            <a:spAutoFit/>
          </a:bodyPr>
          <a:lstStyle/>
          <a:p>
            <a:pPr algn="ctr"/>
            <a:r>
              <a:rPr lang="en-US" sz="5400" b="1" cap="none" spc="0" dirty="0" smtClean="0">
                <a:ln w="22225">
                  <a:solidFill>
                    <a:schemeClr val="accent2">
                      <a:alpha val="31000"/>
                    </a:schemeClr>
                  </a:solidFill>
                  <a:prstDash val="solid"/>
                </a:ln>
                <a:solidFill>
                  <a:schemeClr val="accent2">
                    <a:lumMod val="40000"/>
                    <a:lumOff val="60000"/>
                    <a:alpha val="31000"/>
                  </a:schemeClr>
                </a:solidFill>
                <a:effectLst/>
              </a:rPr>
              <a:t>DRAFT</a:t>
            </a:r>
            <a:r>
              <a:rPr lang="en-US" sz="5400" b="1" cap="none" spc="0" baseline="0" dirty="0" smtClean="0">
                <a:ln w="22225">
                  <a:solidFill>
                    <a:schemeClr val="accent2">
                      <a:alpha val="31000"/>
                    </a:schemeClr>
                  </a:solidFill>
                  <a:prstDash val="solid"/>
                </a:ln>
                <a:solidFill>
                  <a:schemeClr val="accent2">
                    <a:lumMod val="40000"/>
                    <a:lumOff val="60000"/>
                    <a:alpha val="31000"/>
                  </a:schemeClr>
                </a:solidFill>
                <a:effectLst/>
              </a:rPr>
              <a:t> COPY</a:t>
            </a:r>
            <a:endParaRPr lang="en-US" sz="5400" b="1" cap="none" spc="0" dirty="0">
              <a:ln w="22225">
                <a:solidFill>
                  <a:schemeClr val="accent2">
                    <a:alpha val="31000"/>
                  </a:schemeClr>
                </a:solidFill>
                <a:prstDash val="solid"/>
              </a:ln>
              <a:solidFill>
                <a:schemeClr val="accent2">
                  <a:lumMod val="40000"/>
                  <a:lumOff val="60000"/>
                  <a:alpha val="31000"/>
                </a:schemeClr>
              </a:solidFill>
              <a:effectLst/>
            </a:endParaRPr>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xmlns="" id="{6C137D2E-F7D0-465C-8541-F4CFBBD6738F}"/>
              </a:ext>
            </a:extLst>
          </p:cNvPr>
          <p:cNvSpPr>
            <a:spLocks noGrp="1"/>
          </p:cNvSpPr>
          <p:nvPr>
            <p:ph type="body" sz="quarter" idx="11"/>
          </p:nvPr>
        </p:nvSpPr>
        <p:spPr/>
        <p:txBody>
          <a:bodyPr/>
          <a:lstStyle/>
          <a:p>
            <a:r>
              <a:rPr lang="en-IN" dirty="0" smtClean="0"/>
              <a:t>arjun.bala@darshan.ac.in</a:t>
            </a:r>
            <a:endParaRPr lang="en-US" dirty="0"/>
          </a:p>
        </p:txBody>
      </p:sp>
      <p:sp>
        <p:nvSpPr>
          <p:cNvPr id="11" name="Text Placeholder 10">
            <a:extLst>
              <a:ext uri="{FF2B5EF4-FFF2-40B4-BE49-F238E27FC236}">
                <a16:creationId xmlns:a16="http://schemas.microsoft.com/office/drawing/2014/main" xmlns="" id="{527C5C63-5136-498D-B5D5-B1F6385ED37C}"/>
              </a:ext>
            </a:extLst>
          </p:cNvPr>
          <p:cNvSpPr>
            <a:spLocks noGrp="1"/>
          </p:cNvSpPr>
          <p:nvPr>
            <p:ph type="body" sz="quarter" idx="12"/>
          </p:nvPr>
        </p:nvSpPr>
        <p:spPr/>
        <p:txBody>
          <a:bodyPr/>
          <a:lstStyle/>
          <a:p>
            <a:r>
              <a:rPr lang="en-IN" dirty="0" smtClean="0"/>
              <a:t>9624822202</a:t>
            </a:r>
            <a:endParaRPr lang="en-US" dirty="0"/>
          </a:p>
        </p:txBody>
      </p:sp>
      <p:sp>
        <p:nvSpPr>
          <p:cNvPr id="12" name="Text Placeholder 11">
            <a:extLst>
              <a:ext uri="{FF2B5EF4-FFF2-40B4-BE49-F238E27FC236}">
                <a16:creationId xmlns:a16="http://schemas.microsoft.com/office/drawing/2014/main" xmlns="" id="{C4FACC96-BA70-4FDA-AB13-3B133AD498A5}"/>
              </a:ext>
            </a:extLst>
          </p:cNvPr>
          <p:cNvSpPr>
            <a:spLocks noGrp="1"/>
          </p:cNvSpPr>
          <p:nvPr>
            <p:ph type="body" sz="quarter" idx="13"/>
          </p:nvPr>
        </p:nvSpPr>
        <p:spPr/>
        <p:txBody>
          <a:bodyPr/>
          <a:lstStyle/>
          <a:p>
            <a:r>
              <a:rPr lang="en-IN" dirty="0" smtClean="0"/>
              <a:t>Computer Engineering Department</a:t>
            </a:r>
            <a:endParaRPr lang="en-US" dirty="0"/>
          </a:p>
        </p:txBody>
      </p:sp>
      <p:sp>
        <p:nvSpPr>
          <p:cNvPr id="13" name="Text Placeholder 12">
            <a:extLst>
              <a:ext uri="{FF2B5EF4-FFF2-40B4-BE49-F238E27FC236}">
                <a16:creationId xmlns:a16="http://schemas.microsoft.com/office/drawing/2014/main" xmlns="" id="{03A79D48-3C85-46E3-9CAE-59240F299A25}"/>
              </a:ext>
            </a:extLst>
          </p:cNvPr>
          <p:cNvSpPr>
            <a:spLocks noGrp="1"/>
          </p:cNvSpPr>
          <p:nvPr>
            <p:ph type="body" sz="quarter" idx="14"/>
          </p:nvPr>
        </p:nvSpPr>
        <p:spPr/>
        <p:txBody>
          <a:bodyPr/>
          <a:lstStyle/>
          <a:p>
            <a:r>
              <a:rPr lang="en-IN" dirty="0" smtClean="0"/>
              <a:t>Prof. </a:t>
            </a:r>
            <a:r>
              <a:rPr lang="en-IN" dirty="0" err="1" smtClean="0"/>
              <a:t>Arjun</a:t>
            </a:r>
            <a:r>
              <a:rPr lang="en-IN" dirty="0" smtClean="0"/>
              <a:t> V. </a:t>
            </a:r>
            <a:r>
              <a:rPr lang="en-IN" dirty="0" err="1" smtClean="0"/>
              <a:t>Bala</a:t>
            </a:r>
            <a:endParaRPr lang="en-US" dirty="0"/>
          </a:p>
        </p:txBody>
      </p:sp>
      <p:sp>
        <p:nvSpPr>
          <p:cNvPr id="14" name="Text Placeholder 13">
            <a:extLst>
              <a:ext uri="{FF2B5EF4-FFF2-40B4-BE49-F238E27FC236}">
                <a16:creationId xmlns:a16="http://schemas.microsoft.com/office/drawing/2014/main" xmlns="" id="{062CA4D6-180D-44EB-978C-EAE6FB447DCE}"/>
              </a:ext>
            </a:extLst>
          </p:cNvPr>
          <p:cNvSpPr>
            <a:spLocks noGrp="1"/>
          </p:cNvSpPr>
          <p:nvPr>
            <p:ph type="body" sz="quarter" idx="16"/>
          </p:nvPr>
        </p:nvSpPr>
        <p:spPr/>
        <p:txBody>
          <a:bodyPr/>
          <a:lstStyle/>
          <a:p>
            <a:r>
              <a:rPr lang="en-IN" dirty="0"/>
              <a:t>Web Technology (WT) </a:t>
            </a:r>
          </a:p>
          <a:p>
            <a:r>
              <a:rPr lang="en-IN" dirty="0"/>
              <a:t>(</a:t>
            </a:r>
            <a:r>
              <a:rPr lang="en-US" dirty="0"/>
              <a:t>2101CS304</a:t>
            </a:r>
            <a:r>
              <a:rPr lang="en-IN" dirty="0"/>
              <a:t>)</a:t>
            </a:r>
            <a:endParaRPr lang="en-US" dirty="0"/>
          </a:p>
        </p:txBody>
      </p:sp>
      <p:pic>
        <p:nvPicPr>
          <p:cNvPr id="16" name="Picture Placeholder 15" descr="09CEAVB_19042019_063947AM.jpg"/>
          <p:cNvPicPr>
            <a:picLocks noGrp="1" noChangeAspect="1"/>
          </p:cNvPicPr>
          <p:nvPr>
            <p:ph type="pic" sz="quarter" idx="10"/>
          </p:nvPr>
        </p:nvPicPr>
        <p:blipFill>
          <a:blip r:embed="rId2" cstate="print"/>
          <a:srcRect/>
          <a:stretch>
            <a:fillRect/>
          </a:stretch>
        </p:blipFill>
        <p:spPr/>
      </p:pic>
      <p:sp>
        <p:nvSpPr>
          <p:cNvPr id="15" name="Title 1">
            <a:extLst>
              <a:ext uri="{FF2B5EF4-FFF2-40B4-BE49-F238E27FC236}">
                <a16:creationId xmlns:a16="http://schemas.microsoft.com/office/drawing/2014/main" xmlns="" id="{0E0A5353-D4D5-43D7-A039-6CFC6871D64F}"/>
              </a:ext>
            </a:extLst>
          </p:cNvPr>
          <p:cNvSpPr>
            <a:spLocks noGrp="1"/>
          </p:cNvSpPr>
          <p:nvPr>
            <p:ph type="ctrTitle"/>
          </p:nvPr>
        </p:nvSpPr>
        <p:spPr>
          <a:xfrm>
            <a:off x="559490" y="1122364"/>
            <a:ext cx="7035300" cy="2578780"/>
          </a:xfrm>
        </p:spPr>
        <p:txBody>
          <a:bodyPr/>
          <a:lstStyle/>
          <a:p>
            <a:r>
              <a:rPr lang="en-US" sz="4800" b="0" dirty="0" smtClean="0">
                <a:latin typeface="Roboto Condensed Light" panose="02000000000000000000" pitchFamily="2" charset="0"/>
                <a:ea typeface="Roboto Condensed Light" panose="02000000000000000000" pitchFamily="2" charset="0"/>
              </a:rPr>
              <a:t>Unit-04</a:t>
            </a:r>
            <a:r>
              <a:rPr lang="en-US" dirty="0" smtClean="0"/>
              <a:t> </a:t>
            </a:r>
            <a:r>
              <a:rPr lang="en-US" dirty="0"/>
              <a:t/>
            </a:r>
            <a:br>
              <a:rPr lang="en-US" dirty="0"/>
            </a:br>
            <a:r>
              <a:rPr lang="en-US" dirty="0" smtClean="0"/>
              <a:t>Angular</a:t>
            </a:r>
            <a:br>
              <a:rPr lang="en-US" dirty="0" smtClean="0"/>
            </a:br>
            <a:r>
              <a:rPr lang="en-US" dirty="0" smtClean="0"/>
              <a:t>(Draft Copy)</a:t>
            </a:r>
            <a:endParaRPr lang="en-US" dirty="0"/>
          </a:p>
        </p:txBody>
      </p:sp>
      <p:pic>
        <p:nvPicPr>
          <p:cNvPr id="2056" name="Picture 8" descr="professional-web-design-social-ink-professional-web-design-png-1000_813 -  Norderberg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8716" y="1888402"/>
            <a:ext cx="3763634" cy="3059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5200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Components</a:t>
            </a:r>
            <a:endParaRPr lang="en-US" dirty="0"/>
          </a:p>
        </p:txBody>
      </p:sp>
      <p:sp>
        <p:nvSpPr>
          <p:cNvPr id="3" name="Content Placeholder 2"/>
          <p:cNvSpPr>
            <a:spLocks noGrp="1"/>
          </p:cNvSpPr>
          <p:nvPr>
            <p:ph idx="1"/>
          </p:nvPr>
        </p:nvSpPr>
        <p:spPr/>
        <p:txBody>
          <a:bodyPr/>
          <a:lstStyle/>
          <a:p>
            <a:r>
              <a:rPr lang="en-US" dirty="0"/>
              <a:t>Components are the main building block for Angular applications. Each component consists of</a:t>
            </a:r>
            <a:r>
              <a:rPr lang="en-US" dirty="0" smtClean="0"/>
              <a:t>:</a:t>
            </a:r>
          </a:p>
          <a:p>
            <a:pPr lvl="1"/>
            <a:r>
              <a:rPr lang="en-US" dirty="0"/>
              <a:t>An HTML template that declares what renders on the page</a:t>
            </a:r>
          </a:p>
          <a:p>
            <a:pPr lvl="1"/>
            <a:r>
              <a:rPr lang="en-US" dirty="0"/>
              <a:t>A </a:t>
            </a:r>
            <a:r>
              <a:rPr lang="en-US" dirty="0" err="1"/>
              <a:t>TypeScript</a:t>
            </a:r>
            <a:r>
              <a:rPr lang="en-US" dirty="0"/>
              <a:t> class that defines behavior</a:t>
            </a:r>
          </a:p>
          <a:p>
            <a:pPr lvl="1"/>
            <a:r>
              <a:rPr lang="en-US" dirty="0"/>
              <a:t>A CSS selector that defines how the component is used in a template</a:t>
            </a:r>
          </a:p>
          <a:p>
            <a:pPr lvl="1"/>
            <a:r>
              <a:rPr lang="en-US" dirty="0"/>
              <a:t>Optionally, CSS styles applied to the </a:t>
            </a:r>
            <a:r>
              <a:rPr lang="en-US" dirty="0" smtClean="0"/>
              <a:t>template</a:t>
            </a:r>
          </a:p>
          <a:p>
            <a:r>
              <a:rPr lang="en-US" dirty="0" smtClean="0"/>
              <a:t>We can create components in Angular in two ways</a:t>
            </a:r>
          </a:p>
          <a:p>
            <a:pPr lvl="1"/>
            <a:r>
              <a:rPr lang="en-US" dirty="0" smtClean="0"/>
              <a:t>Using Angular CLI (Command Line Interface)</a:t>
            </a:r>
          </a:p>
          <a:p>
            <a:pPr lvl="2"/>
            <a:r>
              <a:rPr lang="en-US" dirty="0" smtClean="0"/>
              <a:t>To create component using CLI, we need to open terminal and navigate to the project directory, then we can fire a below command to create new component.</a:t>
            </a:r>
          </a:p>
          <a:p>
            <a:pPr lvl="2"/>
            <a:endParaRPr lang="en-US" dirty="0"/>
          </a:p>
          <a:p>
            <a:pPr lvl="2"/>
            <a:r>
              <a:rPr lang="en-US" dirty="0" smtClean="0"/>
              <a:t>Above command will generate 4 files and update </a:t>
            </a:r>
            <a:r>
              <a:rPr lang="en-US" dirty="0" err="1" smtClean="0"/>
              <a:t>app.module.ts</a:t>
            </a:r>
            <a:r>
              <a:rPr lang="en-US" dirty="0" smtClean="0"/>
              <a:t> file (we will see this in detail in later sessions)</a:t>
            </a:r>
          </a:p>
          <a:p>
            <a:pPr lvl="1"/>
            <a:r>
              <a:rPr lang="en-US" dirty="0" smtClean="0"/>
              <a:t>Manually (not recommended)</a:t>
            </a:r>
          </a:p>
          <a:p>
            <a:pPr lvl="2"/>
            <a:r>
              <a:rPr lang="en-US" dirty="0" smtClean="0"/>
              <a:t>To create component manually we need to create below specified 4 files manually in a directory named &lt;component-name&gt; and update the </a:t>
            </a:r>
            <a:r>
              <a:rPr lang="en-US" dirty="0" err="1" smtClean="0"/>
              <a:t>app.module.ts</a:t>
            </a:r>
            <a:r>
              <a:rPr lang="en-US" dirty="0" smtClean="0"/>
              <a:t> file.</a:t>
            </a:r>
          </a:p>
          <a:p>
            <a:pPr lvl="3"/>
            <a:r>
              <a:rPr lang="en-US" dirty="0" smtClean="0"/>
              <a:t>&lt;component-name&gt;.component.html</a:t>
            </a:r>
          </a:p>
          <a:p>
            <a:pPr lvl="3"/>
            <a:r>
              <a:rPr lang="en-US" dirty="0" smtClean="0"/>
              <a:t>&lt;component-name&gt;.component.css</a:t>
            </a:r>
          </a:p>
          <a:p>
            <a:pPr lvl="3"/>
            <a:r>
              <a:rPr lang="en-US" dirty="0"/>
              <a:t>&lt;component-name&gt;.</a:t>
            </a:r>
            <a:r>
              <a:rPr lang="en-US" dirty="0" err="1" smtClean="0"/>
              <a:t>component.ts</a:t>
            </a:r>
            <a:endParaRPr lang="en-US" dirty="0" smtClean="0"/>
          </a:p>
          <a:p>
            <a:pPr lvl="3"/>
            <a:r>
              <a:rPr lang="en-US" dirty="0"/>
              <a:t>&lt;component-name&gt;.</a:t>
            </a:r>
            <a:r>
              <a:rPr lang="en-US" dirty="0" err="1" smtClean="0"/>
              <a:t>component.spec.ts</a:t>
            </a:r>
            <a:endParaRPr lang="en-US" dirty="0" smtClean="0"/>
          </a:p>
          <a:p>
            <a:pPr lvl="1"/>
            <a:endParaRPr lang="en-US" dirty="0"/>
          </a:p>
        </p:txBody>
      </p:sp>
      <p:sp>
        <p:nvSpPr>
          <p:cNvPr id="4" name="Rectangle 3">
            <a:extLst>
              <a:ext uri="{FF2B5EF4-FFF2-40B4-BE49-F238E27FC236}">
                <a16:creationId xmlns:a16="http://schemas.microsoft.com/office/drawing/2014/main" xmlns="" id="{D456EBDA-49A4-A843-A786-6989C63A54AA}"/>
              </a:ext>
            </a:extLst>
          </p:cNvPr>
          <p:cNvSpPr/>
          <p:nvPr/>
        </p:nvSpPr>
        <p:spPr>
          <a:xfrm>
            <a:off x="1363926" y="3944030"/>
            <a:ext cx="8420621" cy="338554"/>
          </a:xfrm>
          <a:prstGeom prst="rect">
            <a:avLst/>
          </a:prstGeom>
          <a:solidFill>
            <a:schemeClr val="tx1"/>
          </a:solidFill>
          <a:ln>
            <a:noFill/>
          </a:ln>
        </p:spPr>
        <p:txBody>
          <a:bodyPr wrap="square">
            <a:spAutoFit/>
          </a:bodyPr>
          <a:lstStyle/>
          <a:p>
            <a:r>
              <a:rPr lang="en-US" sz="1600" dirty="0" smtClean="0">
                <a:solidFill>
                  <a:schemeClr val="bg1"/>
                </a:solidFill>
                <a:latin typeface="Consolas" panose="020B0609020204030204" pitchFamily="49" charset="0"/>
              </a:rPr>
              <a:t>ng generate component &lt;component-name&gt;</a:t>
            </a:r>
            <a:endParaRPr lang="en-US" sz="16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418127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Routing</a:t>
            </a:r>
            <a:endParaRPr lang="en-US" dirty="0"/>
          </a:p>
        </p:txBody>
      </p:sp>
      <p:sp>
        <p:nvSpPr>
          <p:cNvPr id="3" name="Content Placeholder 2"/>
          <p:cNvSpPr>
            <a:spLocks noGrp="1"/>
          </p:cNvSpPr>
          <p:nvPr>
            <p:ph idx="1"/>
          </p:nvPr>
        </p:nvSpPr>
        <p:spPr/>
        <p:txBody>
          <a:bodyPr/>
          <a:lstStyle/>
          <a:p>
            <a:r>
              <a:rPr lang="en-US" dirty="0" smtClean="0"/>
              <a:t>To add basic routing we can update </a:t>
            </a:r>
            <a:r>
              <a:rPr lang="en-US" b="1" i="1" dirty="0" smtClean="0"/>
              <a:t>routes </a:t>
            </a:r>
            <a:r>
              <a:rPr lang="en-US" dirty="0" smtClean="0"/>
              <a:t>array in </a:t>
            </a:r>
            <a:r>
              <a:rPr lang="en-US" i="1" dirty="0" smtClean="0">
                <a:latin typeface="Consolas" panose="020B0609020204030204" pitchFamily="49" charset="0"/>
              </a:rPr>
              <a:t>app-</a:t>
            </a:r>
            <a:r>
              <a:rPr lang="en-US" i="1" dirty="0" err="1" smtClean="0">
                <a:latin typeface="Consolas" panose="020B0609020204030204" pitchFamily="49" charset="0"/>
              </a:rPr>
              <a:t>routing.module.ts</a:t>
            </a:r>
            <a:r>
              <a:rPr lang="en-US" dirty="0" smtClean="0"/>
              <a:t> file in </a:t>
            </a:r>
            <a:r>
              <a:rPr lang="en-US" b="1" i="1" dirty="0" smtClean="0"/>
              <a:t>app </a:t>
            </a:r>
            <a:r>
              <a:rPr lang="en-US" dirty="0" smtClean="0"/>
              <a:t>directory.</a:t>
            </a:r>
          </a:p>
          <a:p>
            <a:r>
              <a:rPr lang="en-US" dirty="0" smtClean="0"/>
              <a:t>we need to first import the component we need to render when specific route called, then we can map route with the specific component using below syntax,</a:t>
            </a:r>
          </a:p>
          <a:p>
            <a:endParaRPr lang="en-US" dirty="0"/>
          </a:p>
          <a:p>
            <a:endParaRPr lang="en-US" dirty="0" smtClean="0"/>
          </a:p>
          <a:p>
            <a:endParaRPr lang="en-US" dirty="0"/>
          </a:p>
        </p:txBody>
      </p:sp>
      <p:sp>
        <p:nvSpPr>
          <p:cNvPr id="4" name="TextBox 3"/>
          <p:cNvSpPr txBox="1"/>
          <p:nvPr/>
        </p:nvSpPr>
        <p:spPr>
          <a:xfrm>
            <a:off x="511834" y="3594339"/>
            <a:ext cx="8011064" cy="1754326"/>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smtClean="0">
                <a:solidFill>
                  <a:schemeClr val="accent1"/>
                </a:solidFill>
              </a:rPr>
              <a:t>app-</a:t>
            </a:r>
            <a:r>
              <a:rPr lang="en-US" b="1" dirty="0" err="1" smtClean="0">
                <a:solidFill>
                  <a:schemeClr val="accent1"/>
                </a:solidFill>
              </a:rPr>
              <a:t>routing.module.ts</a:t>
            </a:r>
            <a:endParaRPr lang="en-US" dirty="0" smtClean="0">
              <a:solidFill>
                <a:schemeClr val="accent1"/>
              </a:solidFill>
            </a:endParaRPr>
          </a:p>
          <a:p>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70C1"/>
                </a:solidFill>
                <a:latin typeface="Consolas" panose="020B0609020204030204" pitchFamily="49" charset="0"/>
              </a:rPr>
              <a:t>routes</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Routes</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path:</a:t>
            </a:r>
            <a:r>
              <a:rPr lang="en-US" dirty="0">
                <a:solidFill>
                  <a:srgbClr val="A31515"/>
                </a:solidFill>
                <a:latin typeface="Consolas" panose="020B0609020204030204" pitchFamily="49" charset="0"/>
              </a:rPr>
              <a:t>'faculty'</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component</a:t>
            </a:r>
            <a:r>
              <a:rPr lang="en-US" dirty="0" err="1">
                <a:solidFill>
                  <a:srgbClr val="001080"/>
                </a:solidFill>
                <a:latin typeface="Consolas" panose="020B0609020204030204" pitchFamily="49" charset="0"/>
              </a:rPr>
              <a:t>:</a:t>
            </a:r>
            <a:r>
              <a:rPr lang="en-US" dirty="0" err="1">
                <a:solidFill>
                  <a:srgbClr val="267F99"/>
                </a:solidFill>
                <a:latin typeface="Consolas" panose="020B0609020204030204" pitchFamily="49" charset="0"/>
              </a:rPr>
              <a:t>FacultiesComponent</a:t>
            </a:r>
            <a:r>
              <a:rPr lang="en-US" dirty="0" smtClean="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  {</a:t>
            </a:r>
            <a:r>
              <a:rPr lang="en-US" dirty="0" smtClean="0">
                <a:solidFill>
                  <a:srgbClr val="001080"/>
                </a:solidFill>
                <a:latin typeface="Consolas" panose="020B0609020204030204" pitchFamily="49" charset="0"/>
              </a:rPr>
              <a:t>path:</a:t>
            </a:r>
            <a:r>
              <a:rPr lang="en-US" dirty="0" smtClean="0">
                <a:solidFill>
                  <a:srgbClr val="A31515"/>
                </a:solidFill>
                <a:latin typeface="Consolas" panose="020B0609020204030204" pitchFamily="49" charset="0"/>
              </a:rPr>
              <a:t>'</a:t>
            </a:r>
            <a:r>
              <a:rPr lang="en-US" dirty="0" err="1" smtClean="0">
                <a:solidFill>
                  <a:srgbClr val="A31515"/>
                </a:solidFill>
                <a:latin typeface="Consolas" panose="020B0609020204030204" pitchFamily="49" charset="0"/>
              </a:rPr>
              <a:t>todo</a:t>
            </a:r>
            <a:r>
              <a:rPr lang="en-US" dirty="0" smtClean="0">
                <a:solidFill>
                  <a:srgbClr val="A31515"/>
                </a:solidFill>
                <a:latin typeface="Consolas" panose="020B0609020204030204" pitchFamily="49" charset="0"/>
              </a:rPr>
              <a:t>'</a:t>
            </a:r>
            <a:r>
              <a:rPr lang="en-US" dirty="0" smtClean="0">
                <a:solidFill>
                  <a:srgbClr val="000000"/>
                </a:solidFill>
                <a:latin typeface="Consolas" panose="020B0609020204030204" pitchFamily="49" charset="0"/>
              </a:rPr>
              <a:t>,</a:t>
            </a:r>
            <a:r>
              <a:rPr lang="en-US" dirty="0" err="1" smtClean="0">
                <a:solidFill>
                  <a:srgbClr val="267F99"/>
                </a:solidFill>
                <a:latin typeface="Consolas" panose="020B0609020204030204" pitchFamily="49" charset="0"/>
              </a:rPr>
              <a:t>component</a:t>
            </a:r>
            <a:r>
              <a:rPr lang="en-US" dirty="0" err="1" smtClean="0">
                <a:solidFill>
                  <a:srgbClr val="001080"/>
                </a:solidFill>
                <a:latin typeface="Consolas" panose="020B0609020204030204" pitchFamily="49" charset="0"/>
              </a:rPr>
              <a:t>:</a:t>
            </a:r>
            <a:r>
              <a:rPr lang="en-US" dirty="0" err="1" smtClean="0">
                <a:solidFill>
                  <a:srgbClr val="267F99"/>
                </a:solidFill>
                <a:latin typeface="Consolas" panose="020B0609020204030204" pitchFamily="49" charset="0"/>
              </a:rPr>
              <a:t>ListTodosComponent</a:t>
            </a:r>
            <a:r>
              <a:rPr lang="en-US" dirty="0" smtClean="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endParaRPr lang="en-US" b="0" dirty="0">
              <a:solidFill>
                <a:schemeClr val="tx1"/>
              </a:solidFill>
              <a:latin typeface="Consolas"/>
            </a:endParaRPr>
          </a:p>
        </p:txBody>
      </p:sp>
      <p:sp>
        <p:nvSpPr>
          <p:cNvPr id="5" name="TextBox 4"/>
          <p:cNvSpPr txBox="1"/>
          <p:nvPr/>
        </p:nvSpPr>
        <p:spPr>
          <a:xfrm>
            <a:off x="511834" y="2488995"/>
            <a:ext cx="8011064" cy="646331"/>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smtClean="0">
                <a:solidFill>
                  <a:schemeClr val="accent1"/>
                </a:solidFill>
              </a:rPr>
              <a:t>syntax</a:t>
            </a:r>
            <a:endParaRPr lang="en-US" dirty="0" smtClean="0">
              <a:solidFill>
                <a:schemeClr val="accent1"/>
              </a:solidFill>
            </a:endParaRPr>
          </a:p>
          <a:p>
            <a:r>
              <a:rPr lang="en-US" dirty="0" smtClean="0">
                <a:solidFill>
                  <a:srgbClr val="000000"/>
                </a:solidFill>
                <a:latin typeface="Consolas" panose="020B0609020204030204" pitchFamily="49" charset="0"/>
              </a:rPr>
              <a:t>{</a:t>
            </a:r>
            <a:r>
              <a:rPr lang="en-US" dirty="0">
                <a:solidFill>
                  <a:srgbClr val="001080"/>
                </a:solidFill>
                <a:latin typeface="Consolas" panose="020B0609020204030204" pitchFamily="49" charset="0"/>
              </a:rPr>
              <a:t>path</a:t>
            </a:r>
            <a:r>
              <a:rPr lang="en-US" dirty="0" smtClean="0">
                <a:solidFill>
                  <a:srgbClr val="001080"/>
                </a:solidFill>
                <a:latin typeface="Consolas" panose="020B0609020204030204" pitchFamily="49" charset="0"/>
              </a:rPr>
              <a:t>:</a:t>
            </a:r>
            <a:r>
              <a:rPr lang="en-US" dirty="0" smtClean="0">
                <a:solidFill>
                  <a:srgbClr val="A31515"/>
                </a:solidFill>
                <a:latin typeface="Consolas" panose="020B0609020204030204" pitchFamily="49" charset="0"/>
              </a:rPr>
              <a:t>'</a:t>
            </a:r>
            <a:r>
              <a:rPr lang="en-US" dirty="0" err="1" smtClean="0">
                <a:solidFill>
                  <a:srgbClr val="A31515"/>
                </a:solidFill>
                <a:latin typeface="Consolas" panose="020B0609020204030204" pitchFamily="49" charset="0"/>
              </a:rPr>
              <a:t>pathOfRoute</a:t>
            </a:r>
            <a:r>
              <a:rPr lang="en-US" dirty="0" smtClean="0">
                <a:solidFill>
                  <a:srgbClr val="A31515"/>
                </a:solidFill>
                <a:latin typeface="Consolas" panose="020B0609020204030204" pitchFamily="49" charset="0"/>
              </a:rPr>
              <a:t>'</a:t>
            </a:r>
            <a:r>
              <a:rPr lang="en-US" dirty="0" smtClean="0">
                <a:solidFill>
                  <a:srgbClr val="000000"/>
                </a:solidFill>
                <a:latin typeface="Consolas" panose="020B0609020204030204" pitchFamily="49" charset="0"/>
              </a:rPr>
              <a:t>,</a:t>
            </a:r>
            <a:r>
              <a:rPr lang="en-US" dirty="0" err="1" smtClean="0">
                <a:solidFill>
                  <a:srgbClr val="267F99"/>
                </a:solidFill>
                <a:latin typeface="Consolas" panose="020B0609020204030204" pitchFamily="49" charset="0"/>
              </a:rPr>
              <a:t>component</a:t>
            </a:r>
            <a:r>
              <a:rPr lang="en-US" dirty="0" err="1" smtClean="0">
                <a:solidFill>
                  <a:srgbClr val="001080"/>
                </a:solidFill>
                <a:latin typeface="Consolas" panose="020B0609020204030204" pitchFamily="49" charset="0"/>
              </a:rPr>
              <a:t>:</a:t>
            </a:r>
            <a:r>
              <a:rPr lang="en-US" dirty="0" err="1" smtClean="0">
                <a:solidFill>
                  <a:srgbClr val="267F99"/>
                </a:solidFill>
                <a:latin typeface="Consolas" panose="020B0609020204030204" pitchFamily="49" charset="0"/>
              </a:rPr>
              <a:t>ComponentToLoad</a:t>
            </a:r>
            <a:r>
              <a:rPr lang="en-US" dirty="0" smtClean="0">
                <a:solidFill>
                  <a:srgbClr val="000000"/>
                </a:solidFill>
                <a:latin typeface="Consolas" panose="020B0609020204030204" pitchFamily="49" charset="0"/>
              </a:rPr>
              <a:t>}</a:t>
            </a:r>
          </a:p>
        </p:txBody>
      </p:sp>
    </p:spTree>
    <p:extLst>
      <p:ext uri="{BB962C8B-B14F-4D97-AF65-F5344CB8AC3E}">
        <p14:creationId xmlns:p14="http://schemas.microsoft.com/office/powerpoint/2010/main" val="2148434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Binding</a:t>
            </a:r>
            <a:endParaRPr lang="en-US" dirty="0"/>
          </a:p>
        </p:txBody>
      </p:sp>
      <p:sp>
        <p:nvSpPr>
          <p:cNvPr id="3" name="Content Placeholder 2"/>
          <p:cNvSpPr>
            <a:spLocks noGrp="1"/>
          </p:cNvSpPr>
          <p:nvPr>
            <p:ph idx="1"/>
          </p:nvPr>
        </p:nvSpPr>
        <p:spPr/>
        <p:txBody>
          <a:bodyPr/>
          <a:lstStyle/>
          <a:p>
            <a:r>
              <a:rPr lang="en-US" dirty="0"/>
              <a:t>Angular supports Data Binding which is the mechanism for coordinating parts of a template with parts of a component </a:t>
            </a:r>
          </a:p>
          <a:p>
            <a:r>
              <a:rPr lang="en-IN" dirty="0"/>
              <a:t>There are </a:t>
            </a:r>
            <a:r>
              <a:rPr lang="en-IN" b="1" dirty="0"/>
              <a:t>four </a:t>
            </a:r>
            <a:r>
              <a:rPr lang="en-IN" dirty="0"/>
              <a:t>main forms of data binding in Angular</a:t>
            </a:r>
          </a:p>
          <a:p>
            <a:pPr marL="914400" lvl="1" indent="-457200">
              <a:buFont typeface="+mj-lt"/>
              <a:buAutoNum type="arabicPeriod"/>
            </a:pPr>
            <a:r>
              <a:rPr lang="en-IN" b="1" dirty="0"/>
              <a:t>Interpolation</a:t>
            </a:r>
            <a:r>
              <a:rPr lang="en-IN" dirty="0"/>
              <a:t> </a:t>
            </a:r>
          </a:p>
          <a:p>
            <a:pPr marL="1314450" lvl="2" indent="-457200">
              <a:buNone/>
            </a:pPr>
            <a:r>
              <a:rPr lang="en-IN" dirty="0" smtClean="0">
                <a:solidFill>
                  <a:schemeClr val="accent2"/>
                </a:solidFill>
              </a:rPr>
              <a:t> </a:t>
            </a:r>
            <a:r>
              <a:rPr lang="en-IN" b="1" dirty="0">
                <a:solidFill>
                  <a:srgbClr val="FF0000"/>
                </a:solidFill>
              </a:rPr>
              <a:t>{{  variable }} </a:t>
            </a:r>
            <a:endParaRPr lang="en-IN" b="1" dirty="0"/>
          </a:p>
          <a:p>
            <a:pPr marL="914400" lvl="1" indent="-457200">
              <a:buFont typeface="+mj-lt"/>
              <a:buAutoNum type="arabicPeriod"/>
            </a:pPr>
            <a:r>
              <a:rPr lang="en-IN" b="1" dirty="0"/>
              <a:t>Property binding </a:t>
            </a:r>
          </a:p>
          <a:p>
            <a:pPr marL="914400" lvl="1" indent="-457200">
              <a:buNone/>
            </a:pPr>
            <a:r>
              <a:rPr lang="en-IN" b="1" dirty="0"/>
              <a:t>	</a:t>
            </a:r>
            <a:r>
              <a:rPr lang="en-IN" b="1" dirty="0" smtClean="0">
                <a:solidFill>
                  <a:srgbClr val="FF0000"/>
                </a:solidFill>
              </a:rPr>
              <a:t> </a:t>
            </a:r>
            <a:r>
              <a:rPr lang="en-IN" sz="1800" b="1" dirty="0">
                <a:solidFill>
                  <a:srgbClr val="FF0000"/>
                </a:solidFill>
              </a:rPr>
              <a:t>[property]=“data”</a:t>
            </a:r>
            <a:r>
              <a:rPr lang="en-IN" sz="1800" b="1" dirty="0">
                <a:solidFill>
                  <a:schemeClr val="accent2"/>
                </a:solidFill>
              </a:rPr>
              <a:t> </a:t>
            </a:r>
            <a:endParaRPr lang="en-IN" b="1" dirty="0"/>
          </a:p>
          <a:p>
            <a:pPr marL="914400" lvl="1" indent="-457200">
              <a:buFont typeface="+mj-lt"/>
              <a:buAutoNum type="arabicPeriod" startAt="3"/>
            </a:pPr>
            <a:r>
              <a:rPr lang="en-IN" b="1" dirty="0"/>
              <a:t>Event binding </a:t>
            </a:r>
          </a:p>
          <a:p>
            <a:pPr marL="1314450" lvl="2" indent="-457200">
              <a:buNone/>
            </a:pPr>
            <a:r>
              <a:rPr lang="en-IN" b="1" dirty="0" smtClean="0"/>
              <a:t> </a:t>
            </a:r>
            <a:r>
              <a:rPr lang="en-IN" b="1" dirty="0">
                <a:solidFill>
                  <a:srgbClr val="FF0000"/>
                </a:solidFill>
              </a:rPr>
              <a:t>(event)=“</a:t>
            </a:r>
            <a:r>
              <a:rPr lang="en-IN" b="1" dirty="0" err="1">
                <a:solidFill>
                  <a:srgbClr val="FF0000"/>
                </a:solidFill>
              </a:rPr>
              <a:t>methodName</a:t>
            </a:r>
            <a:r>
              <a:rPr lang="en-IN" b="1" dirty="0">
                <a:solidFill>
                  <a:srgbClr val="FF0000"/>
                </a:solidFill>
              </a:rPr>
              <a:t>”</a:t>
            </a:r>
            <a:r>
              <a:rPr lang="en-IN" b="1" dirty="0">
                <a:solidFill>
                  <a:schemeClr val="accent2"/>
                </a:solidFill>
              </a:rPr>
              <a:t> </a:t>
            </a:r>
            <a:endParaRPr lang="en-IN" b="1" dirty="0"/>
          </a:p>
          <a:p>
            <a:pPr marL="914400" lvl="1" indent="-457200">
              <a:buFont typeface="+mj-lt"/>
              <a:buAutoNum type="arabicPeriod" startAt="4"/>
            </a:pPr>
            <a:r>
              <a:rPr lang="en-IN" b="1" dirty="0"/>
              <a:t>Two way data binding </a:t>
            </a:r>
          </a:p>
          <a:p>
            <a:pPr marL="1314450" lvl="2" indent="-457200">
              <a:buNone/>
            </a:pPr>
            <a:r>
              <a:rPr lang="en-IN" b="1" dirty="0" smtClean="0"/>
              <a:t> </a:t>
            </a:r>
            <a:r>
              <a:rPr lang="en-IN" b="1" dirty="0">
                <a:solidFill>
                  <a:srgbClr val="FF0000"/>
                </a:solidFill>
              </a:rPr>
              <a:t>[(</a:t>
            </a:r>
            <a:r>
              <a:rPr lang="en-IN" b="1" dirty="0" err="1">
                <a:solidFill>
                  <a:srgbClr val="FF0000"/>
                </a:solidFill>
              </a:rPr>
              <a:t>ngModel</a:t>
            </a:r>
            <a:r>
              <a:rPr lang="en-IN" b="1" dirty="0">
                <a:solidFill>
                  <a:srgbClr val="FF0000"/>
                </a:solidFill>
              </a:rPr>
              <a:t>)] = “data”</a:t>
            </a:r>
            <a:r>
              <a:rPr lang="en-IN" b="1" dirty="0">
                <a:solidFill>
                  <a:schemeClr val="accent2"/>
                </a:solidFill>
              </a:rPr>
              <a:t> </a:t>
            </a:r>
            <a:endParaRPr lang="en-US" b="1" dirty="0"/>
          </a:p>
          <a:p>
            <a:endParaRPr lang="en-US" dirty="0"/>
          </a:p>
        </p:txBody>
      </p:sp>
      <p:sp>
        <p:nvSpPr>
          <p:cNvPr id="4" name="Rectangle 3"/>
          <p:cNvSpPr/>
          <p:nvPr/>
        </p:nvSpPr>
        <p:spPr>
          <a:xfrm>
            <a:off x="7168551" y="2258683"/>
            <a:ext cx="2438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Template (HTML)</a:t>
            </a:r>
            <a:endParaRPr lang="en-US" dirty="0">
              <a:solidFill>
                <a:schemeClr val="tx1"/>
              </a:solidFill>
            </a:endParaRPr>
          </a:p>
        </p:txBody>
      </p:sp>
      <p:sp>
        <p:nvSpPr>
          <p:cNvPr id="5" name="Rectangle 4"/>
          <p:cNvSpPr/>
          <p:nvPr/>
        </p:nvSpPr>
        <p:spPr>
          <a:xfrm>
            <a:off x="7168551" y="4239883"/>
            <a:ext cx="2438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Typescript Code</a:t>
            </a:r>
            <a:endParaRPr lang="en-US" dirty="0">
              <a:solidFill>
                <a:schemeClr val="tx1"/>
              </a:solidFill>
            </a:endParaRPr>
          </a:p>
        </p:txBody>
      </p:sp>
      <p:cxnSp>
        <p:nvCxnSpPr>
          <p:cNvPr id="6" name="Shape 6"/>
          <p:cNvCxnSpPr>
            <a:stCxn id="4" idx="1"/>
            <a:endCxn id="5" idx="1"/>
          </p:cNvCxnSpPr>
          <p:nvPr/>
        </p:nvCxnSpPr>
        <p:spPr>
          <a:xfrm rot="10800000" flipV="1">
            <a:off x="7168551" y="2715883"/>
            <a:ext cx="12700" cy="1981200"/>
          </a:xfrm>
          <a:prstGeom prst="curvedConnector3">
            <a:avLst>
              <a:gd name="adj1" fmla="val 420000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Curved Connector 6"/>
          <p:cNvCxnSpPr>
            <a:stCxn id="5" idx="3"/>
            <a:endCxn id="4" idx="3"/>
          </p:cNvCxnSpPr>
          <p:nvPr/>
        </p:nvCxnSpPr>
        <p:spPr>
          <a:xfrm flipV="1">
            <a:off x="9606951" y="2715883"/>
            <a:ext cx="12700" cy="1981200"/>
          </a:xfrm>
          <a:prstGeom prst="curvedConnector3">
            <a:avLst>
              <a:gd name="adj1" fmla="val 370000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900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5" presetClass="emph" presetSubtype="0" fill="hold" nodeType="clickEffect">
                                  <p:stCondLst>
                                    <p:cond delay="0"/>
                                  </p:stCondLst>
                                  <p:childTnLst>
                                    <p:anim calcmode="discrete" valueType="str">
                                      <p:cBhvr>
                                        <p:cTn id="46" dur="1000" fill="hold"/>
                                        <p:tgtEl>
                                          <p:spTgt spid="7"/>
                                        </p:tgtEl>
                                        <p:attrNameLst>
                                          <p:attrName>style.visibility</p:attrName>
                                        </p:attrNameLst>
                                      </p:cBhvr>
                                      <p:tavLst>
                                        <p:tav tm="0">
                                          <p:val>
                                            <p:strVal val="hidden"/>
                                          </p:val>
                                        </p:tav>
                                        <p:tav tm="50000">
                                          <p:val>
                                            <p:strVal val="visible"/>
                                          </p:val>
                                        </p:tav>
                                      </p:tavLst>
                                    </p:anim>
                                  </p:childTnLst>
                                </p:cTn>
                              </p:par>
                              <p:par>
                                <p:cTn id="47" presetID="35" presetClass="emph" presetSubtype="0" fill="hold" nodeType="withEffect">
                                  <p:stCondLst>
                                    <p:cond delay="0"/>
                                  </p:stCondLst>
                                  <p:childTnLst>
                                    <p:anim calcmode="discrete" valueType="str">
                                      <p:cBhvr>
                                        <p:cTn id="48" dur="10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Interpolation</a:t>
            </a:r>
            <a:endParaRPr lang="en-US" dirty="0"/>
          </a:p>
        </p:txBody>
      </p:sp>
      <p:sp>
        <p:nvSpPr>
          <p:cNvPr id="3" name="Content Placeholder 2"/>
          <p:cNvSpPr>
            <a:spLocks noGrp="1"/>
          </p:cNvSpPr>
          <p:nvPr>
            <p:ph idx="1"/>
          </p:nvPr>
        </p:nvSpPr>
        <p:spPr/>
        <p:txBody>
          <a:bodyPr/>
          <a:lstStyle/>
          <a:p>
            <a:r>
              <a:rPr lang="en-US" dirty="0"/>
              <a:t>Text interpolation lets you incorporate dynamic string values into your HTML templates. Use interpolation to dynamically change what appears in an application view, such as displaying a custom greeting that includes the user's name.</a:t>
            </a:r>
            <a:endParaRPr lang="en-US" dirty="0" smtClean="0"/>
          </a:p>
          <a:p>
            <a:r>
              <a:rPr lang="en-US" dirty="0" smtClean="0"/>
              <a:t>Interpolation </a:t>
            </a:r>
            <a:r>
              <a:rPr lang="en-US" dirty="0"/>
              <a:t>refers to embedding expressions into marked up text. By default, interpolation uses as its delimiter the double curly braces, </a:t>
            </a:r>
            <a:r>
              <a:rPr lang="en-US" dirty="0">
                <a:solidFill>
                  <a:srgbClr val="FF0000"/>
                </a:solidFill>
              </a:rPr>
              <a:t>{{ </a:t>
            </a:r>
            <a:r>
              <a:rPr lang="en-US" dirty="0"/>
              <a:t>and </a:t>
            </a:r>
            <a:r>
              <a:rPr lang="en-US" dirty="0">
                <a:solidFill>
                  <a:srgbClr val="FF0000"/>
                </a:solidFill>
              </a:rPr>
              <a:t>}}</a:t>
            </a:r>
          </a:p>
          <a:p>
            <a:r>
              <a:rPr lang="en-IN" dirty="0"/>
              <a:t>For Example</a:t>
            </a:r>
          </a:p>
          <a:p>
            <a:endParaRPr lang="en-US" dirty="0"/>
          </a:p>
          <a:p>
            <a:endParaRPr lang="en-US" dirty="0"/>
          </a:p>
        </p:txBody>
      </p:sp>
      <p:sp>
        <p:nvSpPr>
          <p:cNvPr id="4" name="TextBox 3"/>
          <p:cNvSpPr txBox="1"/>
          <p:nvPr/>
        </p:nvSpPr>
        <p:spPr>
          <a:xfrm>
            <a:off x="494581" y="3275162"/>
            <a:ext cx="3886200" cy="1200329"/>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smtClean="0">
                <a:solidFill>
                  <a:schemeClr val="accent1"/>
                </a:solidFill>
              </a:rPr>
              <a:t>TS</a:t>
            </a:r>
            <a:endParaRPr lang="en-US" dirty="0" smtClean="0">
              <a:solidFill>
                <a:schemeClr val="accent1"/>
              </a:solidFill>
            </a:endParaRPr>
          </a:p>
          <a:p>
            <a:r>
              <a:rPr lang="en-US" dirty="0" smtClean="0">
                <a:solidFill>
                  <a:schemeClr val="tx1"/>
                </a:solidFill>
                <a:latin typeface="Consolas"/>
              </a:rPr>
              <a:t>export class </a:t>
            </a:r>
            <a:r>
              <a:rPr lang="en-US" dirty="0" err="1" smtClean="0">
                <a:solidFill>
                  <a:schemeClr val="tx1"/>
                </a:solidFill>
                <a:latin typeface="Consolas"/>
              </a:rPr>
              <a:t>AppComponent</a:t>
            </a:r>
            <a:r>
              <a:rPr lang="en-US" dirty="0" smtClean="0">
                <a:solidFill>
                  <a:schemeClr val="tx1"/>
                </a:solidFill>
                <a:latin typeface="Consolas"/>
              </a:rPr>
              <a:t> {</a:t>
            </a:r>
          </a:p>
          <a:p>
            <a:r>
              <a:rPr lang="en-US" dirty="0" smtClean="0">
                <a:solidFill>
                  <a:schemeClr val="tx1"/>
                </a:solidFill>
                <a:latin typeface="Consolas"/>
              </a:rPr>
              <a:t>   </a:t>
            </a:r>
            <a:r>
              <a:rPr lang="en-US" dirty="0" smtClean="0">
                <a:solidFill>
                  <a:srgbClr val="FF0000"/>
                </a:solidFill>
                <a:latin typeface="Consolas"/>
              </a:rPr>
              <a:t>title</a:t>
            </a:r>
            <a:r>
              <a:rPr lang="en-US" dirty="0" smtClean="0">
                <a:solidFill>
                  <a:schemeClr val="tx1"/>
                </a:solidFill>
                <a:latin typeface="Consolas"/>
              </a:rPr>
              <a:t> = '</a:t>
            </a:r>
            <a:r>
              <a:rPr lang="en-US" dirty="0" err="1" smtClean="0">
                <a:solidFill>
                  <a:schemeClr val="tx1"/>
                </a:solidFill>
                <a:latin typeface="Consolas"/>
              </a:rPr>
              <a:t>DemoProject</a:t>
            </a:r>
            <a:r>
              <a:rPr lang="en-US" dirty="0" smtClean="0">
                <a:solidFill>
                  <a:schemeClr val="tx1"/>
                </a:solidFill>
                <a:latin typeface="Consolas"/>
              </a:rPr>
              <a:t>';</a:t>
            </a:r>
          </a:p>
          <a:p>
            <a:r>
              <a:rPr lang="en-US" dirty="0" smtClean="0">
                <a:solidFill>
                  <a:schemeClr val="tx1"/>
                </a:solidFill>
                <a:latin typeface="Consolas"/>
              </a:rPr>
              <a:t>}</a:t>
            </a:r>
            <a:endParaRPr lang="en-US" b="0" dirty="0">
              <a:solidFill>
                <a:schemeClr val="tx1"/>
              </a:solidFill>
              <a:latin typeface="Consolas"/>
            </a:endParaRPr>
          </a:p>
        </p:txBody>
      </p:sp>
      <p:sp>
        <p:nvSpPr>
          <p:cNvPr id="5" name="TextBox 4"/>
          <p:cNvSpPr txBox="1"/>
          <p:nvPr/>
        </p:nvSpPr>
        <p:spPr>
          <a:xfrm>
            <a:off x="5220419" y="3275162"/>
            <a:ext cx="4267200" cy="923330"/>
          </a:xfrm>
          <a:prstGeom prst="rect">
            <a:avLst/>
          </a:prstGeom>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b="1" dirty="0" smtClean="0">
                <a:solidFill>
                  <a:schemeClr val="accent1"/>
                </a:solidFill>
              </a:rPr>
              <a:t>HTML</a:t>
            </a:r>
          </a:p>
          <a:p>
            <a:pPr algn="ctr"/>
            <a:endParaRPr lang="en-US" dirty="0" smtClean="0">
              <a:solidFill>
                <a:schemeClr val="accent1"/>
              </a:solidFill>
            </a:endParaRPr>
          </a:p>
          <a:p>
            <a:r>
              <a:rPr lang="en-US" dirty="0" smtClean="0">
                <a:solidFill>
                  <a:schemeClr val="tx1"/>
                </a:solidFill>
                <a:latin typeface="Consolas"/>
              </a:rPr>
              <a:t>&lt;h1&gt;{{ </a:t>
            </a:r>
            <a:r>
              <a:rPr lang="en-US" dirty="0" smtClean="0">
                <a:solidFill>
                  <a:srgbClr val="FF0000"/>
                </a:solidFill>
                <a:latin typeface="Consolas"/>
              </a:rPr>
              <a:t>title</a:t>
            </a:r>
            <a:r>
              <a:rPr lang="en-US" dirty="0" smtClean="0">
                <a:solidFill>
                  <a:schemeClr val="tx1"/>
                </a:solidFill>
                <a:latin typeface="Consolas"/>
              </a:rPr>
              <a:t> }}&lt;/h1&gt;</a:t>
            </a:r>
          </a:p>
        </p:txBody>
      </p:sp>
    </p:spTree>
    <p:extLst>
      <p:ext uri="{BB962C8B-B14F-4D97-AF65-F5344CB8AC3E}">
        <p14:creationId xmlns:p14="http://schemas.microsoft.com/office/powerpoint/2010/main" val="382699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Pipes</a:t>
            </a:r>
            <a:endParaRPr lang="en-US" dirty="0"/>
          </a:p>
        </p:txBody>
      </p:sp>
      <p:sp>
        <p:nvSpPr>
          <p:cNvPr id="3" name="Content Placeholder 2"/>
          <p:cNvSpPr>
            <a:spLocks noGrp="1"/>
          </p:cNvSpPr>
          <p:nvPr>
            <p:ph idx="1"/>
          </p:nvPr>
        </p:nvSpPr>
        <p:spPr/>
        <p:txBody>
          <a:bodyPr/>
          <a:lstStyle/>
          <a:p>
            <a:r>
              <a:rPr lang="en-US" dirty="0"/>
              <a:t>A </a:t>
            </a:r>
            <a:r>
              <a:rPr lang="en-US" dirty="0">
                <a:solidFill>
                  <a:srgbClr val="FF0000"/>
                </a:solidFill>
              </a:rPr>
              <a:t>pipe</a:t>
            </a:r>
            <a:r>
              <a:rPr lang="en-US" dirty="0"/>
              <a:t> takes in data as input and transforms it to a desired output.</a:t>
            </a:r>
          </a:p>
          <a:p>
            <a:r>
              <a:rPr lang="en-US" dirty="0"/>
              <a:t>We use a pipe with the</a:t>
            </a:r>
            <a:r>
              <a:rPr lang="en-US" dirty="0">
                <a:solidFill>
                  <a:srgbClr val="FF0000"/>
                </a:solidFill>
              </a:rPr>
              <a:t> |</a:t>
            </a:r>
            <a:r>
              <a:rPr lang="en-US" dirty="0"/>
              <a:t> syntax in the template, the </a:t>
            </a:r>
            <a:r>
              <a:rPr lang="en-US" dirty="0">
                <a:solidFill>
                  <a:srgbClr val="FF0000"/>
                </a:solidFill>
              </a:rPr>
              <a:t>| </a:t>
            </a:r>
            <a:r>
              <a:rPr lang="en-US" dirty="0"/>
              <a:t>character is called the </a:t>
            </a:r>
            <a:r>
              <a:rPr lang="en-US" i="1" dirty="0">
                <a:solidFill>
                  <a:srgbClr val="FF0000"/>
                </a:solidFill>
              </a:rPr>
              <a:t>pipe</a:t>
            </a:r>
            <a:r>
              <a:rPr lang="en-US" dirty="0"/>
              <a:t> character.</a:t>
            </a:r>
          </a:p>
          <a:p>
            <a:r>
              <a:rPr lang="en-US" dirty="0"/>
              <a:t>Angular provides some built-in pipes like</a:t>
            </a:r>
          </a:p>
          <a:p>
            <a:pPr lvl="1"/>
            <a:r>
              <a:rPr lang="en-US" dirty="0"/>
              <a:t>lowercase</a:t>
            </a:r>
          </a:p>
          <a:p>
            <a:pPr lvl="1"/>
            <a:r>
              <a:rPr lang="en-US" dirty="0"/>
              <a:t>uppercase</a:t>
            </a:r>
          </a:p>
          <a:p>
            <a:pPr lvl="1"/>
            <a:r>
              <a:rPr lang="en-IN" dirty="0" err="1"/>
              <a:t>titlecase</a:t>
            </a:r>
            <a:endParaRPr lang="en-IN" dirty="0"/>
          </a:p>
          <a:p>
            <a:pPr lvl="1"/>
            <a:r>
              <a:rPr lang="en-US" dirty="0"/>
              <a:t>slice</a:t>
            </a:r>
            <a:endParaRPr lang="en-IN" dirty="0"/>
          </a:p>
          <a:p>
            <a:pPr lvl="1"/>
            <a:r>
              <a:rPr lang="en-US" dirty="0"/>
              <a:t>number</a:t>
            </a:r>
          </a:p>
          <a:p>
            <a:pPr lvl="1"/>
            <a:r>
              <a:rPr lang="en-US" dirty="0"/>
              <a:t>percent</a:t>
            </a:r>
          </a:p>
          <a:p>
            <a:pPr lvl="1"/>
            <a:r>
              <a:rPr lang="en-US" dirty="0"/>
              <a:t>currency</a:t>
            </a:r>
          </a:p>
          <a:p>
            <a:pPr lvl="1"/>
            <a:r>
              <a:rPr lang="en-US" dirty="0" err="1"/>
              <a:t>json</a:t>
            </a:r>
            <a:endParaRPr lang="en-US" dirty="0"/>
          </a:p>
          <a:p>
            <a:pPr lvl="1"/>
            <a:r>
              <a:rPr lang="en-US" dirty="0"/>
              <a:t>date</a:t>
            </a:r>
          </a:p>
          <a:p>
            <a:pPr lvl="1"/>
            <a:endParaRPr lang="en-US" dirty="0"/>
          </a:p>
          <a:p>
            <a:endParaRPr lang="en-US" dirty="0"/>
          </a:p>
        </p:txBody>
      </p:sp>
    </p:spTree>
    <p:extLst>
      <p:ext uri="{BB962C8B-B14F-4D97-AF65-F5344CB8AC3E}">
        <p14:creationId xmlns:p14="http://schemas.microsoft.com/office/powerpoint/2010/main" val="3480309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Pipes (Example)</a:t>
            </a:r>
            <a:endParaRPr lang="en-US" dirty="0"/>
          </a:p>
        </p:txBody>
      </p:sp>
      <p:sp>
        <p:nvSpPr>
          <p:cNvPr id="4" name="TextBox 3"/>
          <p:cNvSpPr txBox="1"/>
          <p:nvPr/>
        </p:nvSpPr>
        <p:spPr>
          <a:xfrm>
            <a:off x="590910" y="994424"/>
            <a:ext cx="7146984" cy="4524315"/>
          </a:xfrm>
          <a:prstGeom prst="rect">
            <a:avLst/>
          </a:prstGeom>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b="1" dirty="0" smtClean="0">
                <a:solidFill>
                  <a:schemeClr val="accent1"/>
                </a:solidFill>
              </a:rPr>
              <a:t>HTML</a:t>
            </a:r>
          </a:p>
          <a:p>
            <a:pPr algn="ctr"/>
            <a:endParaRPr lang="en-US" dirty="0" smtClean="0">
              <a:solidFill>
                <a:schemeClr val="accent1"/>
              </a:solidFill>
            </a:endParaRPr>
          </a:p>
          <a:p>
            <a:r>
              <a:rPr lang="en-US" dirty="0" smtClean="0">
                <a:solidFill>
                  <a:schemeClr val="tx1"/>
                </a:solidFill>
                <a:latin typeface="Consolas"/>
              </a:rPr>
              <a:t>&lt;!-- string pipes --&gt;</a:t>
            </a:r>
          </a:p>
          <a:p>
            <a:r>
              <a:rPr lang="en-US" dirty="0" smtClean="0">
                <a:solidFill>
                  <a:schemeClr val="tx1"/>
                </a:solidFill>
                <a:latin typeface="Consolas"/>
              </a:rPr>
              <a:t>&lt;p&gt;{{ '</a:t>
            </a:r>
            <a:r>
              <a:rPr lang="en-US" dirty="0" err="1" smtClean="0">
                <a:solidFill>
                  <a:schemeClr val="tx1"/>
                </a:solidFill>
                <a:latin typeface="Consolas"/>
              </a:rPr>
              <a:t>Darshan</a:t>
            </a:r>
            <a:r>
              <a:rPr lang="en-US" dirty="0" smtClean="0">
                <a:solidFill>
                  <a:schemeClr val="tx1"/>
                </a:solidFill>
                <a:latin typeface="Consolas"/>
              </a:rPr>
              <a:t> - </a:t>
            </a:r>
            <a:r>
              <a:rPr lang="en-US" dirty="0" err="1" smtClean="0">
                <a:solidFill>
                  <a:schemeClr val="tx1"/>
                </a:solidFill>
                <a:latin typeface="Consolas"/>
              </a:rPr>
              <a:t>rajkot</a:t>
            </a:r>
            <a:r>
              <a:rPr lang="en-US" dirty="0" smtClean="0">
                <a:solidFill>
                  <a:schemeClr val="tx1"/>
                </a:solidFill>
                <a:latin typeface="Consolas"/>
              </a:rPr>
              <a:t>' </a:t>
            </a:r>
            <a:r>
              <a:rPr lang="en-US" dirty="0" smtClean="0">
                <a:solidFill>
                  <a:srgbClr val="FF0000"/>
                </a:solidFill>
                <a:latin typeface="Consolas"/>
              </a:rPr>
              <a:t>|</a:t>
            </a:r>
            <a:r>
              <a:rPr lang="en-US" dirty="0" smtClean="0">
                <a:solidFill>
                  <a:schemeClr val="tx1"/>
                </a:solidFill>
                <a:latin typeface="Consolas"/>
              </a:rPr>
              <a:t> lowercase }}&lt;/p&gt;</a:t>
            </a:r>
          </a:p>
          <a:p>
            <a:r>
              <a:rPr lang="en-US" dirty="0" smtClean="0">
                <a:solidFill>
                  <a:schemeClr val="tx1"/>
                </a:solidFill>
                <a:latin typeface="Consolas"/>
              </a:rPr>
              <a:t>&lt;p&gt;{{ '</a:t>
            </a:r>
            <a:r>
              <a:rPr lang="en-US" dirty="0" err="1" smtClean="0">
                <a:solidFill>
                  <a:schemeClr val="tx1"/>
                </a:solidFill>
                <a:latin typeface="Consolas"/>
              </a:rPr>
              <a:t>Darshan</a:t>
            </a:r>
            <a:r>
              <a:rPr lang="en-US" dirty="0" smtClean="0">
                <a:solidFill>
                  <a:schemeClr val="tx1"/>
                </a:solidFill>
                <a:latin typeface="Consolas"/>
              </a:rPr>
              <a:t> - </a:t>
            </a:r>
            <a:r>
              <a:rPr lang="en-US" dirty="0" err="1" smtClean="0">
                <a:solidFill>
                  <a:schemeClr val="tx1"/>
                </a:solidFill>
                <a:latin typeface="Consolas"/>
              </a:rPr>
              <a:t>rajkot</a:t>
            </a:r>
            <a:r>
              <a:rPr lang="en-US" dirty="0" smtClean="0">
                <a:solidFill>
                  <a:schemeClr val="tx1"/>
                </a:solidFill>
                <a:latin typeface="Consolas"/>
              </a:rPr>
              <a:t>' </a:t>
            </a:r>
            <a:r>
              <a:rPr lang="en-US" dirty="0" smtClean="0">
                <a:solidFill>
                  <a:srgbClr val="FF0000"/>
                </a:solidFill>
                <a:latin typeface="Consolas"/>
              </a:rPr>
              <a:t>|</a:t>
            </a:r>
            <a:r>
              <a:rPr lang="en-US" dirty="0" smtClean="0">
                <a:solidFill>
                  <a:schemeClr val="tx1"/>
                </a:solidFill>
                <a:latin typeface="Consolas"/>
              </a:rPr>
              <a:t> uppercase }}&lt;/p&gt;</a:t>
            </a:r>
          </a:p>
          <a:p>
            <a:r>
              <a:rPr lang="en-US" dirty="0" smtClean="0">
                <a:solidFill>
                  <a:schemeClr val="tx1"/>
                </a:solidFill>
                <a:latin typeface="Consolas"/>
              </a:rPr>
              <a:t>&lt;p&gt;{{ '</a:t>
            </a:r>
            <a:r>
              <a:rPr lang="en-US" dirty="0" err="1" smtClean="0">
                <a:solidFill>
                  <a:schemeClr val="tx1"/>
                </a:solidFill>
                <a:latin typeface="Consolas"/>
              </a:rPr>
              <a:t>Darshan</a:t>
            </a:r>
            <a:r>
              <a:rPr lang="en-US" dirty="0" smtClean="0">
                <a:solidFill>
                  <a:schemeClr val="tx1"/>
                </a:solidFill>
                <a:latin typeface="Consolas"/>
              </a:rPr>
              <a:t> - </a:t>
            </a:r>
            <a:r>
              <a:rPr lang="en-US" dirty="0" err="1" smtClean="0">
                <a:solidFill>
                  <a:schemeClr val="tx1"/>
                </a:solidFill>
                <a:latin typeface="Consolas"/>
              </a:rPr>
              <a:t>rajkot</a:t>
            </a:r>
            <a:r>
              <a:rPr lang="en-US" dirty="0" smtClean="0">
                <a:solidFill>
                  <a:schemeClr val="tx1"/>
                </a:solidFill>
                <a:latin typeface="Consolas"/>
              </a:rPr>
              <a:t>' </a:t>
            </a:r>
            <a:r>
              <a:rPr lang="en-US" dirty="0" smtClean="0">
                <a:solidFill>
                  <a:srgbClr val="FF0000"/>
                </a:solidFill>
                <a:latin typeface="Consolas"/>
              </a:rPr>
              <a:t>|</a:t>
            </a:r>
            <a:r>
              <a:rPr lang="en-US" dirty="0" smtClean="0">
                <a:solidFill>
                  <a:schemeClr val="tx1"/>
                </a:solidFill>
                <a:latin typeface="Consolas"/>
              </a:rPr>
              <a:t> </a:t>
            </a:r>
            <a:r>
              <a:rPr lang="en-US" dirty="0" err="1" smtClean="0">
                <a:solidFill>
                  <a:schemeClr val="tx1"/>
                </a:solidFill>
                <a:latin typeface="Consolas"/>
              </a:rPr>
              <a:t>titlecase</a:t>
            </a:r>
            <a:r>
              <a:rPr lang="en-US" dirty="0" smtClean="0">
                <a:solidFill>
                  <a:schemeClr val="tx1"/>
                </a:solidFill>
                <a:latin typeface="Consolas"/>
              </a:rPr>
              <a:t> }}&lt;/p&gt;</a:t>
            </a:r>
          </a:p>
          <a:p>
            <a:r>
              <a:rPr lang="en-US" dirty="0" smtClean="0">
                <a:solidFill>
                  <a:schemeClr val="tx1"/>
                </a:solidFill>
                <a:latin typeface="Consolas"/>
              </a:rPr>
              <a:t>&lt;p&gt;{{ '</a:t>
            </a:r>
            <a:r>
              <a:rPr lang="en-US" dirty="0" err="1" smtClean="0">
                <a:solidFill>
                  <a:schemeClr val="tx1"/>
                </a:solidFill>
                <a:latin typeface="Consolas"/>
              </a:rPr>
              <a:t>Darshan</a:t>
            </a:r>
            <a:r>
              <a:rPr lang="en-US" dirty="0" smtClean="0">
                <a:solidFill>
                  <a:schemeClr val="tx1"/>
                </a:solidFill>
                <a:latin typeface="Consolas"/>
              </a:rPr>
              <a:t> - </a:t>
            </a:r>
            <a:r>
              <a:rPr lang="en-US" dirty="0" err="1" smtClean="0">
                <a:solidFill>
                  <a:schemeClr val="tx1"/>
                </a:solidFill>
                <a:latin typeface="Consolas"/>
              </a:rPr>
              <a:t>rajkot</a:t>
            </a:r>
            <a:r>
              <a:rPr lang="en-US" dirty="0" smtClean="0">
                <a:solidFill>
                  <a:schemeClr val="tx1"/>
                </a:solidFill>
                <a:latin typeface="Consolas"/>
              </a:rPr>
              <a:t>' </a:t>
            </a:r>
            <a:r>
              <a:rPr lang="en-US" dirty="0" smtClean="0">
                <a:solidFill>
                  <a:srgbClr val="FF0000"/>
                </a:solidFill>
                <a:latin typeface="Consolas"/>
              </a:rPr>
              <a:t>|</a:t>
            </a:r>
            <a:r>
              <a:rPr lang="en-US" dirty="0" smtClean="0">
                <a:solidFill>
                  <a:schemeClr val="tx1"/>
                </a:solidFill>
                <a:latin typeface="Consolas"/>
              </a:rPr>
              <a:t> slice : 9 }}&lt;/p&gt;</a:t>
            </a:r>
          </a:p>
          <a:p>
            <a:r>
              <a:rPr lang="en-US" dirty="0" smtClean="0">
                <a:solidFill>
                  <a:schemeClr val="tx1"/>
                </a:solidFill>
                <a:latin typeface="Consolas"/>
              </a:rPr>
              <a:t>&lt;p&gt;{{ '</a:t>
            </a:r>
            <a:r>
              <a:rPr lang="en-US" dirty="0" err="1" smtClean="0">
                <a:solidFill>
                  <a:schemeClr val="tx1"/>
                </a:solidFill>
                <a:latin typeface="Consolas"/>
              </a:rPr>
              <a:t>Darshan</a:t>
            </a:r>
            <a:r>
              <a:rPr lang="en-US" dirty="0" smtClean="0">
                <a:solidFill>
                  <a:schemeClr val="tx1"/>
                </a:solidFill>
                <a:latin typeface="Consolas"/>
              </a:rPr>
              <a:t> - </a:t>
            </a:r>
            <a:r>
              <a:rPr lang="en-US" dirty="0" err="1" smtClean="0">
                <a:solidFill>
                  <a:schemeClr val="tx1"/>
                </a:solidFill>
                <a:latin typeface="Consolas"/>
              </a:rPr>
              <a:t>rajkot</a:t>
            </a:r>
            <a:r>
              <a:rPr lang="en-US" dirty="0" smtClean="0">
                <a:solidFill>
                  <a:schemeClr val="tx1"/>
                </a:solidFill>
                <a:latin typeface="Consolas"/>
              </a:rPr>
              <a:t>' </a:t>
            </a:r>
            <a:r>
              <a:rPr lang="en-US" dirty="0" smtClean="0">
                <a:solidFill>
                  <a:srgbClr val="FF0000"/>
                </a:solidFill>
                <a:latin typeface="Consolas"/>
              </a:rPr>
              <a:t>|</a:t>
            </a:r>
            <a:r>
              <a:rPr lang="en-US" dirty="0" smtClean="0">
                <a:solidFill>
                  <a:schemeClr val="tx1"/>
                </a:solidFill>
                <a:latin typeface="Consolas"/>
              </a:rPr>
              <a:t> slice : 3 : 7 }}&lt;/p&gt;</a:t>
            </a:r>
          </a:p>
          <a:p>
            <a:r>
              <a:rPr lang="en-US" dirty="0" smtClean="0">
                <a:solidFill>
                  <a:schemeClr val="tx1"/>
                </a:solidFill>
                <a:latin typeface="Consolas"/>
              </a:rPr>
              <a:t/>
            </a:r>
            <a:br>
              <a:rPr lang="en-US" dirty="0" smtClean="0">
                <a:solidFill>
                  <a:schemeClr val="tx1"/>
                </a:solidFill>
                <a:latin typeface="Consolas"/>
              </a:rPr>
            </a:br>
            <a:r>
              <a:rPr lang="en-US" dirty="0" smtClean="0">
                <a:solidFill>
                  <a:schemeClr val="tx1"/>
                </a:solidFill>
                <a:latin typeface="Consolas"/>
              </a:rPr>
              <a:t>&lt;!-- number pipes --&gt;</a:t>
            </a:r>
          </a:p>
          <a:p>
            <a:r>
              <a:rPr lang="en-US" dirty="0" smtClean="0">
                <a:solidFill>
                  <a:schemeClr val="tx1"/>
                </a:solidFill>
                <a:latin typeface="Consolas"/>
              </a:rPr>
              <a:t>&lt;p&gt;{{ 5.67 </a:t>
            </a:r>
            <a:r>
              <a:rPr lang="en-US" dirty="0" smtClean="0">
                <a:solidFill>
                  <a:srgbClr val="FF0000"/>
                </a:solidFill>
                <a:latin typeface="Consolas"/>
              </a:rPr>
              <a:t>|</a:t>
            </a:r>
            <a:r>
              <a:rPr lang="en-US" dirty="0" smtClean="0">
                <a:solidFill>
                  <a:schemeClr val="tx1"/>
                </a:solidFill>
                <a:latin typeface="Consolas"/>
              </a:rPr>
              <a:t> number : '1.2-3' }}&lt;/p&gt;</a:t>
            </a:r>
          </a:p>
          <a:p>
            <a:r>
              <a:rPr lang="en-US" dirty="0" smtClean="0">
                <a:solidFill>
                  <a:schemeClr val="tx1"/>
                </a:solidFill>
                <a:latin typeface="Consolas"/>
              </a:rPr>
              <a:t>&lt;p&gt;{{ 5.67 </a:t>
            </a:r>
            <a:r>
              <a:rPr lang="en-US" dirty="0" smtClean="0">
                <a:solidFill>
                  <a:srgbClr val="FF0000"/>
                </a:solidFill>
                <a:latin typeface="Consolas"/>
              </a:rPr>
              <a:t>|</a:t>
            </a:r>
            <a:r>
              <a:rPr lang="en-US" dirty="0" smtClean="0">
                <a:solidFill>
                  <a:schemeClr val="tx1"/>
                </a:solidFill>
                <a:latin typeface="Consolas"/>
              </a:rPr>
              <a:t> number : '3.1-1' }}&lt;/p&gt;</a:t>
            </a:r>
          </a:p>
          <a:p>
            <a:r>
              <a:rPr lang="en-US" dirty="0" smtClean="0">
                <a:solidFill>
                  <a:schemeClr val="tx1"/>
                </a:solidFill>
                <a:latin typeface="Consolas"/>
              </a:rPr>
              <a:t>&lt;p&gt;{{ 5.67 </a:t>
            </a:r>
            <a:r>
              <a:rPr lang="en-US" dirty="0" smtClean="0">
                <a:solidFill>
                  <a:srgbClr val="FF0000"/>
                </a:solidFill>
                <a:latin typeface="Consolas"/>
              </a:rPr>
              <a:t>|</a:t>
            </a:r>
            <a:r>
              <a:rPr lang="en-US" dirty="0" smtClean="0">
                <a:solidFill>
                  <a:schemeClr val="tx1"/>
                </a:solidFill>
                <a:latin typeface="Consolas"/>
              </a:rPr>
              <a:t> number : '2.4-5' }}&lt;/p&gt;</a:t>
            </a:r>
          </a:p>
          <a:p>
            <a:r>
              <a:rPr lang="en-US" dirty="0" smtClean="0">
                <a:solidFill>
                  <a:schemeClr val="tx1"/>
                </a:solidFill>
                <a:latin typeface="Consolas"/>
              </a:rPr>
              <a:t>&lt;p&gt;{{ 0.08 </a:t>
            </a:r>
            <a:r>
              <a:rPr lang="en-US" dirty="0" smtClean="0">
                <a:solidFill>
                  <a:srgbClr val="FF0000"/>
                </a:solidFill>
                <a:latin typeface="Consolas"/>
              </a:rPr>
              <a:t>|</a:t>
            </a:r>
            <a:r>
              <a:rPr lang="en-US" dirty="0" smtClean="0">
                <a:solidFill>
                  <a:schemeClr val="tx1"/>
                </a:solidFill>
                <a:latin typeface="Consolas"/>
              </a:rPr>
              <a:t> percent }}&lt;/p&gt;</a:t>
            </a:r>
          </a:p>
          <a:p>
            <a:r>
              <a:rPr lang="en-US" dirty="0" smtClean="0">
                <a:solidFill>
                  <a:schemeClr val="tx1"/>
                </a:solidFill>
                <a:latin typeface="Consolas"/>
              </a:rPr>
              <a:t>&lt;p&gt;{{ 123 </a:t>
            </a:r>
            <a:r>
              <a:rPr lang="en-US" dirty="0" smtClean="0">
                <a:solidFill>
                  <a:srgbClr val="FF0000"/>
                </a:solidFill>
                <a:latin typeface="Consolas"/>
              </a:rPr>
              <a:t>|</a:t>
            </a:r>
            <a:r>
              <a:rPr lang="en-US" dirty="0" smtClean="0">
                <a:solidFill>
                  <a:schemeClr val="tx1"/>
                </a:solidFill>
                <a:latin typeface="Consolas"/>
              </a:rPr>
              <a:t> currency }}&lt;/p&gt;</a:t>
            </a:r>
          </a:p>
          <a:p>
            <a:r>
              <a:rPr lang="en-US" dirty="0" smtClean="0">
                <a:solidFill>
                  <a:schemeClr val="tx1"/>
                </a:solidFill>
                <a:latin typeface="Consolas"/>
              </a:rPr>
              <a:t>&lt;p&gt;{{ 123 </a:t>
            </a:r>
            <a:r>
              <a:rPr lang="en-US" dirty="0" smtClean="0">
                <a:solidFill>
                  <a:srgbClr val="FF0000"/>
                </a:solidFill>
                <a:latin typeface="Consolas"/>
              </a:rPr>
              <a:t>|</a:t>
            </a:r>
            <a:r>
              <a:rPr lang="en-US" dirty="0" smtClean="0">
                <a:solidFill>
                  <a:schemeClr val="tx1"/>
                </a:solidFill>
                <a:latin typeface="Consolas"/>
              </a:rPr>
              <a:t> currency : 'INR' }}&lt;/p&gt;</a:t>
            </a:r>
          </a:p>
        </p:txBody>
      </p:sp>
      <p:sp>
        <p:nvSpPr>
          <p:cNvPr id="5" name="TextBox 4"/>
          <p:cNvSpPr txBox="1"/>
          <p:nvPr/>
        </p:nvSpPr>
        <p:spPr>
          <a:xfrm>
            <a:off x="8716993" y="994424"/>
            <a:ext cx="2438400" cy="4524315"/>
          </a:xfrm>
          <a:prstGeom prst="rect">
            <a:avLst/>
          </a:prstGeom>
          <a:ln>
            <a:solidFill>
              <a:schemeClr val="accent5"/>
            </a:solidFill>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b="1" dirty="0" smtClean="0">
                <a:solidFill>
                  <a:schemeClr val="accent1"/>
                </a:solidFill>
              </a:rPr>
              <a:t>OUTPUT</a:t>
            </a:r>
          </a:p>
          <a:p>
            <a:endParaRPr lang="en-IN" dirty="0" smtClean="0">
              <a:solidFill>
                <a:schemeClr val="accent1"/>
              </a:solidFill>
            </a:endParaRPr>
          </a:p>
          <a:p>
            <a:endParaRPr lang="en-IN" dirty="0" smtClean="0">
              <a:solidFill>
                <a:schemeClr val="accent1"/>
              </a:solidFill>
            </a:endParaRPr>
          </a:p>
          <a:p>
            <a:r>
              <a:rPr lang="en-US" dirty="0" err="1" smtClean="0">
                <a:solidFill>
                  <a:schemeClr val="tx1"/>
                </a:solidFill>
                <a:latin typeface="Consolas"/>
              </a:rPr>
              <a:t>darshan</a:t>
            </a:r>
            <a:r>
              <a:rPr lang="en-US" dirty="0" smtClean="0">
                <a:solidFill>
                  <a:schemeClr val="tx1"/>
                </a:solidFill>
                <a:latin typeface="Consolas"/>
              </a:rPr>
              <a:t> – </a:t>
            </a:r>
            <a:r>
              <a:rPr lang="en-US" dirty="0" err="1" smtClean="0">
                <a:solidFill>
                  <a:schemeClr val="tx1"/>
                </a:solidFill>
                <a:latin typeface="Consolas"/>
              </a:rPr>
              <a:t>rajkot</a:t>
            </a:r>
            <a:endParaRPr lang="en-US" dirty="0" smtClean="0">
              <a:solidFill>
                <a:schemeClr val="tx1"/>
              </a:solidFill>
              <a:latin typeface="Consolas"/>
            </a:endParaRPr>
          </a:p>
          <a:p>
            <a:r>
              <a:rPr lang="en-US" dirty="0" smtClean="0">
                <a:solidFill>
                  <a:schemeClr val="tx1"/>
                </a:solidFill>
                <a:latin typeface="Consolas"/>
              </a:rPr>
              <a:t>DARSHAN - RAJKOT</a:t>
            </a:r>
          </a:p>
          <a:p>
            <a:r>
              <a:rPr lang="en-US" dirty="0" err="1" smtClean="0">
                <a:solidFill>
                  <a:schemeClr val="tx1"/>
                </a:solidFill>
                <a:latin typeface="Consolas"/>
              </a:rPr>
              <a:t>Darshan</a:t>
            </a:r>
            <a:r>
              <a:rPr lang="en-US" dirty="0" smtClean="0">
                <a:solidFill>
                  <a:schemeClr val="tx1"/>
                </a:solidFill>
                <a:latin typeface="Consolas"/>
              </a:rPr>
              <a:t> - Rajkot</a:t>
            </a:r>
          </a:p>
          <a:p>
            <a:r>
              <a:rPr lang="en-US" dirty="0" err="1" smtClean="0">
                <a:solidFill>
                  <a:schemeClr val="tx1"/>
                </a:solidFill>
                <a:latin typeface="Consolas"/>
              </a:rPr>
              <a:t>rajkot</a:t>
            </a:r>
            <a:endParaRPr lang="en-US" dirty="0" smtClean="0">
              <a:solidFill>
                <a:schemeClr val="tx1"/>
              </a:solidFill>
              <a:latin typeface="Consolas"/>
            </a:endParaRPr>
          </a:p>
          <a:p>
            <a:r>
              <a:rPr lang="en-US" dirty="0" err="1" smtClean="0">
                <a:solidFill>
                  <a:schemeClr val="tx1"/>
                </a:solidFill>
                <a:latin typeface="Consolas"/>
              </a:rPr>
              <a:t>shan</a:t>
            </a:r>
            <a:endParaRPr lang="en-US" dirty="0" smtClean="0">
              <a:solidFill>
                <a:schemeClr val="tx1"/>
              </a:solidFill>
              <a:latin typeface="Consolas"/>
            </a:endParaRPr>
          </a:p>
          <a:p>
            <a:endParaRPr lang="en-IN" dirty="0" smtClean="0">
              <a:solidFill>
                <a:schemeClr val="tx1"/>
              </a:solidFill>
              <a:latin typeface="Consolas"/>
            </a:endParaRPr>
          </a:p>
          <a:p>
            <a:endParaRPr lang="en-US" dirty="0" smtClean="0">
              <a:solidFill>
                <a:schemeClr val="tx1"/>
              </a:solidFill>
              <a:latin typeface="Consolas"/>
            </a:endParaRPr>
          </a:p>
          <a:p>
            <a:r>
              <a:rPr lang="en-US" dirty="0" smtClean="0">
                <a:solidFill>
                  <a:schemeClr val="tx1"/>
                </a:solidFill>
                <a:latin typeface="Consolas"/>
              </a:rPr>
              <a:t>5.67</a:t>
            </a:r>
          </a:p>
          <a:p>
            <a:r>
              <a:rPr lang="en-US" dirty="0" smtClean="0">
                <a:solidFill>
                  <a:schemeClr val="tx1"/>
                </a:solidFill>
                <a:latin typeface="Consolas"/>
              </a:rPr>
              <a:t>005.7</a:t>
            </a:r>
          </a:p>
          <a:p>
            <a:r>
              <a:rPr lang="en-US" dirty="0" smtClean="0">
                <a:solidFill>
                  <a:schemeClr val="tx1"/>
                </a:solidFill>
                <a:latin typeface="Consolas"/>
              </a:rPr>
              <a:t>05.6700</a:t>
            </a:r>
          </a:p>
          <a:p>
            <a:r>
              <a:rPr lang="en-US" dirty="0" smtClean="0">
                <a:solidFill>
                  <a:schemeClr val="tx1"/>
                </a:solidFill>
                <a:latin typeface="Consolas"/>
              </a:rPr>
              <a:t>8%</a:t>
            </a:r>
          </a:p>
          <a:p>
            <a:r>
              <a:rPr lang="en-US" dirty="0" smtClean="0">
                <a:solidFill>
                  <a:schemeClr val="tx1"/>
                </a:solidFill>
                <a:latin typeface="Consolas"/>
              </a:rPr>
              <a:t>$123.00</a:t>
            </a:r>
          </a:p>
          <a:p>
            <a:r>
              <a:rPr lang="en-US" dirty="0" smtClean="0">
                <a:solidFill>
                  <a:schemeClr val="tx1"/>
                </a:solidFill>
                <a:latin typeface="Consolas"/>
              </a:rPr>
              <a:t>₹123.00</a:t>
            </a:r>
            <a:endParaRPr lang="en-US" dirty="0" smtClean="0">
              <a:solidFill>
                <a:schemeClr val="accent1"/>
              </a:solidFill>
            </a:endParaRPr>
          </a:p>
        </p:txBody>
      </p:sp>
    </p:spTree>
    <p:extLst>
      <p:ext uri="{BB962C8B-B14F-4D97-AF65-F5344CB8AC3E}">
        <p14:creationId xmlns:p14="http://schemas.microsoft.com/office/powerpoint/2010/main" val="1245569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5" animBg="1"/>
      <p:bldP spid="5" grpId="0" uiExpand="1" build="p" bldLvl="5"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Pipes (Example) (Cont.)</a:t>
            </a:r>
            <a:endParaRPr lang="en-US" dirty="0"/>
          </a:p>
        </p:txBody>
      </p:sp>
      <p:sp>
        <p:nvSpPr>
          <p:cNvPr id="4" name="TextBox 3"/>
          <p:cNvSpPr txBox="1"/>
          <p:nvPr/>
        </p:nvSpPr>
        <p:spPr>
          <a:xfrm>
            <a:off x="677174" y="2110350"/>
            <a:ext cx="6767422" cy="4247317"/>
          </a:xfrm>
          <a:prstGeom prst="rect">
            <a:avLst/>
          </a:prstGeom>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b="1" dirty="0" smtClean="0">
                <a:solidFill>
                  <a:schemeClr val="accent1"/>
                </a:solidFill>
              </a:rPr>
              <a:t>HTML</a:t>
            </a:r>
            <a:endParaRPr lang="en-US" dirty="0" smtClean="0">
              <a:solidFill>
                <a:schemeClr val="accent1"/>
              </a:solidFill>
            </a:endParaRPr>
          </a:p>
          <a:p>
            <a:r>
              <a:rPr lang="en-US" dirty="0" smtClean="0">
                <a:solidFill>
                  <a:schemeClr val="tx1"/>
                </a:solidFill>
                <a:latin typeface="Consolas"/>
              </a:rPr>
              <a:t>&lt;!-- JSON pipe --&gt;</a:t>
            </a:r>
          </a:p>
          <a:p>
            <a:r>
              <a:rPr lang="en-US" dirty="0" smtClean="0">
                <a:solidFill>
                  <a:schemeClr val="tx1"/>
                </a:solidFill>
                <a:latin typeface="Consolas"/>
              </a:rPr>
              <a:t>&lt;p&gt;{{ person </a:t>
            </a:r>
            <a:r>
              <a:rPr lang="en-US" dirty="0" smtClean="0">
                <a:solidFill>
                  <a:srgbClr val="FF0000"/>
                </a:solidFill>
                <a:latin typeface="Consolas"/>
              </a:rPr>
              <a:t>|</a:t>
            </a:r>
            <a:r>
              <a:rPr lang="en-US" dirty="0" smtClean="0">
                <a:solidFill>
                  <a:schemeClr val="tx1"/>
                </a:solidFill>
                <a:latin typeface="Consolas"/>
              </a:rPr>
              <a:t> </a:t>
            </a:r>
            <a:r>
              <a:rPr lang="en-US" dirty="0" err="1" smtClean="0">
                <a:solidFill>
                  <a:schemeClr val="tx1"/>
                </a:solidFill>
                <a:latin typeface="Consolas"/>
              </a:rPr>
              <a:t>json</a:t>
            </a:r>
            <a:r>
              <a:rPr lang="en-US" dirty="0" smtClean="0">
                <a:solidFill>
                  <a:schemeClr val="tx1"/>
                </a:solidFill>
                <a:latin typeface="Consolas"/>
              </a:rPr>
              <a:t> }}&lt;/p&gt;</a:t>
            </a:r>
          </a:p>
          <a:p>
            <a:endParaRPr lang="en-IN" dirty="0" smtClean="0">
              <a:solidFill>
                <a:schemeClr val="tx1"/>
              </a:solidFill>
              <a:latin typeface="Consolas"/>
            </a:endParaRPr>
          </a:p>
          <a:p>
            <a:endParaRPr lang="en-IN" dirty="0" smtClean="0">
              <a:solidFill>
                <a:schemeClr val="tx1"/>
              </a:solidFill>
              <a:latin typeface="Consolas"/>
            </a:endParaRPr>
          </a:p>
          <a:p>
            <a:r>
              <a:rPr lang="en-US" dirty="0" smtClean="0">
                <a:solidFill>
                  <a:schemeClr val="tx1"/>
                </a:solidFill>
                <a:latin typeface="Consolas"/>
              </a:rPr>
              <a:t>&lt;!-- Date pipe --&gt;</a:t>
            </a:r>
            <a:endParaRPr lang="en-IN" dirty="0" smtClean="0">
              <a:solidFill>
                <a:schemeClr val="tx1"/>
              </a:solidFill>
              <a:latin typeface="Consolas"/>
            </a:endParaRPr>
          </a:p>
          <a:p>
            <a:r>
              <a:rPr lang="en-US" dirty="0" smtClean="0">
                <a:solidFill>
                  <a:schemeClr val="tx1"/>
                </a:solidFill>
                <a:latin typeface="Consolas"/>
              </a:rPr>
              <a:t>&lt;p&gt;{{ </a:t>
            </a:r>
            <a:r>
              <a:rPr lang="en-US" dirty="0" err="1" smtClean="0">
                <a:solidFill>
                  <a:schemeClr val="tx1"/>
                </a:solidFill>
                <a:latin typeface="Consolas"/>
              </a:rPr>
              <a:t>myDate</a:t>
            </a:r>
            <a:r>
              <a:rPr lang="en-US" dirty="0" smtClean="0">
                <a:solidFill>
                  <a:schemeClr val="tx1"/>
                </a:solidFill>
                <a:latin typeface="Consolas"/>
              </a:rPr>
              <a:t> </a:t>
            </a:r>
            <a:r>
              <a:rPr lang="en-US" dirty="0" smtClean="0">
                <a:solidFill>
                  <a:srgbClr val="FF0000"/>
                </a:solidFill>
                <a:latin typeface="Consolas"/>
              </a:rPr>
              <a:t>|</a:t>
            </a:r>
            <a:r>
              <a:rPr lang="en-US" dirty="0" smtClean="0">
                <a:solidFill>
                  <a:schemeClr val="tx1"/>
                </a:solidFill>
                <a:latin typeface="Consolas"/>
              </a:rPr>
              <a:t> date }}&lt;/p&gt;</a:t>
            </a:r>
          </a:p>
          <a:p>
            <a:r>
              <a:rPr lang="en-US" dirty="0" smtClean="0">
                <a:solidFill>
                  <a:schemeClr val="tx1"/>
                </a:solidFill>
                <a:latin typeface="Consolas"/>
              </a:rPr>
              <a:t>&lt;p&gt;{{ </a:t>
            </a:r>
            <a:r>
              <a:rPr lang="en-US" dirty="0" err="1" smtClean="0">
                <a:solidFill>
                  <a:schemeClr val="tx1"/>
                </a:solidFill>
                <a:latin typeface="Consolas"/>
              </a:rPr>
              <a:t>myDate</a:t>
            </a:r>
            <a:r>
              <a:rPr lang="en-US" dirty="0" smtClean="0">
                <a:solidFill>
                  <a:schemeClr val="tx1"/>
                </a:solidFill>
                <a:latin typeface="Consolas"/>
              </a:rPr>
              <a:t> </a:t>
            </a:r>
            <a:r>
              <a:rPr lang="en-US" dirty="0" smtClean="0">
                <a:solidFill>
                  <a:srgbClr val="FF0000"/>
                </a:solidFill>
                <a:latin typeface="Consolas"/>
              </a:rPr>
              <a:t>|</a:t>
            </a:r>
            <a:r>
              <a:rPr lang="en-US" dirty="0" smtClean="0">
                <a:solidFill>
                  <a:schemeClr val="tx1"/>
                </a:solidFill>
                <a:latin typeface="Consolas"/>
              </a:rPr>
              <a:t> </a:t>
            </a:r>
            <a:r>
              <a:rPr lang="en-US" dirty="0" err="1" smtClean="0">
                <a:solidFill>
                  <a:schemeClr val="tx1"/>
                </a:solidFill>
                <a:latin typeface="Consolas"/>
              </a:rPr>
              <a:t>date:'short</a:t>
            </a:r>
            <a:r>
              <a:rPr lang="en-US" dirty="0" smtClean="0">
                <a:solidFill>
                  <a:schemeClr val="tx1"/>
                </a:solidFill>
                <a:latin typeface="Consolas"/>
              </a:rPr>
              <a:t>' }}&lt;/p&gt;</a:t>
            </a:r>
          </a:p>
          <a:p>
            <a:r>
              <a:rPr lang="en-US" dirty="0" smtClean="0">
                <a:solidFill>
                  <a:schemeClr val="tx1"/>
                </a:solidFill>
                <a:latin typeface="Consolas"/>
              </a:rPr>
              <a:t>&lt;p&gt;{{ </a:t>
            </a:r>
            <a:r>
              <a:rPr lang="en-US" dirty="0" err="1" smtClean="0">
                <a:solidFill>
                  <a:schemeClr val="tx1"/>
                </a:solidFill>
                <a:latin typeface="Consolas"/>
              </a:rPr>
              <a:t>myDate</a:t>
            </a:r>
            <a:r>
              <a:rPr lang="en-US" dirty="0" smtClean="0">
                <a:solidFill>
                  <a:schemeClr val="tx1"/>
                </a:solidFill>
                <a:latin typeface="Consolas"/>
              </a:rPr>
              <a:t> </a:t>
            </a:r>
            <a:r>
              <a:rPr lang="en-US" dirty="0" smtClean="0">
                <a:solidFill>
                  <a:srgbClr val="FF0000"/>
                </a:solidFill>
                <a:latin typeface="Consolas"/>
              </a:rPr>
              <a:t>|</a:t>
            </a:r>
            <a:r>
              <a:rPr lang="en-US" dirty="0" smtClean="0">
                <a:solidFill>
                  <a:schemeClr val="tx1"/>
                </a:solidFill>
                <a:latin typeface="Consolas"/>
              </a:rPr>
              <a:t> </a:t>
            </a:r>
            <a:r>
              <a:rPr lang="en-US" dirty="0" err="1" smtClean="0">
                <a:solidFill>
                  <a:schemeClr val="tx1"/>
                </a:solidFill>
                <a:latin typeface="Consolas"/>
              </a:rPr>
              <a:t>date:'shortDate</a:t>
            </a:r>
            <a:r>
              <a:rPr lang="en-US" dirty="0" smtClean="0">
                <a:solidFill>
                  <a:schemeClr val="tx1"/>
                </a:solidFill>
                <a:latin typeface="Consolas"/>
              </a:rPr>
              <a:t>' }}&lt;/p&gt;</a:t>
            </a:r>
          </a:p>
          <a:p>
            <a:r>
              <a:rPr lang="en-US" dirty="0" smtClean="0">
                <a:solidFill>
                  <a:schemeClr val="tx1"/>
                </a:solidFill>
                <a:latin typeface="Consolas"/>
              </a:rPr>
              <a:t>&lt;p&gt;{{ </a:t>
            </a:r>
            <a:r>
              <a:rPr lang="en-US" dirty="0" err="1" smtClean="0">
                <a:solidFill>
                  <a:schemeClr val="tx1"/>
                </a:solidFill>
                <a:latin typeface="Consolas"/>
              </a:rPr>
              <a:t>myDate</a:t>
            </a:r>
            <a:r>
              <a:rPr lang="en-US" dirty="0" smtClean="0">
                <a:solidFill>
                  <a:schemeClr val="tx1"/>
                </a:solidFill>
                <a:latin typeface="Consolas"/>
              </a:rPr>
              <a:t> </a:t>
            </a:r>
            <a:r>
              <a:rPr lang="en-US" dirty="0" smtClean="0">
                <a:solidFill>
                  <a:srgbClr val="FF0000"/>
                </a:solidFill>
                <a:latin typeface="Consolas"/>
              </a:rPr>
              <a:t>|</a:t>
            </a:r>
            <a:r>
              <a:rPr lang="en-US" dirty="0" smtClean="0">
                <a:solidFill>
                  <a:schemeClr val="tx1"/>
                </a:solidFill>
                <a:latin typeface="Consolas"/>
              </a:rPr>
              <a:t> </a:t>
            </a:r>
            <a:r>
              <a:rPr lang="en-US" dirty="0" err="1" smtClean="0">
                <a:solidFill>
                  <a:schemeClr val="tx1"/>
                </a:solidFill>
                <a:latin typeface="Consolas"/>
              </a:rPr>
              <a:t>date:'shortTime</a:t>
            </a:r>
            <a:r>
              <a:rPr lang="en-US" dirty="0" smtClean="0">
                <a:solidFill>
                  <a:schemeClr val="tx1"/>
                </a:solidFill>
                <a:latin typeface="Consolas"/>
              </a:rPr>
              <a:t>' }}&lt;/p&gt;</a:t>
            </a:r>
          </a:p>
          <a:p>
            <a:r>
              <a:rPr lang="en-US" dirty="0" smtClean="0">
                <a:solidFill>
                  <a:schemeClr val="tx1"/>
                </a:solidFill>
                <a:latin typeface="Consolas"/>
              </a:rPr>
              <a:t>&lt;p&gt;{{ </a:t>
            </a:r>
            <a:r>
              <a:rPr lang="en-US" dirty="0" err="1" smtClean="0">
                <a:solidFill>
                  <a:schemeClr val="tx1"/>
                </a:solidFill>
                <a:latin typeface="Consolas"/>
              </a:rPr>
              <a:t>myDate</a:t>
            </a:r>
            <a:r>
              <a:rPr lang="en-US" dirty="0" smtClean="0">
                <a:solidFill>
                  <a:schemeClr val="tx1"/>
                </a:solidFill>
                <a:latin typeface="Consolas"/>
              </a:rPr>
              <a:t> </a:t>
            </a:r>
            <a:r>
              <a:rPr lang="en-US" dirty="0" smtClean="0">
                <a:solidFill>
                  <a:srgbClr val="FF0000"/>
                </a:solidFill>
                <a:latin typeface="Consolas"/>
              </a:rPr>
              <a:t>|</a:t>
            </a:r>
            <a:r>
              <a:rPr lang="en-US" dirty="0" smtClean="0">
                <a:solidFill>
                  <a:schemeClr val="tx1"/>
                </a:solidFill>
                <a:latin typeface="Consolas"/>
              </a:rPr>
              <a:t> </a:t>
            </a:r>
            <a:r>
              <a:rPr lang="en-US" dirty="0" err="1" smtClean="0">
                <a:solidFill>
                  <a:schemeClr val="tx1"/>
                </a:solidFill>
                <a:latin typeface="Consolas"/>
              </a:rPr>
              <a:t>date:'medium</a:t>
            </a:r>
            <a:r>
              <a:rPr lang="en-US" dirty="0" smtClean="0">
                <a:solidFill>
                  <a:schemeClr val="tx1"/>
                </a:solidFill>
                <a:latin typeface="Consolas"/>
              </a:rPr>
              <a:t>' }}&lt;/p&gt;</a:t>
            </a:r>
          </a:p>
          <a:p>
            <a:endParaRPr lang="en-US" dirty="0" smtClean="0">
              <a:solidFill>
                <a:schemeClr val="tx1"/>
              </a:solidFill>
              <a:latin typeface="Consolas"/>
            </a:endParaRPr>
          </a:p>
          <a:p>
            <a:r>
              <a:rPr lang="en-US" dirty="0" smtClean="0">
                <a:solidFill>
                  <a:schemeClr val="tx1"/>
                </a:solidFill>
                <a:latin typeface="Consolas"/>
              </a:rPr>
              <a:t>&lt;p&gt;{{ </a:t>
            </a:r>
            <a:r>
              <a:rPr lang="en-US" dirty="0" err="1" smtClean="0">
                <a:solidFill>
                  <a:schemeClr val="tx1"/>
                </a:solidFill>
                <a:latin typeface="Consolas"/>
              </a:rPr>
              <a:t>myDate</a:t>
            </a:r>
            <a:r>
              <a:rPr lang="en-US" dirty="0" smtClean="0">
                <a:solidFill>
                  <a:schemeClr val="tx1"/>
                </a:solidFill>
                <a:latin typeface="Consolas"/>
              </a:rPr>
              <a:t> </a:t>
            </a:r>
            <a:r>
              <a:rPr lang="en-US" dirty="0" smtClean="0">
                <a:solidFill>
                  <a:srgbClr val="FF0000"/>
                </a:solidFill>
                <a:latin typeface="Consolas"/>
              </a:rPr>
              <a:t>|</a:t>
            </a:r>
            <a:r>
              <a:rPr lang="en-US" dirty="0" smtClean="0">
                <a:solidFill>
                  <a:schemeClr val="tx1"/>
                </a:solidFill>
                <a:latin typeface="Consolas"/>
              </a:rPr>
              <a:t> </a:t>
            </a:r>
            <a:r>
              <a:rPr lang="en-US" dirty="0" err="1" smtClean="0">
                <a:solidFill>
                  <a:schemeClr val="tx1"/>
                </a:solidFill>
                <a:latin typeface="Consolas"/>
              </a:rPr>
              <a:t>date:'long</a:t>
            </a:r>
            <a:r>
              <a:rPr lang="en-US" dirty="0" smtClean="0">
                <a:solidFill>
                  <a:schemeClr val="tx1"/>
                </a:solidFill>
                <a:latin typeface="Consolas"/>
              </a:rPr>
              <a:t>' }}&lt;/p&gt;</a:t>
            </a:r>
          </a:p>
          <a:p>
            <a:endParaRPr lang="en-US" dirty="0" smtClean="0">
              <a:solidFill>
                <a:schemeClr val="tx1"/>
              </a:solidFill>
              <a:latin typeface="Consolas"/>
            </a:endParaRPr>
          </a:p>
          <a:p>
            <a:r>
              <a:rPr lang="en-US" dirty="0" smtClean="0">
                <a:solidFill>
                  <a:schemeClr val="tx1"/>
                </a:solidFill>
                <a:latin typeface="Consolas"/>
              </a:rPr>
              <a:t>&lt;p&gt;{{ </a:t>
            </a:r>
            <a:r>
              <a:rPr lang="en-US" dirty="0" err="1" smtClean="0">
                <a:solidFill>
                  <a:schemeClr val="tx1"/>
                </a:solidFill>
                <a:latin typeface="Consolas"/>
              </a:rPr>
              <a:t>myDate</a:t>
            </a:r>
            <a:r>
              <a:rPr lang="en-US" dirty="0" smtClean="0">
                <a:solidFill>
                  <a:schemeClr val="tx1"/>
                </a:solidFill>
                <a:latin typeface="Consolas"/>
              </a:rPr>
              <a:t> </a:t>
            </a:r>
            <a:r>
              <a:rPr lang="en-US" dirty="0" smtClean="0">
                <a:solidFill>
                  <a:srgbClr val="FF0000"/>
                </a:solidFill>
                <a:latin typeface="Consolas"/>
              </a:rPr>
              <a:t>|</a:t>
            </a:r>
            <a:r>
              <a:rPr lang="en-US" dirty="0" smtClean="0">
                <a:solidFill>
                  <a:schemeClr val="tx1"/>
                </a:solidFill>
                <a:latin typeface="Consolas"/>
              </a:rPr>
              <a:t> </a:t>
            </a:r>
            <a:r>
              <a:rPr lang="en-US" dirty="0" err="1" smtClean="0">
                <a:solidFill>
                  <a:schemeClr val="tx1"/>
                </a:solidFill>
                <a:latin typeface="Consolas"/>
              </a:rPr>
              <a:t>date:'d</a:t>
            </a:r>
            <a:r>
              <a:rPr lang="en-US" dirty="0" smtClean="0">
                <a:solidFill>
                  <a:schemeClr val="tx1"/>
                </a:solidFill>
                <a:latin typeface="Consolas"/>
              </a:rPr>
              <a:t>/M/y' }}&lt;/p&gt;</a:t>
            </a:r>
          </a:p>
        </p:txBody>
      </p:sp>
      <p:sp>
        <p:nvSpPr>
          <p:cNvPr id="5" name="TextBox 4"/>
          <p:cNvSpPr txBox="1"/>
          <p:nvPr/>
        </p:nvSpPr>
        <p:spPr>
          <a:xfrm>
            <a:off x="8026879" y="2110350"/>
            <a:ext cx="2438400" cy="4247317"/>
          </a:xfrm>
          <a:prstGeom prst="rect">
            <a:avLst/>
          </a:prstGeom>
          <a:ln>
            <a:solidFill>
              <a:schemeClr val="accent5"/>
            </a:solidFill>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b="1" dirty="0" smtClean="0">
                <a:solidFill>
                  <a:schemeClr val="accent1"/>
                </a:solidFill>
              </a:rPr>
              <a:t>OUTPUT</a:t>
            </a:r>
            <a:endParaRPr lang="en-IN" dirty="0" smtClean="0">
              <a:solidFill>
                <a:schemeClr val="accent1"/>
              </a:solidFill>
            </a:endParaRPr>
          </a:p>
          <a:p>
            <a:r>
              <a:rPr lang="en-US" dirty="0" smtClean="0">
                <a:solidFill>
                  <a:schemeClr val="tx1"/>
                </a:solidFill>
                <a:latin typeface="Consolas"/>
              </a:rPr>
              <a:t>{ "name": "</a:t>
            </a:r>
            <a:r>
              <a:rPr lang="en-US" dirty="0" err="1" smtClean="0">
                <a:solidFill>
                  <a:schemeClr val="tx1"/>
                </a:solidFill>
                <a:latin typeface="Consolas"/>
              </a:rPr>
              <a:t>arjun</a:t>
            </a:r>
            <a:r>
              <a:rPr lang="en-US" dirty="0" smtClean="0">
                <a:solidFill>
                  <a:schemeClr val="tx1"/>
                </a:solidFill>
                <a:latin typeface="Consolas"/>
              </a:rPr>
              <a:t>", "job": "DIET" }</a:t>
            </a:r>
          </a:p>
          <a:p>
            <a:endParaRPr lang="en-IN" dirty="0" smtClean="0">
              <a:solidFill>
                <a:schemeClr val="tx1"/>
              </a:solidFill>
              <a:latin typeface="Consolas"/>
            </a:endParaRPr>
          </a:p>
          <a:p>
            <a:endParaRPr lang="en-IN" dirty="0" smtClean="0">
              <a:solidFill>
                <a:schemeClr val="tx1"/>
              </a:solidFill>
              <a:latin typeface="Consolas"/>
            </a:endParaRPr>
          </a:p>
          <a:p>
            <a:r>
              <a:rPr lang="en-US" dirty="0" smtClean="0">
                <a:solidFill>
                  <a:schemeClr val="tx1"/>
                </a:solidFill>
                <a:latin typeface="Consolas"/>
              </a:rPr>
              <a:t>Mar 18, 2019</a:t>
            </a:r>
          </a:p>
          <a:p>
            <a:r>
              <a:rPr lang="en-US" dirty="0" smtClean="0">
                <a:solidFill>
                  <a:schemeClr val="tx1"/>
                </a:solidFill>
                <a:latin typeface="Consolas"/>
              </a:rPr>
              <a:t>3/18/19, 11:33 PM</a:t>
            </a:r>
          </a:p>
          <a:p>
            <a:r>
              <a:rPr lang="en-US" dirty="0" smtClean="0">
                <a:solidFill>
                  <a:schemeClr val="tx1"/>
                </a:solidFill>
                <a:latin typeface="Consolas"/>
              </a:rPr>
              <a:t>3/18/19</a:t>
            </a:r>
          </a:p>
          <a:p>
            <a:r>
              <a:rPr lang="en-US" dirty="0" smtClean="0">
                <a:solidFill>
                  <a:schemeClr val="tx1"/>
                </a:solidFill>
                <a:latin typeface="Consolas"/>
              </a:rPr>
              <a:t>11:33 PM</a:t>
            </a:r>
          </a:p>
          <a:p>
            <a:r>
              <a:rPr lang="en-US" dirty="0" smtClean="0">
                <a:solidFill>
                  <a:schemeClr val="tx1"/>
                </a:solidFill>
                <a:latin typeface="Consolas"/>
              </a:rPr>
              <a:t>Mar 18, 2019, 11:33:24 PM</a:t>
            </a:r>
          </a:p>
          <a:p>
            <a:r>
              <a:rPr lang="en-US" dirty="0" smtClean="0">
                <a:solidFill>
                  <a:schemeClr val="tx1"/>
                </a:solidFill>
                <a:latin typeface="Consolas"/>
              </a:rPr>
              <a:t>March 18, 2019 at 11:33:24 PM GMT+5</a:t>
            </a:r>
          </a:p>
          <a:p>
            <a:r>
              <a:rPr lang="en-US" dirty="0" smtClean="0">
                <a:solidFill>
                  <a:schemeClr val="tx1"/>
                </a:solidFill>
                <a:latin typeface="Consolas"/>
              </a:rPr>
              <a:t>18/3/2019</a:t>
            </a:r>
            <a:endParaRPr lang="en-US" dirty="0" smtClean="0">
              <a:solidFill>
                <a:schemeClr val="accent1"/>
              </a:solidFill>
            </a:endParaRPr>
          </a:p>
        </p:txBody>
      </p:sp>
      <p:sp>
        <p:nvSpPr>
          <p:cNvPr id="6" name="TextBox 5"/>
          <p:cNvSpPr txBox="1"/>
          <p:nvPr/>
        </p:nvSpPr>
        <p:spPr>
          <a:xfrm>
            <a:off x="677174" y="1023667"/>
            <a:ext cx="6767422"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smtClean="0">
                <a:solidFill>
                  <a:schemeClr val="accent1"/>
                </a:solidFill>
              </a:rPr>
              <a:t>TS</a:t>
            </a:r>
            <a:endParaRPr lang="en-US" dirty="0" smtClean="0">
              <a:solidFill>
                <a:schemeClr val="accent1"/>
              </a:solidFill>
            </a:endParaRPr>
          </a:p>
          <a:p>
            <a:r>
              <a:rPr lang="en-US" dirty="0" err="1" smtClean="0">
                <a:solidFill>
                  <a:schemeClr val="tx1"/>
                </a:solidFill>
                <a:latin typeface="Consolas"/>
              </a:rPr>
              <a:t>myDate</a:t>
            </a:r>
            <a:r>
              <a:rPr lang="en-US" dirty="0" smtClean="0">
                <a:solidFill>
                  <a:schemeClr val="tx1"/>
                </a:solidFill>
                <a:latin typeface="Consolas"/>
              </a:rPr>
              <a:t> = new Date();</a:t>
            </a:r>
          </a:p>
          <a:p>
            <a:r>
              <a:rPr lang="en-US" dirty="0" smtClean="0">
                <a:solidFill>
                  <a:schemeClr val="tx1"/>
                </a:solidFill>
                <a:latin typeface="Consolas"/>
              </a:rPr>
              <a:t>person = { </a:t>
            </a:r>
            <a:r>
              <a:rPr lang="en-US" dirty="0" err="1" smtClean="0">
                <a:solidFill>
                  <a:schemeClr val="tx1"/>
                </a:solidFill>
                <a:latin typeface="Consolas"/>
              </a:rPr>
              <a:t>name:'arjun</a:t>
            </a:r>
            <a:r>
              <a:rPr lang="en-US" dirty="0" smtClean="0">
                <a:solidFill>
                  <a:schemeClr val="tx1"/>
                </a:solidFill>
                <a:latin typeface="Consolas"/>
              </a:rPr>
              <a:t>', </a:t>
            </a:r>
            <a:r>
              <a:rPr lang="en-US" dirty="0" err="1" smtClean="0">
                <a:solidFill>
                  <a:schemeClr val="tx1"/>
                </a:solidFill>
                <a:latin typeface="Consolas"/>
              </a:rPr>
              <a:t>job:'DIET</a:t>
            </a:r>
            <a:r>
              <a:rPr lang="en-US" dirty="0" smtClean="0">
                <a:solidFill>
                  <a:schemeClr val="tx1"/>
                </a:solidFill>
                <a:latin typeface="Consolas"/>
              </a:rPr>
              <a:t>' };</a:t>
            </a:r>
          </a:p>
        </p:txBody>
      </p:sp>
    </p:spTree>
    <p:extLst>
      <p:ext uri="{BB962C8B-B14F-4D97-AF65-F5344CB8AC3E}">
        <p14:creationId xmlns:p14="http://schemas.microsoft.com/office/powerpoint/2010/main" val="51378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5" animBg="1"/>
      <p:bldP spid="5" grpId="0" uiExpand="1" build="p" bldLvl="5"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Property Binding</a:t>
            </a:r>
            <a:endParaRPr lang="en-US" dirty="0"/>
          </a:p>
        </p:txBody>
      </p:sp>
      <p:sp>
        <p:nvSpPr>
          <p:cNvPr id="3" name="Content Placeholder 2"/>
          <p:cNvSpPr>
            <a:spLocks noGrp="1"/>
          </p:cNvSpPr>
          <p:nvPr>
            <p:ph idx="1"/>
          </p:nvPr>
        </p:nvSpPr>
        <p:spPr/>
        <p:txBody>
          <a:bodyPr/>
          <a:lstStyle/>
          <a:p>
            <a:r>
              <a:rPr lang="en-US" dirty="0"/>
              <a:t>Property binding in Angular helps you set values for properties of HTML elements or directives. Use property binding to do things such as toggle button functionality, set paths programmatically, and share values between components</a:t>
            </a:r>
            <a:r>
              <a:rPr lang="en-US" dirty="0" smtClean="0"/>
              <a:t>.</a:t>
            </a:r>
          </a:p>
          <a:p>
            <a:r>
              <a:rPr lang="en-US" dirty="0"/>
              <a:t>Property binding moves a value in one direction, from a component's property into a target element property</a:t>
            </a:r>
            <a:r>
              <a:rPr lang="en-US" dirty="0" smtClean="0"/>
              <a:t>.</a:t>
            </a:r>
          </a:p>
          <a:p>
            <a:r>
              <a:rPr lang="en-US" dirty="0"/>
              <a:t>To bind to an element's property, enclose it in square bracket (</a:t>
            </a:r>
            <a:r>
              <a:rPr lang="en-US" b="1" dirty="0">
                <a:solidFill>
                  <a:srgbClr val="FF0000"/>
                </a:solidFill>
              </a:rPr>
              <a:t>[]</a:t>
            </a:r>
            <a:r>
              <a:rPr lang="en-US" dirty="0"/>
              <a:t>) characters, which identifies the property as a target property. A target property is the DOM property to which you want to assign a value. For example, the target property in the following code is the image element's </a:t>
            </a:r>
            <a:r>
              <a:rPr lang="en-US" dirty="0" err="1"/>
              <a:t>src</a:t>
            </a:r>
            <a:r>
              <a:rPr lang="en-US" dirty="0"/>
              <a:t> property.</a:t>
            </a:r>
          </a:p>
        </p:txBody>
      </p:sp>
      <p:sp>
        <p:nvSpPr>
          <p:cNvPr id="8" name="TextBox 7"/>
          <p:cNvSpPr txBox="1"/>
          <p:nvPr/>
        </p:nvSpPr>
        <p:spPr>
          <a:xfrm>
            <a:off x="641231" y="4353464"/>
            <a:ext cx="3886200" cy="1200329"/>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smtClean="0">
                <a:solidFill>
                  <a:schemeClr val="accent1"/>
                </a:solidFill>
              </a:rPr>
              <a:t>TS</a:t>
            </a:r>
            <a:endParaRPr lang="en-US" dirty="0" smtClean="0">
              <a:solidFill>
                <a:schemeClr val="accent1"/>
              </a:solidFill>
            </a:endParaRPr>
          </a:p>
          <a:p>
            <a:r>
              <a:rPr lang="en-US" dirty="0" smtClean="0">
                <a:solidFill>
                  <a:schemeClr val="tx1"/>
                </a:solidFill>
                <a:latin typeface="Consolas"/>
              </a:rPr>
              <a:t>export class </a:t>
            </a:r>
            <a:r>
              <a:rPr lang="en-US" dirty="0" err="1" smtClean="0">
                <a:solidFill>
                  <a:schemeClr val="tx1"/>
                </a:solidFill>
                <a:latin typeface="Consolas"/>
              </a:rPr>
              <a:t>AppComponent</a:t>
            </a:r>
            <a:r>
              <a:rPr lang="en-US" dirty="0" smtClean="0">
                <a:solidFill>
                  <a:schemeClr val="tx1"/>
                </a:solidFill>
                <a:latin typeface="Consolas"/>
              </a:rPr>
              <a:t> {</a:t>
            </a:r>
          </a:p>
          <a:p>
            <a:r>
              <a:rPr lang="en-US" dirty="0" smtClean="0">
                <a:solidFill>
                  <a:schemeClr val="tx1"/>
                </a:solidFill>
                <a:latin typeface="Consolas"/>
              </a:rPr>
              <a:t>   </a:t>
            </a:r>
            <a:r>
              <a:rPr lang="en-US" dirty="0" err="1" smtClean="0">
                <a:solidFill>
                  <a:srgbClr val="FF0000"/>
                </a:solidFill>
                <a:latin typeface="Consolas"/>
              </a:rPr>
              <a:t>src</a:t>
            </a:r>
            <a:r>
              <a:rPr lang="en-US" dirty="0" smtClean="0">
                <a:solidFill>
                  <a:schemeClr val="tx1"/>
                </a:solidFill>
                <a:latin typeface="Consolas"/>
              </a:rPr>
              <a:t> = '</a:t>
            </a:r>
            <a:r>
              <a:rPr lang="en-US" dirty="0" err="1" smtClean="0">
                <a:solidFill>
                  <a:schemeClr val="tx1"/>
                </a:solidFill>
                <a:latin typeface="Consolas"/>
              </a:rPr>
              <a:t>pathToImage</a:t>
            </a:r>
            <a:r>
              <a:rPr lang="en-US" dirty="0" smtClean="0">
                <a:solidFill>
                  <a:schemeClr val="tx1"/>
                </a:solidFill>
                <a:latin typeface="Consolas"/>
              </a:rPr>
              <a:t>';</a:t>
            </a:r>
          </a:p>
          <a:p>
            <a:r>
              <a:rPr lang="en-US" dirty="0" smtClean="0">
                <a:solidFill>
                  <a:schemeClr val="tx1"/>
                </a:solidFill>
                <a:latin typeface="Consolas"/>
              </a:rPr>
              <a:t>}</a:t>
            </a:r>
            <a:endParaRPr lang="en-US" b="0" dirty="0">
              <a:solidFill>
                <a:schemeClr val="tx1"/>
              </a:solidFill>
              <a:latin typeface="Consolas"/>
            </a:endParaRPr>
          </a:p>
        </p:txBody>
      </p:sp>
      <p:sp>
        <p:nvSpPr>
          <p:cNvPr id="9" name="TextBox 8"/>
          <p:cNvSpPr txBox="1"/>
          <p:nvPr/>
        </p:nvSpPr>
        <p:spPr>
          <a:xfrm>
            <a:off x="5367068" y="4353464"/>
            <a:ext cx="5441829" cy="923330"/>
          </a:xfrm>
          <a:prstGeom prst="rect">
            <a:avLst/>
          </a:prstGeom>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b="1" dirty="0" smtClean="0">
                <a:solidFill>
                  <a:schemeClr val="accent1"/>
                </a:solidFill>
              </a:rPr>
              <a:t>HTML</a:t>
            </a:r>
          </a:p>
          <a:p>
            <a:pPr algn="ctr"/>
            <a:endParaRPr lang="en-US" dirty="0" smtClean="0">
              <a:solidFill>
                <a:schemeClr val="accent1"/>
              </a:solidFill>
            </a:endParaRPr>
          </a:p>
          <a:p>
            <a:r>
              <a:rPr lang="en-US" dirty="0">
                <a:solidFill>
                  <a:srgbClr val="800000"/>
                </a:solidFill>
                <a:latin typeface="Consolas" panose="020B0609020204030204" pitchFamily="49" charset="0"/>
              </a:rPr>
              <a:t>&lt;</a:t>
            </a:r>
            <a:r>
              <a:rPr lang="en-US" dirty="0" err="1">
                <a:solidFill>
                  <a:srgbClr val="800000"/>
                </a:solidFill>
                <a:latin typeface="Consolas" panose="020B0609020204030204" pitchFamily="49" charset="0"/>
              </a:rPr>
              <a:t>img</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alt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"item"</a:t>
            </a:r>
            <a:r>
              <a:rPr lang="en-US" dirty="0">
                <a:solidFill>
                  <a:srgbClr val="000000"/>
                </a:solidFill>
                <a:latin typeface="Consolas" panose="020B0609020204030204" pitchFamily="49" charset="0"/>
              </a:rPr>
              <a:t> </a:t>
            </a:r>
            <a:r>
              <a:rPr lang="en-US" dirty="0">
                <a:solidFill>
                  <a:srgbClr val="CD3131"/>
                </a:solidFill>
                <a:latin typeface="Consolas" panose="020B0609020204030204" pitchFamily="49" charset="0"/>
              </a:rPr>
              <a:t>[</a:t>
            </a:r>
            <a:r>
              <a:rPr lang="en-US" dirty="0" err="1">
                <a:solidFill>
                  <a:srgbClr val="CD3131"/>
                </a:solidFill>
                <a:latin typeface="Consolas" panose="020B0609020204030204" pitchFamily="49" charset="0"/>
              </a:rPr>
              <a:t>src</a:t>
            </a:r>
            <a:r>
              <a:rPr lang="en-US" dirty="0">
                <a:solidFill>
                  <a:srgbClr val="CD3131"/>
                </a:solidFill>
                <a:latin typeface="Consolas" panose="020B0609020204030204" pitchFamily="49" charset="0"/>
              </a:rPr>
              <a:t>]="</a:t>
            </a:r>
            <a:r>
              <a:rPr lang="en-US" dirty="0" err="1">
                <a:solidFill>
                  <a:srgbClr val="CD3131"/>
                </a:solidFill>
                <a:latin typeface="Consolas" panose="020B0609020204030204" pitchFamily="49" charset="0"/>
              </a:rPr>
              <a:t>itemImageUrl</a:t>
            </a:r>
            <a:r>
              <a:rPr lang="en-US" dirty="0">
                <a:solidFill>
                  <a:srgbClr val="CD3131"/>
                </a:solidFill>
                <a:latin typeface="Consolas" panose="020B0609020204030204" pitchFamily="49" charset="0"/>
              </a:rPr>
              <a:t>"&gt;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475652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Binding</a:t>
            </a:r>
            <a:endParaRPr lang="en-US" dirty="0"/>
          </a:p>
        </p:txBody>
      </p:sp>
      <p:sp>
        <p:nvSpPr>
          <p:cNvPr id="3" name="Content Placeholder 2"/>
          <p:cNvSpPr>
            <a:spLocks noGrp="1"/>
          </p:cNvSpPr>
          <p:nvPr>
            <p:ph idx="1"/>
          </p:nvPr>
        </p:nvSpPr>
        <p:spPr/>
        <p:txBody>
          <a:bodyPr/>
          <a:lstStyle/>
          <a:p>
            <a:r>
              <a:rPr lang="en-US" dirty="0"/>
              <a:t>Event binding lets you listen for and respond to user actions such as keystrokes, mouse movements, clicks, and touches</a:t>
            </a:r>
            <a:r>
              <a:rPr lang="en-US" dirty="0" smtClean="0"/>
              <a:t>.</a:t>
            </a:r>
          </a:p>
          <a:p>
            <a:r>
              <a:rPr lang="en-US" dirty="0"/>
              <a:t>To bind to an event you use the Angular event binding syntax. </a:t>
            </a:r>
            <a:endParaRPr lang="en-US" dirty="0" smtClean="0"/>
          </a:p>
          <a:p>
            <a:r>
              <a:rPr lang="en-US" dirty="0" smtClean="0"/>
              <a:t>This </a:t>
            </a:r>
            <a:r>
              <a:rPr lang="en-US" dirty="0"/>
              <a:t>syntax consists of a target event name within parentheses to the left of an equal sign, and a quoted template statement to the right. In the following example, the target event name is click and the template statement is </a:t>
            </a:r>
            <a:r>
              <a:rPr lang="en-US" dirty="0" err="1"/>
              <a:t>onSave</a:t>
            </a:r>
            <a:r>
              <a:rPr lang="en-US" dirty="0"/>
              <a:t>().</a:t>
            </a:r>
          </a:p>
        </p:txBody>
      </p:sp>
      <p:sp>
        <p:nvSpPr>
          <p:cNvPr id="4" name="TextBox 3"/>
          <p:cNvSpPr txBox="1"/>
          <p:nvPr/>
        </p:nvSpPr>
        <p:spPr>
          <a:xfrm>
            <a:off x="554967" y="3464944"/>
            <a:ext cx="3886200" cy="1754326"/>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smtClean="0">
                <a:solidFill>
                  <a:schemeClr val="accent1"/>
                </a:solidFill>
              </a:rPr>
              <a:t>TS</a:t>
            </a:r>
            <a:endParaRPr lang="en-US" smtClean="0">
              <a:solidFill>
                <a:schemeClr val="accent1"/>
              </a:solidFill>
            </a:endParaRPr>
          </a:p>
          <a:p>
            <a:r>
              <a:rPr lang="en-US" smtClean="0">
                <a:solidFill>
                  <a:schemeClr val="tx1"/>
                </a:solidFill>
                <a:latin typeface="Consolas"/>
              </a:rPr>
              <a:t>export class AppComponent {</a:t>
            </a:r>
          </a:p>
          <a:p>
            <a:r>
              <a:rPr lang="en-US" smtClean="0">
                <a:solidFill>
                  <a:schemeClr val="tx1"/>
                </a:solidFill>
                <a:latin typeface="Consolas"/>
              </a:rPr>
              <a:t>   </a:t>
            </a:r>
            <a:r>
              <a:rPr lang="en-US" smtClean="0">
                <a:solidFill>
                  <a:srgbClr val="FF0000"/>
                </a:solidFill>
                <a:latin typeface="Consolas"/>
              </a:rPr>
              <a:t>onSave(){</a:t>
            </a:r>
          </a:p>
          <a:p>
            <a:r>
              <a:rPr lang="en-US" smtClean="0">
                <a:solidFill>
                  <a:srgbClr val="FF0000"/>
                </a:solidFill>
                <a:latin typeface="Consolas"/>
              </a:rPr>
              <a:t>	</a:t>
            </a:r>
            <a:r>
              <a:rPr lang="en-US" smtClean="0">
                <a:solidFill>
                  <a:srgbClr val="92D050"/>
                </a:solidFill>
                <a:latin typeface="Consolas"/>
              </a:rPr>
              <a:t>// code here</a:t>
            </a:r>
          </a:p>
          <a:p>
            <a:r>
              <a:rPr lang="en-US" smtClean="0">
                <a:solidFill>
                  <a:srgbClr val="FF0000"/>
                </a:solidFill>
                <a:latin typeface="Consolas"/>
              </a:rPr>
              <a:t>   }</a:t>
            </a:r>
            <a:endParaRPr lang="en-US" smtClean="0">
              <a:solidFill>
                <a:schemeClr val="tx1"/>
              </a:solidFill>
              <a:latin typeface="Consolas"/>
            </a:endParaRPr>
          </a:p>
          <a:p>
            <a:r>
              <a:rPr lang="en-US" smtClean="0">
                <a:solidFill>
                  <a:schemeClr val="tx1"/>
                </a:solidFill>
                <a:latin typeface="Consolas"/>
              </a:rPr>
              <a:t>}</a:t>
            </a:r>
            <a:endParaRPr lang="en-US" b="0" dirty="0">
              <a:solidFill>
                <a:schemeClr val="tx1"/>
              </a:solidFill>
              <a:latin typeface="Consolas"/>
            </a:endParaRPr>
          </a:p>
        </p:txBody>
      </p:sp>
      <p:sp>
        <p:nvSpPr>
          <p:cNvPr id="5" name="TextBox 4"/>
          <p:cNvSpPr txBox="1"/>
          <p:nvPr/>
        </p:nvSpPr>
        <p:spPr>
          <a:xfrm>
            <a:off x="5280804" y="3464944"/>
            <a:ext cx="5441829" cy="923330"/>
          </a:xfrm>
          <a:prstGeom prst="rect">
            <a:avLst/>
          </a:prstGeom>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b="1" dirty="0" smtClean="0">
                <a:solidFill>
                  <a:schemeClr val="accent1"/>
                </a:solidFill>
              </a:rPr>
              <a:t>HTML</a:t>
            </a:r>
          </a:p>
          <a:p>
            <a:pPr algn="ctr"/>
            <a:endParaRPr lang="en-US" dirty="0" smtClean="0">
              <a:solidFill>
                <a:schemeClr val="accent1"/>
              </a:solidFill>
            </a:endParaRPr>
          </a:p>
          <a:p>
            <a:r>
              <a:rPr lang="en-US" dirty="0">
                <a:solidFill>
                  <a:srgbClr val="800000"/>
                </a:solidFill>
                <a:latin typeface="Consolas" panose="020B0609020204030204" pitchFamily="49" charset="0"/>
              </a:rPr>
              <a:t>&lt;button</a:t>
            </a:r>
            <a:r>
              <a:rPr lang="en-US" dirty="0">
                <a:solidFill>
                  <a:srgbClr val="000000"/>
                </a:solidFill>
                <a:latin typeface="Consolas" panose="020B0609020204030204" pitchFamily="49" charset="0"/>
              </a:rPr>
              <a:t> </a:t>
            </a:r>
            <a:r>
              <a:rPr lang="en-US" dirty="0">
                <a:solidFill>
                  <a:srgbClr val="CD3131"/>
                </a:solidFill>
                <a:latin typeface="Consolas" panose="020B0609020204030204" pitchFamily="49" charset="0"/>
              </a:rPr>
              <a:t>(click)="</a:t>
            </a:r>
            <a:r>
              <a:rPr lang="en-US" dirty="0" err="1">
                <a:solidFill>
                  <a:srgbClr val="CD3131"/>
                </a:solidFill>
                <a:latin typeface="Consolas" panose="020B0609020204030204" pitchFamily="49" charset="0"/>
              </a:rPr>
              <a:t>onSave</a:t>
            </a:r>
            <a:r>
              <a:rPr lang="en-US" dirty="0">
                <a:solidFill>
                  <a:srgbClr val="CD3131"/>
                </a:solidFill>
                <a:latin typeface="Consolas" panose="020B0609020204030204" pitchFamily="49" charset="0"/>
              </a:rPr>
              <a:t>()"&gt;Save&lt;/button&gt;</a:t>
            </a:r>
            <a:endParaRPr lang="en-US" b="0" dirty="0">
              <a:solidFill>
                <a:srgbClr val="000000"/>
              </a:solidFill>
              <a:effectLst/>
              <a:latin typeface="Consolas" panose="020B0609020204030204" pitchFamily="49" charset="0"/>
            </a:endParaRPr>
          </a:p>
        </p:txBody>
      </p:sp>
      <p:pic>
        <p:nvPicPr>
          <p:cNvPr id="8" name="Picture 7"/>
          <p:cNvPicPr>
            <a:picLocks noChangeAspect="1"/>
          </p:cNvPicPr>
          <p:nvPr/>
        </p:nvPicPr>
        <p:blipFill>
          <a:blip r:embed="rId2"/>
          <a:stretch>
            <a:fillRect/>
          </a:stretch>
        </p:blipFill>
        <p:spPr>
          <a:xfrm>
            <a:off x="3069207" y="5282277"/>
            <a:ext cx="5829300" cy="1323975"/>
          </a:xfrm>
          <a:prstGeom prst="rect">
            <a:avLst/>
          </a:prstGeom>
        </p:spPr>
      </p:pic>
    </p:spTree>
    <p:extLst>
      <p:ext uri="{BB962C8B-B14F-4D97-AF65-F5344CB8AC3E}">
        <p14:creationId xmlns:p14="http://schemas.microsoft.com/office/powerpoint/2010/main" val="3007286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Two-way Data Binding</a:t>
            </a:r>
            <a:endParaRPr lang="en-US" dirty="0"/>
          </a:p>
        </p:txBody>
      </p:sp>
      <p:sp>
        <p:nvSpPr>
          <p:cNvPr id="3" name="Content Placeholder 2"/>
          <p:cNvSpPr>
            <a:spLocks noGrp="1"/>
          </p:cNvSpPr>
          <p:nvPr>
            <p:ph idx="1"/>
          </p:nvPr>
        </p:nvSpPr>
        <p:spPr/>
        <p:txBody>
          <a:bodyPr/>
          <a:lstStyle/>
          <a:p>
            <a:r>
              <a:rPr lang="en-US" dirty="0"/>
              <a:t>Two-way binding gives components in your application a way to share data. </a:t>
            </a:r>
            <a:endParaRPr lang="en-US" dirty="0" smtClean="0"/>
          </a:p>
          <a:p>
            <a:r>
              <a:rPr lang="en-US" dirty="0" smtClean="0"/>
              <a:t>Use </a:t>
            </a:r>
            <a:r>
              <a:rPr lang="en-US" dirty="0"/>
              <a:t>two-way binding to listen for events and update values simultaneously between parent and child components</a:t>
            </a:r>
            <a:r>
              <a:rPr lang="en-US" dirty="0" smtClean="0"/>
              <a:t>.</a:t>
            </a:r>
          </a:p>
          <a:p>
            <a:r>
              <a:rPr lang="en-US" dirty="0" err="1"/>
              <a:t>Angular's</a:t>
            </a:r>
            <a:r>
              <a:rPr lang="en-US" dirty="0"/>
              <a:t> two-way binding syntax is a combination of square brackets and parentheses, </a:t>
            </a:r>
            <a:r>
              <a:rPr lang="en-US" b="1" dirty="0" smtClean="0">
                <a:solidFill>
                  <a:srgbClr val="FF0000"/>
                </a:solidFill>
              </a:rPr>
              <a:t>[()]</a:t>
            </a:r>
          </a:p>
          <a:p>
            <a:r>
              <a:rPr lang="en-US" dirty="0" smtClean="0"/>
              <a:t>Example:</a:t>
            </a:r>
          </a:p>
          <a:p>
            <a:endParaRPr lang="en-US" dirty="0"/>
          </a:p>
          <a:p>
            <a:endParaRPr lang="en-US" dirty="0" smtClean="0"/>
          </a:p>
          <a:p>
            <a:endParaRPr lang="en-US" dirty="0"/>
          </a:p>
          <a:p>
            <a:endParaRPr lang="en-US" dirty="0" smtClean="0"/>
          </a:p>
          <a:p>
            <a:endParaRPr lang="en-US" dirty="0" smtClean="0"/>
          </a:p>
          <a:p>
            <a:r>
              <a:rPr lang="en-US" dirty="0" smtClean="0"/>
              <a:t>Note that in order to use two-way data binding in forms you need to import </a:t>
            </a:r>
            <a:r>
              <a:rPr lang="en-US" dirty="0" err="1" smtClean="0">
                <a:latin typeface="Consolas" panose="020B0609020204030204" pitchFamily="49" charset="0"/>
              </a:rPr>
              <a:t>FormsModule</a:t>
            </a:r>
            <a:r>
              <a:rPr lang="en-US" dirty="0" smtClean="0"/>
              <a:t> in </a:t>
            </a:r>
            <a:r>
              <a:rPr lang="en-US" dirty="0" err="1" smtClean="0">
                <a:latin typeface="Consolas" panose="020B0609020204030204" pitchFamily="49" charset="0"/>
              </a:rPr>
              <a:t>app.module.ts</a:t>
            </a:r>
            <a:r>
              <a:rPr lang="en-US" dirty="0" smtClean="0"/>
              <a:t> file and add it to </a:t>
            </a:r>
            <a:r>
              <a:rPr lang="en-US" dirty="0" smtClean="0">
                <a:latin typeface="Consolas" panose="020B0609020204030204" pitchFamily="49" charset="0"/>
              </a:rPr>
              <a:t>imports</a:t>
            </a:r>
            <a:r>
              <a:rPr lang="en-US" dirty="0" smtClean="0"/>
              <a:t> array.</a:t>
            </a:r>
            <a:endParaRPr lang="en-US" dirty="0"/>
          </a:p>
        </p:txBody>
      </p:sp>
      <p:sp>
        <p:nvSpPr>
          <p:cNvPr id="8" name="TextBox 7"/>
          <p:cNvSpPr txBox="1"/>
          <p:nvPr/>
        </p:nvSpPr>
        <p:spPr>
          <a:xfrm>
            <a:off x="503208" y="3018147"/>
            <a:ext cx="3886200" cy="646331"/>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smtClean="0">
                <a:solidFill>
                  <a:schemeClr val="accent1"/>
                </a:solidFill>
              </a:rPr>
              <a:t>TS</a:t>
            </a:r>
            <a:endParaRPr lang="en-US" dirty="0" smtClean="0">
              <a:solidFill>
                <a:schemeClr val="accent1"/>
              </a:solidFill>
            </a:endParaRPr>
          </a:p>
          <a:p>
            <a:r>
              <a:rPr lang="en-US" dirty="0" err="1">
                <a:solidFill>
                  <a:srgbClr val="001080"/>
                </a:solidFill>
                <a:latin typeface="Consolas" panose="020B0609020204030204" pitchFamily="49" charset="0"/>
              </a:rPr>
              <a:t>TodoDesc</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9" name="TextBox 8"/>
          <p:cNvSpPr txBox="1"/>
          <p:nvPr/>
        </p:nvSpPr>
        <p:spPr>
          <a:xfrm>
            <a:off x="5229045" y="3023899"/>
            <a:ext cx="5441829" cy="2031325"/>
          </a:xfrm>
          <a:prstGeom prst="rect">
            <a:avLst/>
          </a:prstGeom>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b="1" dirty="0" smtClean="0">
                <a:solidFill>
                  <a:schemeClr val="accent1"/>
                </a:solidFill>
              </a:rPr>
              <a:t>HTML</a:t>
            </a:r>
          </a:p>
          <a:p>
            <a:pPr algn="ctr"/>
            <a:endParaRPr lang="en-US" dirty="0" smtClean="0">
              <a:solidFill>
                <a:schemeClr val="accent1"/>
              </a:solidFill>
            </a:endParaRPr>
          </a:p>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"text"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TodoDesc</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ngModel</a:t>
            </a:r>
            <a:r>
              <a:rPr lang="en-US" dirty="0">
                <a:solidFill>
                  <a:srgbClr val="FF0000"/>
                </a:solidFill>
                <a:latin typeface="Consolas" panose="020B0609020204030204" pitchFamily="49" charset="0"/>
              </a:rPr>
              <a: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TodoDesc</a:t>
            </a:r>
            <a:r>
              <a:rPr lang="en-US" dirty="0">
                <a:solidFill>
                  <a:srgbClr val="0000FF"/>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478096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xmlns=""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xmlns=""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xmlns="" id="{F34260FD-CAA3-43A0-977C-7E4B57013872}"/>
              </a:ext>
            </a:extLst>
          </p:cNvPr>
          <p:cNvCxnSpPr>
            <a:cxnSpLocks/>
          </p:cNvCxnSpPr>
          <p:nvPr/>
        </p:nvCxnSpPr>
        <p:spPr>
          <a:xfrm>
            <a:off x="1191446" y="1157468"/>
            <a:ext cx="0" cy="24654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BDA2F9A4-6988-4274-8384-12496EC9D59D}"/>
              </a:ext>
            </a:extLst>
          </p:cNvPr>
          <p:cNvSpPr txBox="1"/>
          <p:nvPr/>
        </p:nvSpPr>
        <p:spPr>
          <a:xfrm>
            <a:off x="1458964" y="712385"/>
            <a:ext cx="3768644" cy="4739759"/>
          </a:xfrm>
          <a:prstGeom prst="rect">
            <a:avLst/>
          </a:prstGeom>
          <a:noFill/>
        </p:spPr>
        <p:txBody>
          <a:bodyPr wrap="square" rtlCol="0">
            <a:spAutoFit/>
          </a:bodyPr>
          <a:lstStyle/>
          <a:p>
            <a:r>
              <a:rPr lang="en-IN" sz="2400" b="1" dirty="0" smtClean="0"/>
              <a:t>Outline</a:t>
            </a:r>
            <a:endParaRPr lang="en-US" b="1" dirty="0" smtClean="0"/>
          </a:p>
          <a:p>
            <a:endParaRPr lang="en-US" b="1" dirty="0" smtClean="0"/>
          </a:p>
          <a:p>
            <a:pPr indent="446088">
              <a:buFont typeface="Wingdings" pitchFamily="2" charset="2"/>
              <a:buChar char="ü"/>
            </a:pPr>
            <a:r>
              <a:rPr lang="en-US" sz="2000" dirty="0"/>
              <a:t>What is Angular</a:t>
            </a:r>
          </a:p>
          <a:p>
            <a:pPr indent="446088">
              <a:buFont typeface="Wingdings" pitchFamily="2" charset="2"/>
              <a:buChar char="ü"/>
            </a:pPr>
            <a:r>
              <a:rPr lang="en-US" sz="2000" dirty="0"/>
              <a:t>AngularJS vs Angular7</a:t>
            </a:r>
          </a:p>
          <a:p>
            <a:pPr indent="446088">
              <a:buFont typeface="Wingdings" pitchFamily="2" charset="2"/>
              <a:buChar char="ü"/>
            </a:pPr>
            <a:r>
              <a:rPr lang="en-US" sz="2000" dirty="0"/>
              <a:t>Project setup &amp; First App</a:t>
            </a:r>
          </a:p>
          <a:p>
            <a:pPr indent="446088">
              <a:buFont typeface="Wingdings" pitchFamily="2" charset="2"/>
              <a:buChar char="ü"/>
            </a:pPr>
            <a:r>
              <a:rPr lang="en-US" sz="2000" dirty="0"/>
              <a:t>Angular project structure</a:t>
            </a:r>
          </a:p>
          <a:p>
            <a:pPr indent="446088">
              <a:buFont typeface="Wingdings" pitchFamily="2" charset="2"/>
              <a:buChar char="ü"/>
            </a:pPr>
            <a:r>
              <a:rPr lang="en-US" sz="2000" dirty="0"/>
              <a:t>Editing First App</a:t>
            </a:r>
          </a:p>
          <a:p>
            <a:pPr indent="446088">
              <a:buFont typeface="Wingdings" pitchFamily="2" charset="2"/>
              <a:buChar char="ü"/>
            </a:pPr>
            <a:r>
              <a:rPr lang="en-US" sz="2000" dirty="0"/>
              <a:t>Component</a:t>
            </a:r>
          </a:p>
          <a:p>
            <a:pPr indent="446088">
              <a:buFont typeface="Wingdings" pitchFamily="2" charset="2"/>
              <a:buChar char="ü"/>
            </a:pPr>
            <a:r>
              <a:rPr lang="en-US" sz="2000" dirty="0"/>
              <a:t>Basic Routing</a:t>
            </a:r>
          </a:p>
          <a:p>
            <a:pPr indent="446088">
              <a:buFont typeface="Wingdings" pitchFamily="2" charset="2"/>
              <a:buChar char="ü"/>
            </a:pPr>
            <a:r>
              <a:rPr lang="en-US" sz="2000" dirty="0"/>
              <a:t>Data binding</a:t>
            </a:r>
          </a:p>
          <a:p>
            <a:pPr indent="446088">
              <a:buFont typeface="Wingdings" pitchFamily="2" charset="2"/>
              <a:buChar char="ü"/>
            </a:pPr>
            <a:r>
              <a:rPr lang="en-US" sz="2000" dirty="0"/>
              <a:t>String Interpolation</a:t>
            </a:r>
          </a:p>
          <a:p>
            <a:pPr indent="446088">
              <a:buFont typeface="Wingdings" pitchFamily="2" charset="2"/>
              <a:buChar char="ü"/>
            </a:pPr>
            <a:r>
              <a:rPr lang="en-US" sz="2000" dirty="0"/>
              <a:t>Pipes</a:t>
            </a:r>
          </a:p>
          <a:p>
            <a:pPr indent="446088">
              <a:buFont typeface="Wingdings" pitchFamily="2" charset="2"/>
              <a:buChar char="ü"/>
            </a:pPr>
            <a:r>
              <a:rPr lang="en-US" sz="2000" dirty="0"/>
              <a:t>Property binding</a:t>
            </a:r>
          </a:p>
          <a:p>
            <a:pPr indent="446088">
              <a:buFont typeface="Wingdings" pitchFamily="2" charset="2"/>
              <a:buChar char="ü"/>
            </a:pPr>
            <a:r>
              <a:rPr lang="en-US" sz="2000" dirty="0"/>
              <a:t>Event binding</a:t>
            </a:r>
          </a:p>
          <a:p>
            <a:pPr indent="446088">
              <a:buFont typeface="Wingdings" pitchFamily="2" charset="2"/>
              <a:buChar char="ü"/>
            </a:pPr>
            <a:r>
              <a:rPr lang="en-US" sz="2000" dirty="0"/>
              <a:t>Two way data binding</a:t>
            </a:r>
          </a:p>
        </p:txBody>
      </p:sp>
      <p:sp>
        <p:nvSpPr>
          <p:cNvPr id="10" name="TextBox 9">
            <a:extLst>
              <a:ext uri="{FF2B5EF4-FFF2-40B4-BE49-F238E27FC236}">
                <a16:creationId xmlns:a16="http://schemas.microsoft.com/office/drawing/2014/main" xmlns="" id="{BDA2F9A4-6988-4274-8384-12496EC9D59D}"/>
              </a:ext>
            </a:extLst>
          </p:cNvPr>
          <p:cNvSpPr txBox="1"/>
          <p:nvPr/>
        </p:nvSpPr>
        <p:spPr>
          <a:xfrm>
            <a:off x="5202828" y="790020"/>
            <a:ext cx="4389746" cy="4031873"/>
          </a:xfrm>
          <a:prstGeom prst="rect">
            <a:avLst/>
          </a:prstGeom>
          <a:noFill/>
        </p:spPr>
        <p:txBody>
          <a:bodyPr wrap="square" rtlCol="0">
            <a:spAutoFit/>
          </a:bodyPr>
          <a:lstStyle/>
          <a:p>
            <a:endParaRPr lang="en-US" b="1" dirty="0" smtClean="0"/>
          </a:p>
          <a:p>
            <a:endParaRPr lang="en-US" b="1" dirty="0" smtClean="0"/>
          </a:p>
          <a:p>
            <a:pPr indent="446088">
              <a:buFont typeface="Wingdings" pitchFamily="2" charset="2"/>
              <a:buChar char="ü"/>
            </a:pPr>
            <a:r>
              <a:rPr lang="en-US" sz="2000" dirty="0"/>
              <a:t>Directives</a:t>
            </a:r>
          </a:p>
          <a:p>
            <a:pPr lvl="1" indent="446088">
              <a:buFont typeface="Wingdings" pitchFamily="2" charset="2"/>
              <a:buChar char="ü"/>
            </a:pPr>
            <a:r>
              <a:rPr lang="en-US" sz="2000" dirty="0" err="1"/>
              <a:t>ngIf</a:t>
            </a:r>
            <a:r>
              <a:rPr lang="en-US" sz="2000" dirty="0"/>
              <a:t> &amp; </a:t>
            </a:r>
            <a:r>
              <a:rPr lang="en-US" sz="2000" dirty="0" err="1"/>
              <a:t>ngSwitch</a:t>
            </a:r>
            <a:r>
              <a:rPr lang="en-US" sz="2000" dirty="0"/>
              <a:t> directive</a:t>
            </a:r>
          </a:p>
          <a:p>
            <a:pPr lvl="1" indent="446088">
              <a:buFont typeface="Wingdings" pitchFamily="2" charset="2"/>
              <a:buChar char="ü"/>
            </a:pPr>
            <a:r>
              <a:rPr lang="en-US" sz="2000" dirty="0" err="1"/>
              <a:t>ngFor</a:t>
            </a:r>
            <a:r>
              <a:rPr lang="en-US" sz="2000" dirty="0"/>
              <a:t> directive</a:t>
            </a:r>
          </a:p>
          <a:p>
            <a:pPr lvl="1" indent="446088">
              <a:buFont typeface="Wingdings" pitchFamily="2" charset="2"/>
              <a:buChar char="ü"/>
            </a:pPr>
            <a:r>
              <a:rPr lang="en-US" sz="2000" dirty="0" err="1"/>
              <a:t>ngClass</a:t>
            </a:r>
            <a:r>
              <a:rPr lang="en-US" sz="2000" dirty="0"/>
              <a:t> &amp; </a:t>
            </a:r>
            <a:r>
              <a:rPr lang="en-US" sz="2000" dirty="0" err="1"/>
              <a:t>ngStyle</a:t>
            </a:r>
            <a:r>
              <a:rPr lang="en-US" sz="2000" dirty="0"/>
              <a:t> directive</a:t>
            </a:r>
          </a:p>
          <a:p>
            <a:pPr indent="446088">
              <a:buFont typeface="Wingdings" pitchFamily="2" charset="2"/>
              <a:buChar char="ü"/>
            </a:pPr>
            <a:r>
              <a:rPr lang="en-US" sz="2000" dirty="0"/>
              <a:t>Creating custom directive</a:t>
            </a:r>
          </a:p>
          <a:p>
            <a:pPr indent="446088">
              <a:buFont typeface="Wingdings" pitchFamily="2" charset="2"/>
              <a:buChar char="ü"/>
            </a:pPr>
            <a:r>
              <a:rPr lang="en-US" sz="2000" dirty="0"/>
              <a:t>Observable</a:t>
            </a:r>
          </a:p>
          <a:p>
            <a:pPr indent="446088">
              <a:buFont typeface="Wingdings" pitchFamily="2" charset="2"/>
              <a:buChar char="ü"/>
            </a:pPr>
            <a:r>
              <a:rPr lang="en-US" sz="2000" dirty="0"/>
              <a:t>Dependency Injection</a:t>
            </a:r>
          </a:p>
          <a:p>
            <a:pPr indent="446088">
              <a:buFont typeface="Wingdings" pitchFamily="2" charset="2"/>
              <a:buChar char="ü"/>
            </a:pPr>
            <a:r>
              <a:rPr lang="en-US" sz="2000" dirty="0"/>
              <a:t>Forms in </a:t>
            </a:r>
            <a:r>
              <a:rPr lang="en-US" sz="2000" dirty="0" smtClean="0"/>
              <a:t>Angular</a:t>
            </a:r>
            <a:endParaRPr lang="en-US" sz="2000" dirty="0"/>
          </a:p>
          <a:p>
            <a:pPr indent="446088">
              <a:buFont typeface="Wingdings" pitchFamily="2" charset="2"/>
              <a:buChar char="ü"/>
            </a:pPr>
            <a:r>
              <a:rPr lang="en-US" sz="2000" dirty="0"/>
              <a:t>Services</a:t>
            </a:r>
          </a:p>
          <a:p>
            <a:pPr indent="446088">
              <a:buFont typeface="Wingdings" pitchFamily="2" charset="2"/>
              <a:buChar char="ü"/>
            </a:pPr>
            <a:r>
              <a:rPr lang="en-US" sz="2000" dirty="0"/>
              <a:t>Making HTTP Request</a:t>
            </a:r>
          </a:p>
          <a:p>
            <a:pPr indent="446088">
              <a:buFont typeface="Wingdings" pitchFamily="2" charset="2"/>
              <a:buChar char="ü"/>
            </a:pPr>
            <a:endParaRPr lang="en-US" sz="2000" dirty="0"/>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a:t>Directives are classes that add additional behavior to elements in your Angular applications</a:t>
            </a:r>
            <a:r>
              <a:rPr lang="en-US" dirty="0" smtClean="0"/>
              <a:t>.</a:t>
            </a:r>
          </a:p>
          <a:p>
            <a:r>
              <a:rPr lang="en-US" dirty="0"/>
              <a:t>Use </a:t>
            </a:r>
            <a:r>
              <a:rPr lang="en-US" dirty="0" err="1"/>
              <a:t>Angular's</a:t>
            </a:r>
            <a:r>
              <a:rPr lang="en-US" dirty="0"/>
              <a:t> built-in directives to manage forms, lists, styles, and what users see</a:t>
            </a:r>
            <a:r>
              <a:rPr lang="en-US" dirty="0" smtClean="0"/>
              <a:t>.</a:t>
            </a:r>
          </a:p>
          <a:p>
            <a:r>
              <a:rPr lang="en-US" dirty="0"/>
              <a:t>The different types of Angular directives are as follows</a:t>
            </a:r>
            <a:r>
              <a:rPr lang="en-US" dirty="0" smtClean="0"/>
              <a:t>:</a:t>
            </a:r>
          </a:p>
          <a:p>
            <a:pPr lvl="1"/>
            <a:r>
              <a:rPr lang="en-US" b="1" dirty="0" smtClean="0"/>
              <a:t>Components</a:t>
            </a:r>
            <a:r>
              <a:rPr lang="en-US" dirty="0" smtClean="0"/>
              <a:t>: </a:t>
            </a:r>
          </a:p>
          <a:p>
            <a:pPr marL="457200" lvl="1" indent="0">
              <a:buNone/>
            </a:pPr>
            <a:r>
              <a:rPr lang="en-US" dirty="0"/>
              <a:t>	</a:t>
            </a:r>
            <a:r>
              <a:rPr lang="en-US" dirty="0" smtClean="0"/>
              <a:t>Used </a:t>
            </a:r>
            <a:r>
              <a:rPr lang="en-US" dirty="0"/>
              <a:t>with a template. This type of directive is the most common directive type</a:t>
            </a:r>
            <a:r>
              <a:rPr lang="en-US" dirty="0" smtClean="0"/>
              <a:t>.</a:t>
            </a:r>
          </a:p>
          <a:p>
            <a:pPr lvl="1"/>
            <a:r>
              <a:rPr lang="en-US" b="1" dirty="0"/>
              <a:t>Attribute </a:t>
            </a:r>
            <a:r>
              <a:rPr lang="en-US" b="1" dirty="0" smtClean="0"/>
              <a:t>directives</a:t>
            </a:r>
            <a:r>
              <a:rPr lang="en-US" dirty="0" smtClean="0"/>
              <a:t>: </a:t>
            </a:r>
          </a:p>
          <a:p>
            <a:pPr marL="457200" lvl="1" indent="0">
              <a:buNone/>
            </a:pPr>
            <a:r>
              <a:rPr lang="en-US" dirty="0"/>
              <a:t>	</a:t>
            </a:r>
            <a:r>
              <a:rPr lang="en-US" dirty="0" smtClean="0"/>
              <a:t>Change </a:t>
            </a:r>
            <a:r>
              <a:rPr lang="en-US" dirty="0"/>
              <a:t>the appearance or behavior of an element, component, or another directive</a:t>
            </a:r>
            <a:r>
              <a:rPr lang="en-US" dirty="0" smtClean="0"/>
              <a:t>.</a:t>
            </a:r>
          </a:p>
          <a:p>
            <a:pPr lvl="1"/>
            <a:r>
              <a:rPr lang="en-US" b="1" dirty="0"/>
              <a:t>Structural </a:t>
            </a:r>
            <a:r>
              <a:rPr lang="en-US" b="1" dirty="0" smtClean="0"/>
              <a:t>directives</a:t>
            </a:r>
            <a:r>
              <a:rPr lang="en-US" dirty="0" smtClean="0"/>
              <a:t>: </a:t>
            </a:r>
          </a:p>
          <a:p>
            <a:pPr marL="457200" lvl="1" indent="0">
              <a:buNone/>
            </a:pPr>
            <a:r>
              <a:rPr lang="en-US" dirty="0" smtClean="0"/>
              <a:t>	Change </a:t>
            </a:r>
            <a:r>
              <a:rPr lang="en-US" dirty="0"/>
              <a:t>the DOM layout by adding and removing DOM elements</a:t>
            </a:r>
            <a:r>
              <a:rPr lang="en-US" dirty="0" smtClean="0"/>
              <a:t>.</a:t>
            </a:r>
          </a:p>
          <a:p>
            <a:r>
              <a:rPr lang="en-US" dirty="0" smtClean="0"/>
              <a:t>In the following slides we will explore the built-in directives in Angular.</a:t>
            </a:r>
            <a:endParaRPr lang="en-US" dirty="0"/>
          </a:p>
        </p:txBody>
      </p:sp>
    </p:spTree>
    <p:extLst>
      <p:ext uri="{BB962C8B-B14F-4D97-AF65-F5344CB8AC3E}">
        <p14:creationId xmlns:p14="http://schemas.microsoft.com/office/powerpoint/2010/main" val="2549479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attribute directives</a:t>
            </a:r>
          </a:p>
        </p:txBody>
      </p:sp>
      <p:sp>
        <p:nvSpPr>
          <p:cNvPr id="3" name="Content Placeholder 2"/>
          <p:cNvSpPr>
            <a:spLocks noGrp="1"/>
          </p:cNvSpPr>
          <p:nvPr>
            <p:ph idx="1"/>
          </p:nvPr>
        </p:nvSpPr>
        <p:spPr/>
        <p:txBody>
          <a:bodyPr/>
          <a:lstStyle/>
          <a:p>
            <a:r>
              <a:rPr lang="en-US" dirty="0"/>
              <a:t>Attribute directives listen to and modify the behavior of other HTML elements, attributes, properties, and </a:t>
            </a:r>
            <a:r>
              <a:rPr lang="en-US" dirty="0" smtClean="0"/>
              <a:t>components.</a:t>
            </a:r>
          </a:p>
          <a:p>
            <a:r>
              <a:rPr lang="en-US" dirty="0"/>
              <a:t>Many </a:t>
            </a:r>
            <a:r>
              <a:rPr lang="en-US" dirty="0" err="1"/>
              <a:t>NgModules</a:t>
            </a:r>
            <a:r>
              <a:rPr lang="en-US" dirty="0"/>
              <a:t> such as the </a:t>
            </a:r>
            <a:r>
              <a:rPr lang="en-US" dirty="0" err="1">
                <a:latin typeface="Consolas" panose="020B0609020204030204" pitchFamily="49" charset="0"/>
              </a:rPr>
              <a:t>RouterModule</a:t>
            </a:r>
            <a:r>
              <a:rPr lang="en-US" dirty="0"/>
              <a:t> and the </a:t>
            </a:r>
            <a:r>
              <a:rPr lang="en-US" dirty="0" err="1">
                <a:latin typeface="Consolas" panose="020B0609020204030204" pitchFamily="49" charset="0"/>
              </a:rPr>
              <a:t>FormsModule</a:t>
            </a:r>
            <a:r>
              <a:rPr lang="en-US" dirty="0"/>
              <a:t> define their own attribute directives. </a:t>
            </a:r>
            <a:endParaRPr lang="en-US" dirty="0" smtClean="0"/>
          </a:p>
          <a:p>
            <a:r>
              <a:rPr lang="en-US" dirty="0" smtClean="0"/>
              <a:t>The </a:t>
            </a:r>
            <a:r>
              <a:rPr lang="en-US" dirty="0"/>
              <a:t>most common attribute directives are as follows</a:t>
            </a:r>
            <a:r>
              <a:rPr lang="en-US" dirty="0" smtClean="0"/>
              <a:t>:</a:t>
            </a:r>
          </a:p>
          <a:p>
            <a:pPr lvl="1"/>
            <a:r>
              <a:rPr lang="en-US" b="1" dirty="0" err="1" smtClean="0"/>
              <a:t>NgClass</a:t>
            </a:r>
            <a:r>
              <a:rPr lang="en-US" dirty="0" smtClean="0"/>
              <a:t>: </a:t>
            </a:r>
            <a:r>
              <a:rPr lang="en-US" dirty="0"/>
              <a:t>Adds and removes a set of CSS classes</a:t>
            </a:r>
            <a:r>
              <a:rPr lang="en-US" dirty="0" smtClean="0"/>
              <a:t>.</a:t>
            </a:r>
          </a:p>
          <a:p>
            <a:pPr lvl="1"/>
            <a:r>
              <a:rPr lang="en-US" b="1" dirty="0" err="1" smtClean="0"/>
              <a:t>NgStyle</a:t>
            </a:r>
            <a:r>
              <a:rPr lang="en-US" dirty="0" smtClean="0"/>
              <a:t>: </a:t>
            </a:r>
            <a:r>
              <a:rPr lang="en-US" dirty="0"/>
              <a:t>Adds and removes a set of HTML styles</a:t>
            </a:r>
            <a:r>
              <a:rPr lang="en-US" dirty="0" smtClean="0"/>
              <a:t>.</a:t>
            </a:r>
          </a:p>
          <a:p>
            <a:pPr lvl="1"/>
            <a:r>
              <a:rPr lang="en-US" b="1" dirty="0" err="1" smtClean="0"/>
              <a:t>NgModel</a:t>
            </a:r>
            <a:r>
              <a:rPr lang="en-US" dirty="0" smtClean="0"/>
              <a:t>: </a:t>
            </a:r>
            <a:r>
              <a:rPr lang="en-US" dirty="0"/>
              <a:t>Adds two-way data binding to an HTML form element.</a:t>
            </a:r>
          </a:p>
        </p:txBody>
      </p:sp>
    </p:spTree>
    <p:extLst>
      <p:ext uri="{BB962C8B-B14F-4D97-AF65-F5344CB8AC3E}">
        <p14:creationId xmlns:p14="http://schemas.microsoft.com/office/powerpoint/2010/main" val="4087361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structural directives</a:t>
            </a:r>
          </a:p>
        </p:txBody>
      </p:sp>
      <p:sp>
        <p:nvSpPr>
          <p:cNvPr id="3" name="Content Placeholder 2"/>
          <p:cNvSpPr>
            <a:spLocks noGrp="1"/>
          </p:cNvSpPr>
          <p:nvPr>
            <p:ph idx="1"/>
          </p:nvPr>
        </p:nvSpPr>
        <p:spPr/>
        <p:txBody>
          <a:bodyPr/>
          <a:lstStyle/>
          <a:p>
            <a:r>
              <a:rPr lang="en-US" dirty="0"/>
              <a:t>Structural directives are responsible for HTML layout. They shape or reshape the DOM's structure, typically by adding, removing, and manipulating the host elements to which they are attached</a:t>
            </a:r>
            <a:r>
              <a:rPr lang="en-US" dirty="0" smtClean="0"/>
              <a:t>.</a:t>
            </a:r>
          </a:p>
          <a:p>
            <a:r>
              <a:rPr lang="en-US" dirty="0" smtClean="0"/>
              <a:t>Some of </a:t>
            </a:r>
            <a:r>
              <a:rPr lang="en-US" dirty="0"/>
              <a:t>the most common built-in structural directives</a:t>
            </a:r>
            <a:r>
              <a:rPr lang="en-US" dirty="0" smtClean="0"/>
              <a:t>:</a:t>
            </a:r>
          </a:p>
          <a:p>
            <a:pPr lvl="1"/>
            <a:r>
              <a:rPr lang="en-US" b="1" dirty="0" err="1" smtClean="0"/>
              <a:t>NgIf</a:t>
            </a:r>
            <a:r>
              <a:rPr lang="en-US" dirty="0" smtClean="0"/>
              <a:t>: </a:t>
            </a:r>
            <a:r>
              <a:rPr lang="en-US" dirty="0"/>
              <a:t>Conditionally creates or disposes of </a:t>
            </a:r>
            <a:r>
              <a:rPr lang="en-US" dirty="0" err="1"/>
              <a:t>subviews</a:t>
            </a:r>
            <a:r>
              <a:rPr lang="en-US" dirty="0"/>
              <a:t> from the template</a:t>
            </a:r>
            <a:r>
              <a:rPr lang="en-US" dirty="0" smtClean="0"/>
              <a:t>.</a:t>
            </a:r>
          </a:p>
          <a:p>
            <a:pPr lvl="1"/>
            <a:r>
              <a:rPr lang="en-US" b="1" dirty="0" err="1" smtClean="0"/>
              <a:t>NgFor</a:t>
            </a:r>
            <a:r>
              <a:rPr lang="en-US" dirty="0" smtClean="0"/>
              <a:t>: </a:t>
            </a:r>
            <a:r>
              <a:rPr lang="en-US" dirty="0"/>
              <a:t>Repeat a node for each item in a list</a:t>
            </a:r>
            <a:r>
              <a:rPr lang="en-US" dirty="0" smtClean="0"/>
              <a:t>.</a:t>
            </a:r>
          </a:p>
          <a:p>
            <a:pPr lvl="1"/>
            <a:r>
              <a:rPr lang="en-US" b="1" dirty="0" err="1" smtClean="0"/>
              <a:t>NgSwitch</a:t>
            </a:r>
            <a:r>
              <a:rPr lang="en-US" dirty="0"/>
              <a:t>: A set of directives that switch among alternative views.</a:t>
            </a:r>
          </a:p>
        </p:txBody>
      </p:sp>
    </p:spTree>
    <p:extLst>
      <p:ext uri="{BB962C8B-B14F-4D97-AF65-F5344CB8AC3E}">
        <p14:creationId xmlns:p14="http://schemas.microsoft.com/office/powerpoint/2010/main" val="307463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ea typeface="Times New Roman" panose="02020603050405020304" pitchFamily="18" charset="0"/>
                <a:cs typeface="Times New Roman" panose="02020603050405020304" pitchFamily="18" charset="0"/>
              </a:rPr>
              <a:t>Observable</a:t>
            </a:r>
            <a:endParaRPr lang="en-US" dirty="0"/>
          </a:p>
        </p:txBody>
      </p:sp>
      <p:sp>
        <p:nvSpPr>
          <p:cNvPr id="3" name="Content Placeholder 2"/>
          <p:cNvSpPr>
            <a:spLocks noGrp="1"/>
          </p:cNvSpPr>
          <p:nvPr>
            <p:ph idx="1"/>
          </p:nvPr>
        </p:nvSpPr>
        <p:spPr/>
        <p:txBody>
          <a:bodyPr/>
          <a:lstStyle/>
          <a:p>
            <a:r>
              <a:rPr lang="en-US" dirty="0"/>
              <a:t>Angular makes use of observables as an interface to handle a variety of common asynchronous operations</a:t>
            </a:r>
            <a:r>
              <a:rPr lang="en-US" dirty="0" smtClean="0"/>
              <a:t>.</a:t>
            </a:r>
          </a:p>
          <a:p>
            <a:r>
              <a:rPr lang="en-US" dirty="0"/>
              <a:t>For example</a:t>
            </a:r>
            <a:r>
              <a:rPr lang="en-US" dirty="0" smtClean="0"/>
              <a:t>:</a:t>
            </a:r>
          </a:p>
          <a:p>
            <a:pPr lvl="1"/>
            <a:r>
              <a:rPr lang="en-US" dirty="0"/>
              <a:t>You can define custom events that send observable output data from a child to a parent component</a:t>
            </a:r>
          </a:p>
          <a:p>
            <a:pPr lvl="1"/>
            <a:r>
              <a:rPr lang="en-US" dirty="0"/>
              <a:t>The HTTP module uses observables to handle AJAX requests and responses</a:t>
            </a:r>
          </a:p>
          <a:p>
            <a:pPr lvl="1"/>
            <a:r>
              <a:rPr lang="en-US" dirty="0"/>
              <a:t>The Router and Forms modules use observables to listen for and respond to user-input </a:t>
            </a:r>
            <a:r>
              <a:rPr lang="en-US" dirty="0" smtClean="0"/>
              <a:t>events</a:t>
            </a:r>
          </a:p>
          <a:p>
            <a:r>
              <a:rPr lang="en-US" dirty="0" err="1"/>
              <a:t>Angular's</a:t>
            </a:r>
            <a:r>
              <a:rPr lang="en-US" dirty="0"/>
              <a:t> </a:t>
            </a:r>
            <a:r>
              <a:rPr lang="en-US" dirty="0" err="1">
                <a:latin typeface="Consolas" panose="020B0609020204030204" pitchFamily="49" charset="0"/>
              </a:rPr>
              <a:t>HttpClient</a:t>
            </a:r>
            <a:r>
              <a:rPr lang="en-US" dirty="0"/>
              <a:t> returns observables from HTTP method calls. </a:t>
            </a:r>
            <a:endParaRPr lang="en-US" dirty="0" smtClean="0"/>
          </a:p>
          <a:p>
            <a:r>
              <a:rPr lang="en-US" dirty="0" smtClean="0"/>
              <a:t>For </a:t>
            </a:r>
            <a:r>
              <a:rPr lang="en-US" dirty="0"/>
              <a:t>instance, </a:t>
            </a:r>
            <a:r>
              <a:rPr lang="en-US" dirty="0" err="1"/>
              <a:t>http.get</a:t>
            </a:r>
            <a:r>
              <a:rPr lang="en-US" dirty="0"/>
              <a:t>('/</a:t>
            </a:r>
            <a:r>
              <a:rPr lang="en-US" dirty="0" err="1"/>
              <a:t>api</a:t>
            </a:r>
            <a:r>
              <a:rPr lang="en-US" dirty="0"/>
              <a:t>') returns an observable. </a:t>
            </a:r>
            <a:endParaRPr lang="en-US" dirty="0" smtClean="0"/>
          </a:p>
          <a:p>
            <a:r>
              <a:rPr lang="en-US" dirty="0" smtClean="0"/>
              <a:t>This </a:t>
            </a:r>
            <a:r>
              <a:rPr lang="en-US" dirty="0"/>
              <a:t>provides several advantages over promise-based HTTP APIs</a:t>
            </a:r>
            <a:r>
              <a:rPr lang="en-US" dirty="0" smtClean="0"/>
              <a:t>:</a:t>
            </a:r>
          </a:p>
          <a:p>
            <a:pPr lvl="1"/>
            <a:r>
              <a:rPr lang="en-US" dirty="0"/>
              <a:t>Observables do not mutate the server response (as can occur through chained .then() calls on promises). Instead, you can use a series of operators to transform values as needed</a:t>
            </a:r>
            <a:r>
              <a:rPr lang="en-US" dirty="0" smtClean="0"/>
              <a:t>.</a:t>
            </a:r>
            <a:endParaRPr lang="en-US" dirty="0"/>
          </a:p>
          <a:p>
            <a:pPr lvl="1"/>
            <a:r>
              <a:rPr lang="en-US" dirty="0"/>
              <a:t>HTTP requests are cancellable through the unsubscribe() </a:t>
            </a:r>
            <a:r>
              <a:rPr lang="en-US" dirty="0" smtClean="0"/>
              <a:t>method</a:t>
            </a:r>
            <a:endParaRPr lang="en-US" dirty="0"/>
          </a:p>
          <a:p>
            <a:pPr lvl="1"/>
            <a:r>
              <a:rPr lang="en-US" dirty="0"/>
              <a:t>Requests can be configured to get progress event </a:t>
            </a:r>
            <a:r>
              <a:rPr lang="en-US" dirty="0" smtClean="0"/>
              <a:t>updates</a:t>
            </a:r>
            <a:endParaRPr lang="en-US" dirty="0"/>
          </a:p>
          <a:p>
            <a:pPr lvl="1"/>
            <a:r>
              <a:rPr lang="en-US" dirty="0"/>
              <a:t>Failed requests can be retried easily</a:t>
            </a:r>
          </a:p>
        </p:txBody>
      </p:sp>
    </p:spTree>
    <p:extLst>
      <p:ext uri="{BB962C8B-B14F-4D97-AF65-F5344CB8AC3E}">
        <p14:creationId xmlns:p14="http://schemas.microsoft.com/office/powerpoint/2010/main" val="3322644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ea typeface="Times New Roman" panose="02020603050405020304" pitchFamily="18" charset="0"/>
                <a:cs typeface="Times New Roman" panose="02020603050405020304" pitchFamily="18" charset="0"/>
              </a:rPr>
              <a:t>Dependency </a:t>
            </a:r>
            <a:r>
              <a:rPr lang="en-IN" sz="3600" dirty="0" smtClean="0">
                <a:ea typeface="Times New Roman" panose="02020603050405020304" pitchFamily="18" charset="0"/>
                <a:cs typeface="Times New Roman" panose="02020603050405020304" pitchFamily="18" charset="0"/>
              </a:rPr>
              <a:t>Injection (DI)</a:t>
            </a:r>
            <a:endParaRPr lang="en-US" dirty="0"/>
          </a:p>
        </p:txBody>
      </p:sp>
      <p:sp>
        <p:nvSpPr>
          <p:cNvPr id="3" name="Content Placeholder 2"/>
          <p:cNvSpPr>
            <a:spLocks noGrp="1"/>
          </p:cNvSpPr>
          <p:nvPr>
            <p:ph idx="1"/>
          </p:nvPr>
        </p:nvSpPr>
        <p:spPr/>
        <p:txBody>
          <a:bodyPr/>
          <a:lstStyle/>
          <a:p>
            <a:r>
              <a:rPr lang="en-US" dirty="0"/>
              <a:t>Dependencies are services or objects that a class needs to perform its function. Dependency injection, or DI, is a design pattern in which a class requests dependencies from external sources rather than creating them</a:t>
            </a:r>
            <a:r>
              <a:rPr lang="en-US" dirty="0" smtClean="0"/>
              <a:t>.</a:t>
            </a:r>
          </a:p>
          <a:p>
            <a:r>
              <a:rPr lang="en-US" dirty="0" err="1"/>
              <a:t>Angular's</a:t>
            </a:r>
            <a:r>
              <a:rPr lang="en-US" dirty="0"/>
              <a:t> DI framework provides dependencies to a class upon instantiation</a:t>
            </a:r>
            <a:r>
              <a:rPr lang="en-US" dirty="0" smtClean="0"/>
              <a:t>.</a:t>
            </a:r>
          </a:p>
          <a:p>
            <a:r>
              <a:rPr lang="en-US" dirty="0" smtClean="0"/>
              <a:t>We can use </a:t>
            </a:r>
            <a:r>
              <a:rPr lang="en-US" dirty="0"/>
              <a:t>Angular DI to increase flexibility and modularity in your applications</a:t>
            </a:r>
            <a:r>
              <a:rPr lang="en-US" dirty="0" smtClean="0"/>
              <a:t>.</a:t>
            </a:r>
          </a:p>
          <a:p>
            <a:r>
              <a:rPr lang="en-US" dirty="0"/>
              <a:t>Consider two classes, A and B. Let’s assume that class A uses the objects of class B. Normally, in </a:t>
            </a:r>
            <a:r>
              <a:rPr lang="en-US" dirty="0" smtClean="0"/>
              <a:t>OOPs, </a:t>
            </a:r>
            <a:r>
              <a:rPr lang="en-US" dirty="0"/>
              <a:t>an instance of class B is created so that class A can access the objects. Using DI, we move the creation and binding of the dependent objects outside of the class that depend on them</a:t>
            </a:r>
            <a:r>
              <a:rPr lang="en-US" dirty="0" smtClean="0"/>
              <a:t>.</a:t>
            </a:r>
          </a:p>
          <a:p>
            <a:r>
              <a:rPr lang="en-US" dirty="0"/>
              <a:t>Advantages of Dependency Injection</a:t>
            </a:r>
          </a:p>
          <a:p>
            <a:pPr lvl="1"/>
            <a:r>
              <a:rPr lang="en-US" dirty="0"/>
              <a:t>Dependency Injection helps in Unit testing</a:t>
            </a:r>
            <a:r>
              <a:rPr lang="en-US" dirty="0" smtClean="0"/>
              <a:t>.</a:t>
            </a:r>
          </a:p>
          <a:p>
            <a:pPr lvl="1"/>
            <a:r>
              <a:rPr lang="en-US" dirty="0"/>
              <a:t>Boilerplate code is reduced, as initializing of dependencies is done by the injector component</a:t>
            </a:r>
            <a:r>
              <a:rPr lang="en-US" dirty="0" smtClean="0"/>
              <a:t>.</a:t>
            </a:r>
          </a:p>
          <a:p>
            <a:pPr lvl="1"/>
            <a:r>
              <a:rPr lang="en-US" dirty="0"/>
              <a:t>Extending the application becomes more manageable</a:t>
            </a:r>
            <a:r>
              <a:rPr lang="en-US" dirty="0" smtClean="0"/>
              <a:t>.</a:t>
            </a:r>
          </a:p>
          <a:p>
            <a:pPr lvl="1"/>
            <a:r>
              <a:rPr lang="en-US" dirty="0"/>
              <a:t>It helps to enable loose coupling, which is essential in application programming. </a:t>
            </a:r>
          </a:p>
        </p:txBody>
      </p:sp>
    </p:spTree>
    <p:extLst>
      <p:ext uri="{BB962C8B-B14F-4D97-AF65-F5344CB8AC3E}">
        <p14:creationId xmlns:p14="http://schemas.microsoft.com/office/powerpoint/2010/main" val="2450580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ea typeface="Times New Roman" panose="02020603050405020304" pitchFamily="18" charset="0"/>
                <a:cs typeface="Times New Roman" panose="02020603050405020304" pitchFamily="18" charset="0"/>
              </a:rPr>
              <a:t>Forms in Angular</a:t>
            </a:r>
            <a:endParaRPr lang="en-US" dirty="0"/>
          </a:p>
        </p:txBody>
      </p:sp>
      <p:sp>
        <p:nvSpPr>
          <p:cNvPr id="3" name="Content Placeholder 2"/>
          <p:cNvSpPr>
            <a:spLocks noGrp="1"/>
          </p:cNvSpPr>
          <p:nvPr>
            <p:ph idx="1"/>
          </p:nvPr>
        </p:nvSpPr>
        <p:spPr/>
        <p:txBody>
          <a:bodyPr/>
          <a:lstStyle/>
          <a:p>
            <a:r>
              <a:rPr lang="en-US" dirty="0"/>
              <a:t>Handling user input with forms is the cornerstone of many common applications</a:t>
            </a:r>
            <a:r>
              <a:rPr lang="en-US" dirty="0" smtClean="0"/>
              <a:t>.</a:t>
            </a:r>
          </a:p>
          <a:p>
            <a:r>
              <a:rPr lang="en-US" dirty="0"/>
              <a:t>Applications use forms to enable users to log in, to update a profile, to enter sensitive information, and to perform many other data-entry tasks</a:t>
            </a:r>
            <a:r>
              <a:rPr lang="en-US" dirty="0" smtClean="0"/>
              <a:t>.</a:t>
            </a:r>
          </a:p>
          <a:p>
            <a:r>
              <a:rPr lang="en-US" dirty="0"/>
              <a:t>Angular provides two different approaches to handling user input through forms: </a:t>
            </a:r>
            <a:r>
              <a:rPr lang="en-US" b="1" dirty="0"/>
              <a:t>reactive</a:t>
            </a:r>
            <a:r>
              <a:rPr lang="en-US" dirty="0"/>
              <a:t> and </a:t>
            </a:r>
            <a:r>
              <a:rPr lang="en-US" b="1" dirty="0" smtClean="0"/>
              <a:t>template-driven</a:t>
            </a:r>
            <a:r>
              <a:rPr lang="en-US" dirty="0" smtClean="0"/>
              <a:t>.</a:t>
            </a:r>
          </a:p>
          <a:p>
            <a:r>
              <a:rPr lang="en-US" dirty="0" smtClean="0"/>
              <a:t>Both </a:t>
            </a:r>
            <a:r>
              <a:rPr lang="en-US" dirty="0"/>
              <a:t>capture user input events from the view, validate the user input, create a form model and data model to update, and provide a way to track changes</a:t>
            </a:r>
            <a:r>
              <a:rPr lang="en-US" dirty="0" smtClean="0"/>
              <a:t>.</a:t>
            </a:r>
          </a:p>
          <a:p>
            <a:r>
              <a:rPr lang="en-US" dirty="0" smtClean="0"/>
              <a:t>How to choose an approach:</a:t>
            </a:r>
          </a:p>
          <a:p>
            <a:pPr lvl="1"/>
            <a:r>
              <a:rPr lang="en-US" b="1" dirty="0"/>
              <a:t>Reactive </a:t>
            </a:r>
            <a:r>
              <a:rPr lang="en-US" b="1" dirty="0" smtClean="0"/>
              <a:t>forms</a:t>
            </a:r>
            <a:r>
              <a:rPr lang="en-US" dirty="0" smtClean="0"/>
              <a:t>: </a:t>
            </a:r>
            <a:r>
              <a:rPr lang="en-US" dirty="0"/>
              <a:t>Provide direct, explicit access to the underlying forms object model. Compared to template-driven forms, they are more robust: they're more scalable, reusable, and testable. If forms are a key part of your application, or you're already using reactive patterns for building your application, use reactive forms</a:t>
            </a:r>
            <a:r>
              <a:rPr lang="en-US" dirty="0" smtClean="0"/>
              <a:t>.</a:t>
            </a:r>
          </a:p>
          <a:p>
            <a:pPr lvl="1"/>
            <a:r>
              <a:rPr lang="en-US" b="1" dirty="0" err="1" smtClean="0"/>
              <a:t>Templete</a:t>
            </a:r>
            <a:r>
              <a:rPr lang="en-US" b="1" dirty="0" smtClean="0"/>
              <a:t>-Driven forms</a:t>
            </a:r>
            <a:r>
              <a:rPr lang="en-US" dirty="0" smtClean="0"/>
              <a:t>: </a:t>
            </a:r>
            <a:r>
              <a:rPr lang="en-US" dirty="0"/>
              <a:t>Rely on directives in the template to create and manipulate the underlying object model. They are useful for adding a simple form to an app, such as an email list signup form. They're straightforward to add to an app, but they don't scale as well as reactive forms. If you have very basic form requirements and logic that can be managed solely in the template, template-driven forms could be a good fit.</a:t>
            </a:r>
          </a:p>
        </p:txBody>
      </p:sp>
    </p:spTree>
    <p:extLst>
      <p:ext uri="{BB962C8B-B14F-4D97-AF65-F5344CB8AC3E}">
        <p14:creationId xmlns:p14="http://schemas.microsoft.com/office/powerpoint/2010/main" val="2891519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idx="1"/>
          </p:nvPr>
        </p:nvSpPr>
        <p:spPr/>
        <p:txBody>
          <a:bodyPr/>
          <a:lstStyle/>
          <a:p>
            <a:r>
              <a:rPr lang="en-US" i="1" dirty="0"/>
              <a:t>Service</a:t>
            </a:r>
            <a:r>
              <a:rPr lang="en-US" dirty="0"/>
              <a:t> is a broad category encompassing any value, function, or feature that an application needs. </a:t>
            </a:r>
            <a:endParaRPr lang="en-US" dirty="0" smtClean="0"/>
          </a:p>
          <a:p>
            <a:r>
              <a:rPr lang="en-US" dirty="0" smtClean="0"/>
              <a:t>A </a:t>
            </a:r>
            <a:r>
              <a:rPr lang="en-US" dirty="0"/>
              <a:t>service is typically a class with a narrow, well-defined purpose. It should do something specific and do it well</a:t>
            </a:r>
            <a:r>
              <a:rPr lang="en-US" dirty="0" smtClean="0"/>
              <a:t>.</a:t>
            </a:r>
          </a:p>
          <a:p>
            <a:r>
              <a:rPr lang="en-US" dirty="0"/>
              <a:t>Angular distinguishes components from services to increase modularity and reusability. </a:t>
            </a:r>
            <a:endParaRPr lang="en-US" dirty="0" smtClean="0"/>
          </a:p>
          <a:p>
            <a:r>
              <a:rPr lang="en-US" dirty="0" smtClean="0"/>
              <a:t>By </a:t>
            </a:r>
            <a:r>
              <a:rPr lang="en-US" dirty="0"/>
              <a:t>separating a component's view-related functionality from other kinds of processing, you can make your component classes lean and efficient</a:t>
            </a:r>
            <a:r>
              <a:rPr lang="en-US" dirty="0" smtClean="0"/>
              <a:t>.</a:t>
            </a:r>
          </a:p>
          <a:p>
            <a:r>
              <a:rPr lang="en-US" dirty="0" smtClean="0"/>
              <a:t>To generate service using </a:t>
            </a:r>
            <a:r>
              <a:rPr lang="en-US" dirty="0" err="1" smtClean="0"/>
              <a:t>AngularCLI</a:t>
            </a:r>
            <a:r>
              <a:rPr lang="en-US" dirty="0" smtClean="0"/>
              <a:t> we can fire following command.</a:t>
            </a:r>
          </a:p>
          <a:p>
            <a:endParaRPr lang="en-US" dirty="0"/>
          </a:p>
          <a:p>
            <a:r>
              <a:rPr lang="en-US" dirty="0" smtClean="0"/>
              <a:t>we will put a prefix </a:t>
            </a:r>
            <a:r>
              <a:rPr lang="en-US" b="1" dirty="0" err="1" smtClean="0">
                <a:latin typeface="Consolas" panose="020B0609020204030204" pitchFamily="49" charset="0"/>
              </a:rPr>
              <a:t>api</a:t>
            </a:r>
            <a:r>
              <a:rPr lang="en-US" b="1" dirty="0">
                <a:latin typeface="Consolas" panose="020B0609020204030204" pitchFamily="49" charset="0"/>
              </a:rPr>
              <a:t>-</a:t>
            </a:r>
            <a:r>
              <a:rPr lang="en-US" dirty="0" smtClean="0"/>
              <a:t> to a service name, for example </a:t>
            </a:r>
          </a:p>
          <a:p>
            <a:endParaRPr lang="en-US" dirty="0">
              <a:latin typeface="Consolas" panose="020B0609020204030204" pitchFamily="49" charset="0"/>
            </a:endParaRPr>
          </a:p>
          <a:p>
            <a:r>
              <a:rPr lang="en-US" dirty="0" smtClean="0">
                <a:latin typeface="Consolas" panose="020B0609020204030204" pitchFamily="49" charset="0"/>
              </a:rPr>
              <a:t>Above command will generate 2 files,</a:t>
            </a:r>
          </a:p>
          <a:p>
            <a:pPr lvl="1"/>
            <a:r>
              <a:rPr lang="en-US" dirty="0" err="1" smtClean="0">
                <a:latin typeface="Consolas" panose="020B0609020204030204" pitchFamily="49" charset="0"/>
              </a:rPr>
              <a:t>api-student.service.ts</a:t>
            </a:r>
            <a:endParaRPr lang="en-US" dirty="0" smtClean="0">
              <a:latin typeface="Consolas" panose="020B0609020204030204" pitchFamily="49" charset="0"/>
            </a:endParaRPr>
          </a:p>
          <a:p>
            <a:pPr lvl="1"/>
            <a:r>
              <a:rPr lang="en-US" dirty="0" err="1" smtClean="0">
                <a:latin typeface="Consolas" panose="020B0609020204030204" pitchFamily="49" charset="0"/>
              </a:rPr>
              <a:t>api-student.service.spec.ts</a:t>
            </a:r>
            <a:r>
              <a:rPr lang="en-US" dirty="0" smtClean="0">
                <a:latin typeface="Consolas" panose="020B0609020204030204" pitchFamily="49" charset="0"/>
              </a:rPr>
              <a:t> (for testing)</a:t>
            </a:r>
            <a:endParaRPr lang="en-US" dirty="0">
              <a:latin typeface="Consolas" panose="020B0609020204030204" pitchFamily="49" charset="0"/>
            </a:endParaRPr>
          </a:p>
        </p:txBody>
      </p:sp>
      <p:sp>
        <p:nvSpPr>
          <p:cNvPr id="4" name="Rectangle 3">
            <a:extLst>
              <a:ext uri="{FF2B5EF4-FFF2-40B4-BE49-F238E27FC236}">
                <a16:creationId xmlns:a16="http://schemas.microsoft.com/office/drawing/2014/main" xmlns="" id="{D456EBDA-49A4-A843-A786-6989C63A54AA}"/>
              </a:ext>
            </a:extLst>
          </p:cNvPr>
          <p:cNvSpPr/>
          <p:nvPr/>
        </p:nvSpPr>
        <p:spPr>
          <a:xfrm>
            <a:off x="613428" y="4125185"/>
            <a:ext cx="8420621" cy="338554"/>
          </a:xfrm>
          <a:prstGeom prst="rect">
            <a:avLst/>
          </a:prstGeom>
          <a:solidFill>
            <a:schemeClr val="tx1"/>
          </a:solidFill>
          <a:ln>
            <a:noFill/>
          </a:ln>
        </p:spPr>
        <p:txBody>
          <a:bodyPr wrap="square">
            <a:spAutoFit/>
          </a:bodyPr>
          <a:lstStyle/>
          <a:p>
            <a:r>
              <a:rPr lang="en-US" sz="1600" smtClean="0">
                <a:solidFill>
                  <a:schemeClr val="bg1"/>
                </a:solidFill>
                <a:latin typeface="Consolas" panose="020B0609020204030204" pitchFamily="49" charset="0"/>
              </a:rPr>
              <a:t>ng generate service &lt;service-name&gt;</a:t>
            </a:r>
            <a:endParaRPr lang="en-US" sz="1600" dirty="0">
              <a:solidFill>
                <a:schemeClr val="bg1"/>
              </a:solidFill>
              <a:latin typeface="Consolas" panose="020B0609020204030204" pitchFamily="49" charset="0"/>
            </a:endParaRPr>
          </a:p>
        </p:txBody>
      </p:sp>
      <p:sp>
        <p:nvSpPr>
          <p:cNvPr id="5" name="Rectangle 4">
            <a:extLst>
              <a:ext uri="{FF2B5EF4-FFF2-40B4-BE49-F238E27FC236}">
                <a16:creationId xmlns:a16="http://schemas.microsoft.com/office/drawing/2014/main" xmlns="" id="{D456EBDA-49A4-A843-A786-6989C63A54AA}"/>
              </a:ext>
            </a:extLst>
          </p:cNvPr>
          <p:cNvSpPr/>
          <p:nvPr/>
        </p:nvSpPr>
        <p:spPr>
          <a:xfrm>
            <a:off x="613427" y="4976921"/>
            <a:ext cx="8420621" cy="338554"/>
          </a:xfrm>
          <a:prstGeom prst="rect">
            <a:avLst/>
          </a:prstGeom>
          <a:solidFill>
            <a:schemeClr val="tx1"/>
          </a:solidFill>
          <a:ln>
            <a:noFill/>
          </a:ln>
        </p:spPr>
        <p:txBody>
          <a:bodyPr wrap="square">
            <a:spAutoFit/>
          </a:bodyPr>
          <a:lstStyle/>
          <a:p>
            <a:r>
              <a:rPr lang="en-US" sz="1600" dirty="0" smtClean="0">
                <a:solidFill>
                  <a:schemeClr val="bg1"/>
                </a:solidFill>
                <a:latin typeface="Consolas" panose="020B0609020204030204" pitchFamily="49" charset="0"/>
              </a:rPr>
              <a:t>ng generate service </a:t>
            </a:r>
            <a:r>
              <a:rPr lang="en-US" sz="1600" b="1" dirty="0" err="1" smtClean="0">
                <a:solidFill>
                  <a:schemeClr val="bg1"/>
                </a:solidFill>
                <a:latin typeface="Consolas" panose="020B0609020204030204" pitchFamily="49" charset="0"/>
              </a:rPr>
              <a:t>api</a:t>
            </a:r>
            <a:r>
              <a:rPr lang="en-US" sz="1600" b="1" dirty="0" smtClean="0">
                <a:solidFill>
                  <a:schemeClr val="bg1"/>
                </a:solidFill>
                <a:latin typeface="Consolas" panose="020B0609020204030204" pitchFamily="49" charset="0"/>
              </a:rPr>
              <a:t>-</a:t>
            </a:r>
            <a:r>
              <a:rPr lang="en-US" sz="1600" dirty="0" smtClean="0">
                <a:solidFill>
                  <a:schemeClr val="bg1"/>
                </a:solidFill>
                <a:latin typeface="Consolas" panose="020B0609020204030204" pitchFamily="49" charset="0"/>
              </a:rPr>
              <a:t>students</a:t>
            </a:r>
            <a:endParaRPr lang="en-US" sz="16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79244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bg/>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bg/>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Consuming API in Angular</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9302146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Angular?</a:t>
            </a:r>
          </a:p>
        </p:txBody>
      </p:sp>
      <p:sp>
        <p:nvSpPr>
          <p:cNvPr id="3" name="Content Placeholder 2"/>
          <p:cNvSpPr>
            <a:spLocks noGrp="1"/>
          </p:cNvSpPr>
          <p:nvPr>
            <p:ph idx="1"/>
          </p:nvPr>
        </p:nvSpPr>
        <p:spPr/>
        <p:txBody>
          <a:bodyPr/>
          <a:lstStyle/>
          <a:p>
            <a:r>
              <a:rPr lang="en-US" dirty="0"/>
              <a:t>Angular is </a:t>
            </a:r>
            <a:r>
              <a:rPr lang="en-US" dirty="0" err="1"/>
              <a:t>TypeScript</a:t>
            </a:r>
            <a:r>
              <a:rPr lang="en-US" dirty="0"/>
              <a:t> based framework used to develop front-end.</a:t>
            </a:r>
          </a:p>
          <a:p>
            <a:r>
              <a:rPr lang="en-US" dirty="0"/>
              <a:t>Angular helps you build modern applications for the web, mobile, or desktop.</a:t>
            </a:r>
          </a:p>
          <a:p>
            <a:r>
              <a:rPr lang="en-IN" dirty="0"/>
              <a:t>It supports MVC architecture.</a:t>
            </a:r>
          </a:p>
          <a:p>
            <a:r>
              <a:rPr lang="en-US" dirty="0"/>
              <a:t>Angular combines declarative templates, dependency injection, end to end tooling, and integrated best practices to solve development </a:t>
            </a:r>
            <a:r>
              <a:rPr lang="en-US" dirty="0" smtClean="0"/>
              <a:t>challenges.</a:t>
            </a:r>
          </a:p>
          <a:p>
            <a:r>
              <a:rPr lang="en-US" dirty="0"/>
              <a:t>When comparing Angular to other front-end solutions available on the market, its </a:t>
            </a:r>
            <a:r>
              <a:rPr lang="en-US" b="1" dirty="0"/>
              <a:t>advantages</a:t>
            </a:r>
            <a:r>
              <a:rPr lang="en-US" dirty="0"/>
              <a:t> can really set it apart. Some of them are:</a:t>
            </a:r>
          </a:p>
          <a:p>
            <a:pPr lvl="1"/>
            <a:r>
              <a:rPr lang="en-US" b="1" dirty="0"/>
              <a:t>Organized front-end structure:</a:t>
            </a:r>
            <a:r>
              <a:rPr lang="en-US" dirty="0"/>
              <a:t> each user interface element is a reusable component, working together with modules and services</a:t>
            </a:r>
          </a:p>
          <a:p>
            <a:pPr lvl="1"/>
            <a:r>
              <a:rPr lang="en-US" b="1" dirty="0"/>
              <a:t>Powerful and full-featured:</a:t>
            </a:r>
            <a:r>
              <a:rPr lang="en-US" dirty="0"/>
              <a:t> ideal choice for creating a large web app</a:t>
            </a:r>
          </a:p>
          <a:p>
            <a:pPr lvl="1"/>
            <a:r>
              <a:rPr lang="en-US" b="1" dirty="0"/>
              <a:t>All-in-one solution:</a:t>
            </a:r>
            <a:r>
              <a:rPr lang="en-US" dirty="0"/>
              <a:t> includes its own router, HTTP, </a:t>
            </a:r>
            <a:r>
              <a:rPr lang="en-US" dirty="0" err="1"/>
              <a:t>RxJS</a:t>
            </a:r>
            <a:r>
              <a:rPr lang="en-US" dirty="0"/>
              <a:t>, observables, and more</a:t>
            </a:r>
          </a:p>
          <a:p>
            <a:pPr lvl="1"/>
            <a:r>
              <a:rPr lang="en-US" b="1" dirty="0"/>
              <a:t>Optimal</a:t>
            </a:r>
            <a:r>
              <a:rPr lang="en-US" dirty="0"/>
              <a:t> for Single Page Applications</a:t>
            </a:r>
          </a:p>
          <a:p>
            <a:pPr lvl="1"/>
            <a:r>
              <a:rPr lang="en-US" b="1" dirty="0"/>
              <a:t>Utilizes the MVC</a:t>
            </a:r>
            <a:r>
              <a:rPr lang="en-US" dirty="0"/>
              <a:t> (Module, View, Controller) design pattern</a:t>
            </a:r>
          </a:p>
          <a:p>
            <a:pPr lvl="1"/>
            <a:r>
              <a:rPr lang="en-US" b="1" dirty="0"/>
              <a:t>Utilizes </a:t>
            </a:r>
            <a:r>
              <a:rPr lang="en-US" b="1" dirty="0" err="1"/>
              <a:t>TypeScript</a:t>
            </a:r>
            <a:r>
              <a:rPr lang="en-US" dirty="0"/>
              <a:t>, benefiting from static typing and many ES6-like features: classes, arrow functions, etc.</a:t>
            </a:r>
          </a:p>
          <a:p>
            <a:pPr lvl="1"/>
            <a:r>
              <a:rPr lang="en-US" b="1" dirty="0"/>
              <a:t>Powerful CLI</a:t>
            </a:r>
            <a:r>
              <a:rPr lang="en-US" dirty="0"/>
              <a:t> (Command Line Interface), allowing the developer to generate components and services on the go</a:t>
            </a:r>
          </a:p>
          <a:p>
            <a:pPr lvl="1"/>
            <a:endParaRPr lang="en-US" dirty="0" smtClean="0"/>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AngularJS vs Angular</a:t>
            </a:r>
            <a:endParaRPr lang="en-US" dirty="0"/>
          </a:p>
        </p:txBody>
      </p:sp>
      <p:sp>
        <p:nvSpPr>
          <p:cNvPr id="3" name="Content Placeholder 2"/>
          <p:cNvSpPr>
            <a:spLocks noGrp="1"/>
          </p:cNvSpPr>
          <p:nvPr>
            <p:ph idx="1"/>
          </p:nvPr>
        </p:nvSpPr>
        <p:spPr>
          <a:xfrm>
            <a:off x="131180" y="863445"/>
            <a:ext cx="11929641" cy="956730"/>
          </a:xfrm>
        </p:spPr>
        <p:txBody>
          <a:bodyPr/>
          <a:lstStyle/>
          <a:p>
            <a:r>
              <a:rPr lang="en-US" dirty="0"/>
              <a:t>Angular JS denotes version Angular 1.x where JS stands for JavaScript.</a:t>
            </a:r>
          </a:p>
          <a:p>
            <a:r>
              <a:rPr lang="en-US" dirty="0"/>
              <a:t>Angular denotes version 2 and higher versions which uses </a:t>
            </a:r>
            <a:r>
              <a:rPr lang="en-US" dirty="0" err="1"/>
              <a:t>TypeScript</a:t>
            </a:r>
            <a:r>
              <a:rPr lang="en-US" dirty="0"/>
              <a: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30275796"/>
              </p:ext>
            </p:extLst>
          </p:nvPr>
        </p:nvGraphicFramePr>
        <p:xfrm>
          <a:off x="444739" y="1972419"/>
          <a:ext cx="11287185" cy="3759200"/>
        </p:xfrm>
        <a:graphic>
          <a:graphicData uri="http://schemas.openxmlformats.org/drawingml/2006/table">
            <a:tbl>
              <a:tblPr firstRow="1" bandRow="1">
                <a:tableStyleId>{5C22544A-7EE6-4342-B048-85BDC9FD1C3A}</a:tableStyleId>
              </a:tblPr>
              <a:tblGrid>
                <a:gridCol w="3762395">
                  <a:extLst>
                    <a:ext uri="{9D8B030D-6E8A-4147-A177-3AD203B41FA5}">
                      <a16:colId xmlns:a16="http://schemas.microsoft.com/office/drawing/2014/main" xmlns="" val="25073766"/>
                    </a:ext>
                  </a:extLst>
                </a:gridCol>
                <a:gridCol w="3762395">
                  <a:extLst>
                    <a:ext uri="{9D8B030D-6E8A-4147-A177-3AD203B41FA5}">
                      <a16:colId xmlns:a16="http://schemas.microsoft.com/office/drawing/2014/main" xmlns="" val="346146062"/>
                    </a:ext>
                  </a:extLst>
                </a:gridCol>
                <a:gridCol w="3762395">
                  <a:extLst>
                    <a:ext uri="{9D8B030D-6E8A-4147-A177-3AD203B41FA5}">
                      <a16:colId xmlns:a16="http://schemas.microsoft.com/office/drawing/2014/main" xmlns="" val="151505229"/>
                    </a:ext>
                  </a:extLst>
                </a:gridCol>
              </a:tblGrid>
              <a:tr h="370840">
                <a:tc>
                  <a:txBody>
                    <a:bodyPr/>
                    <a:lstStyle/>
                    <a:p>
                      <a:r>
                        <a:rPr lang="en-US" dirty="0" smtClean="0"/>
                        <a:t>Category</a:t>
                      </a:r>
                      <a:endParaRPr lang="en-US" dirty="0"/>
                    </a:p>
                  </a:txBody>
                  <a:tcPr/>
                </a:tc>
                <a:tc>
                  <a:txBody>
                    <a:bodyPr/>
                    <a:lstStyle/>
                    <a:p>
                      <a:r>
                        <a:rPr lang="en-US" dirty="0" smtClean="0"/>
                        <a:t>AngularJS</a:t>
                      </a:r>
                      <a:endParaRPr lang="en-US" dirty="0"/>
                    </a:p>
                  </a:txBody>
                  <a:tcPr/>
                </a:tc>
                <a:tc>
                  <a:txBody>
                    <a:bodyPr/>
                    <a:lstStyle/>
                    <a:p>
                      <a:r>
                        <a:rPr lang="en-US" dirty="0" smtClean="0"/>
                        <a:t>Angular</a:t>
                      </a:r>
                      <a:endParaRPr lang="en-US" dirty="0"/>
                    </a:p>
                  </a:txBody>
                  <a:tcPr/>
                </a:tc>
                <a:extLst>
                  <a:ext uri="{0D108BD9-81ED-4DB2-BD59-A6C34878D82A}">
                    <a16:rowId xmlns:a16="http://schemas.microsoft.com/office/drawing/2014/main" xmlns="" val="2385153517"/>
                  </a:ext>
                </a:extLst>
              </a:tr>
              <a:tr h="370840">
                <a:tc>
                  <a:txBody>
                    <a:bodyPr/>
                    <a:lstStyle/>
                    <a:p>
                      <a:r>
                        <a:rPr lang="en-US" dirty="0" smtClean="0"/>
                        <a:t>Written Language</a:t>
                      </a:r>
                      <a:endParaRPr lang="en-US" dirty="0"/>
                    </a:p>
                  </a:txBody>
                  <a:tcPr/>
                </a:tc>
                <a:tc>
                  <a:txBody>
                    <a:bodyPr/>
                    <a:lstStyle/>
                    <a:p>
                      <a:r>
                        <a:rPr lang="en-US" dirty="0" smtClean="0"/>
                        <a:t>Java Script</a:t>
                      </a:r>
                      <a:endParaRPr lang="en-US" dirty="0"/>
                    </a:p>
                  </a:txBody>
                  <a:tcPr/>
                </a:tc>
                <a:tc>
                  <a:txBody>
                    <a:bodyPr/>
                    <a:lstStyle/>
                    <a:p>
                      <a:r>
                        <a:rPr lang="en-US" dirty="0" smtClean="0"/>
                        <a:t>Type Script</a:t>
                      </a:r>
                      <a:endParaRPr lang="en-US" dirty="0"/>
                    </a:p>
                  </a:txBody>
                  <a:tcPr/>
                </a:tc>
                <a:extLst>
                  <a:ext uri="{0D108BD9-81ED-4DB2-BD59-A6C34878D82A}">
                    <a16:rowId xmlns:a16="http://schemas.microsoft.com/office/drawing/2014/main" xmlns="" val="1386266196"/>
                  </a:ext>
                </a:extLst>
              </a:tr>
              <a:tr h="370840">
                <a:tc>
                  <a:txBody>
                    <a:bodyPr/>
                    <a:lstStyle/>
                    <a:p>
                      <a:r>
                        <a:rPr lang="en-US" dirty="0" smtClean="0"/>
                        <a:t>Expression Syntax</a:t>
                      </a:r>
                      <a:endParaRPr lang="en-US" dirty="0"/>
                    </a:p>
                  </a:txBody>
                  <a:tcPr/>
                </a:tc>
                <a:tc>
                  <a:txBody>
                    <a:bodyPr/>
                    <a:lstStyle/>
                    <a:p>
                      <a:r>
                        <a:rPr lang="en-US" dirty="0" smtClean="0"/>
                        <a:t>ng-bind</a:t>
                      </a:r>
                      <a:r>
                        <a:rPr lang="en-US" baseline="0" dirty="0" smtClean="0"/>
                        <a:t> is used to bind data from view to model and vice versa.</a:t>
                      </a:r>
                      <a:endParaRPr lang="en-US" dirty="0"/>
                    </a:p>
                  </a:txBody>
                  <a:tcPr/>
                </a:tc>
                <a:tc>
                  <a:txBody>
                    <a:bodyPr/>
                    <a:lstStyle/>
                    <a:p>
                      <a:r>
                        <a:rPr lang="en-US" dirty="0" smtClean="0"/>
                        <a:t>Properties enclosed in “()” and “[]” are used to bind data between view and model. </a:t>
                      </a:r>
                      <a:endParaRPr lang="en-US" dirty="0"/>
                    </a:p>
                  </a:txBody>
                  <a:tcPr/>
                </a:tc>
                <a:extLst>
                  <a:ext uri="{0D108BD9-81ED-4DB2-BD59-A6C34878D82A}">
                    <a16:rowId xmlns:a16="http://schemas.microsoft.com/office/drawing/2014/main" xmlns="" val="2330538126"/>
                  </a:ext>
                </a:extLst>
              </a:tr>
              <a:tr h="370840">
                <a:tc>
                  <a:txBody>
                    <a:bodyPr/>
                    <a:lstStyle/>
                    <a:p>
                      <a:r>
                        <a:rPr lang="en-US" dirty="0" smtClean="0"/>
                        <a:t>Dependency Injection</a:t>
                      </a:r>
                      <a:endParaRPr lang="en-US" dirty="0"/>
                    </a:p>
                  </a:txBody>
                  <a:tcPr/>
                </a:tc>
                <a:tc>
                  <a:txBody>
                    <a:bodyPr/>
                    <a:lstStyle/>
                    <a:p>
                      <a:r>
                        <a:rPr lang="en-US" dirty="0" smtClean="0"/>
                        <a:t>It does not use Dependency Injection. </a:t>
                      </a:r>
                      <a:endParaRPr lang="en-US" dirty="0"/>
                    </a:p>
                  </a:txBody>
                  <a:tcPr/>
                </a:tc>
                <a:tc>
                  <a:txBody>
                    <a:bodyPr/>
                    <a:lstStyle/>
                    <a:p>
                      <a:r>
                        <a:rPr lang="en-US" dirty="0" smtClean="0"/>
                        <a:t>Angular is supported by all the popular mobile browsers.</a:t>
                      </a:r>
                      <a:endParaRPr lang="en-US" dirty="0"/>
                    </a:p>
                  </a:txBody>
                  <a:tcPr/>
                </a:tc>
                <a:extLst>
                  <a:ext uri="{0D108BD9-81ED-4DB2-BD59-A6C34878D82A}">
                    <a16:rowId xmlns:a16="http://schemas.microsoft.com/office/drawing/2014/main" xmlns="" val="1348949418"/>
                  </a:ext>
                </a:extLst>
              </a:tr>
              <a:tr h="370840">
                <a:tc>
                  <a:txBody>
                    <a:bodyPr/>
                    <a:lstStyle/>
                    <a:p>
                      <a:r>
                        <a:rPr lang="en-US" dirty="0" smtClean="0"/>
                        <a:t>Structure</a:t>
                      </a:r>
                      <a:endParaRPr lang="en-US" dirty="0"/>
                    </a:p>
                  </a:txBody>
                  <a:tcPr/>
                </a:tc>
                <a:tc>
                  <a:txBody>
                    <a:bodyPr/>
                    <a:lstStyle/>
                    <a:p>
                      <a:r>
                        <a:rPr lang="en-US" dirty="0" smtClean="0"/>
                        <a:t>It is less manageable in comparison to Angular.  </a:t>
                      </a:r>
                      <a:endParaRPr lang="en-US" dirty="0"/>
                    </a:p>
                  </a:txBody>
                  <a:tcPr/>
                </a:tc>
                <a:tc>
                  <a:txBody>
                    <a:bodyPr/>
                    <a:lstStyle/>
                    <a:p>
                      <a:r>
                        <a:rPr lang="en-US" dirty="0" smtClean="0"/>
                        <a:t>It has a better structure compared to AngularJS, easier to create and maintain large applications but behind in AngularJS in the case of small applications.</a:t>
                      </a:r>
                      <a:endParaRPr lang="en-US" dirty="0"/>
                    </a:p>
                  </a:txBody>
                  <a:tcPr/>
                </a:tc>
                <a:extLst>
                  <a:ext uri="{0D108BD9-81ED-4DB2-BD59-A6C34878D82A}">
                    <a16:rowId xmlns:a16="http://schemas.microsoft.com/office/drawing/2014/main" xmlns="" val="1964116049"/>
                  </a:ext>
                </a:extLst>
              </a:tr>
            </a:tbl>
          </a:graphicData>
        </a:graphic>
      </p:graphicFrame>
    </p:spTree>
    <p:extLst>
      <p:ext uri="{BB962C8B-B14F-4D97-AF65-F5344CB8AC3E}">
        <p14:creationId xmlns:p14="http://schemas.microsoft.com/office/powerpoint/2010/main" val="1797462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 to install Angular (windows)</a:t>
            </a:r>
            <a:endParaRPr lang="en-US" dirty="0"/>
          </a:p>
        </p:txBody>
      </p:sp>
      <p:sp>
        <p:nvSpPr>
          <p:cNvPr id="3" name="Content Placeholder 2"/>
          <p:cNvSpPr>
            <a:spLocks noGrp="1"/>
          </p:cNvSpPr>
          <p:nvPr>
            <p:ph idx="1"/>
          </p:nvPr>
        </p:nvSpPr>
        <p:spPr/>
        <p:txBody>
          <a:bodyPr/>
          <a:lstStyle/>
          <a:p>
            <a:r>
              <a:rPr lang="en-IN" dirty="0"/>
              <a:t>To install angular, we need </a:t>
            </a:r>
            <a:r>
              <a:rPr lang="en-IN" dirty="0" err="1"/>
              <a:t>npm</a:t>
            </a:r>
            <a:r>
              <a:rPr lang="en-IN" dirty="0"/>
              <a:t> first, to download </a:t>
            </a:r>
            <a:r>
              <a:rPr lang="en-IN" dirty="0" err="1"/>
              <a:t>npm</a:t>
            </a:r>
            <a:r>
              <a:rPr lang="en-IN" dirty="0"/>
              <a:t> </a:t>
            </a:r>
            <a:r>
              <a:rPr lang="en-IN" dirty="0" err="1"/>
              <a:t>goto</a:t>
            </a:r>
            <a:r>
              <a:rPr lang="en-IN" dirty="0"/>
              <a:t> below link</a:t>
            </a:r>
          </a:p>
          <a:p>
            <a:pPr lvl="1"/>
            <a:r>
              <a:rPr lang="en-US" dirty="0">
                <a:hlinkClick r:id="rId2"/>
              </a:rPr>
              <a:t>https://nodejs.org/en/download/</a:t>
            </a:r>
            <a:endParaRPr lang="en-US" dirty="0"/>
          </a:p>
          <a:p>
            <a:r>
              <a:rPr lang="en-IN" dirty="0"/>
              <a:t>After download, install </a:t>
            </a:r>
            <a:r>
              <a:rPr lang="en-IN" dirty="0" err="1"/>
              <a:t>npm</a:t>
            </a:r>
            <a:endParaRPr lang="en-IN" dirty="0"/>
          </a:p>
          <a:p>
            <a:r>
              <a:rPr lang="en-IN" dirty="0"/>
              <a:t>To verify the installation process, open command prompt and fire below command</a:t>
            </a:r>
          </a:p>
          <a:p>
            <a:pPr lvl="1"/>
            <a:r>
              <a:rPr lang="en-IN" b="1" dirty="0" err="1"/>
              <a:t>npm</a:t>
            </a:r>
            <a:r>
              <a:rPr lang="en-IN" b="1" dirty="0"/>
              <a:t> –version</a:t>
            </a:r>
          </a:p>
          <a:p>
            <a:r>
              <a:rPr lang="en-IN" dirty="0"/>
              <a:t>After installing </a:t>
            </a:r>
            <a:r>
              <a:rPr lang="en-IN" dirty="0" err="1"/>
              <a:t>npm</a:t>
            </a:r>
            <a:r>
              <a:rPr lang="en-IN" dirty="0"/>
              <a:t> successfully, we are ready to install angular cli using following command in command prompt</a:t>
            </a:r>
          </a:p>
          <a:p>
            <a:pPr lvl="1"/>
            <a:r>
              <a:rPr lang="en-US" b="1" dirty="0" err="1"/>
              <a:t>npm</a:t>
            </a:r>
            <a:r>
              <a:rPr lang="en-US" b="1" dirty="0"/>
              <a:t> install -g @angular/cli</a:t>
            </a:r>
          </a:p>
          <a:p>
            <a:r>
              <a:rPr lang="en-IN" dirty="0"/>
              <a:t>to verify the installation process, open command prompt and fire below command</a:t>
            </a:r>
          </a:p>
          <a:p>
            <a:pPr lvl="1"/>
            <a:r>
              <a:rPr lang="en-IN" b="1" dirty="0"/>
              <a:t>ng --version</a:t>
            </a:r>
            <a:endParaRPr lang="en-US" b="1" dirty="0"/>
          </a:p>
          <a:p>
            <a:endParaRPr lang="en-US" dirty="0"/>
          </a:p>
        </p:txBody>
      </p:sp>
    </p:spTree>
    <p:extLst>
      <p:ext uri="{BB962C8B-B14F-4D97-AF65-F5344CB8AC3E}">
        <p14:creationId xmlns:p14="http://schemas.microsoft.com/office/powerpoint/2010/main" val="30018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 to install Angular (</a:t>
            </a:r>
            <a:r>
              <a:rPr lang="en-IN" dirty="0" err="1"/>
              <a:t>linux</a:t>
            </a:r>
            <a:r>
              <a:rPr lang="en-IN" dirty="0"/>
              <a:t>)</a:t>
            </a:r>
            <a:endParaRPr lang="en-US" dirty="0"/>
          </a:p>
        </p:txBody>
      </p:sp>
      <p:sp>
        <p:nvSpPr>
          <p:cNvPr id="3" name="Content Placeholder 2"/>
          <p:cNvSpPr>
            <a:spLocks noGrp="1"/>
          </p:cNvSpPr>
          <p:nvPr>
            <p:ph idx="1"/>
          </p:nvPr>
        </p:nvSpPr>
        <p:spPr/>
        <p:txBody>
          <a:bodyPr/>
          <a:lstStyle/>
          <a:p>
            <a:r>
              <a:rPr lang="en-IN" dirty="0"/>
              <a:t>To install angular in </a:t>
            </a:r>
            <a:r>
              <a:rPr lang="en-IN" dirty="0" err="1"/>
              <a:t>linux</a:t>
            </a:r>
            <a:r>
              <a:rPr lang="en-IN" dirty="0"/>
              <a:t>, fire following commands in terminal.</a:t>
            </a:r>
            <a:endParaRPr lang="en-US" dirty="0"/>
          </a:p>
          <a:p>
            <a:r>
              <a:rPr lang="en-US" dirty="0"/>
              <a:t>Step - 1 </a:t>
            </a:r>
          </a:p>
          <a:p>
            <a:pPr lvl="1"/>
            <a:r>
              <a:rPr lang="en-US" dirty="0" err="1"/>
              <a:t>sudo</a:t>
            </a:r>
            <a:r>
              <a:rPr lang="en-US" dirty="0"/>
              <a:t> apt install </a:t>
            </a:r>
            <a:r>
              <a:rPr lang="en-US" dirty="0" err="1"/>
              <a:t>npm</a:t>
            </a:r>
            <a:r>
              <a:rPr lang="en-US" dirty="0"/>
              <a:t> (check using </a:t>
            </a:r>
            <a:r>
              <a:rPr lang="en-US" dirty="0" err="1"/>
              <a:t>npm</a:t>
            </a:r>
            <a:r>
              <a:rPr lang="en-US" dirty="0"/>
              <a:t> -version) </a:t>
            </a:r>
          </a:p>
          <a:p>
            <a:r>
              <a:rPr lang="en-US" dirty="0"/>
              <a:t>Step - 2 </a:t>
            </a:r>
          </a:p>
          <a:p>
            <a:pPr lvl="1"/>
            <a:r>
              <a:rPr lang="en-US" dirty="0" err="1"/>
              <a:t>sudo</a:t>
            </a:r>
            <a:r>
              <a:rPr lang="en-US" dirty="0"/>
              <a:t> </a:t>
            </a:r>
            <a:r>
              <a:rPr lang="en-US" dirty="0" err="1"/>
              <a:t>npm</a:t>
            </a:r>
            <a:r>
              <a:rPr lang="en-US" dirty="0"/>
              <a:t> install -g @angular/cli (check using ng --version)</a:t>
            </a:r>
          </a:p>
        </p:txBody>
      </p:sp>
    </p:spTree>
    <p:extLst>
      <p:ext uri="{BB962C8B-B14F-4D97-AF65-F5344CB8AC3E}">
        <p14:creationId xmlns:p14="http://schemas.microsoft.com/office/powerpoint/2010/main" val="108110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new project in Angular</a:t>
            </a:r>
            <a:endParaRPr lang="en-US" dirty="0"/>
          </a:p>
        </p:txBody>
      </p:sp>
      <p:sp>
        <p:nvSpPr>
          <p:cNvPr id="3" name="Content Placeholder 2"/>
          <p:cNvSpPr>
            <a:spLocks noGrp="1"/>
          </p:cNvSpPr>
          <p:nvPr>
            <p:ph idx="1"/>
          </p:nvPr>
        </p:nvSpPr>
        <p:spPr/>
        <p:txBody>
          <a:bodyPr/>
          <a:lstStyle/>
          <a:p>
            <a:r>
              <a:rPr lang="en-IN" dirty="0"/>
              <a:t>To create Angular project using Angular CLI, we need to follow below given steps</a:t>
            </a:r>
          </a:p>
          <a:p>
            <a:r>
              <a:rPr lang="en-US" dirty="0"/>
              <a:t>Step - 1 ng new </a:t>
            </a:r>
            <a:r>
              <a:rPr lang="en-US" dirty="0" err="1"/>
              <a:t>MyFirstAngularApp</a:t>
            </a:r>
            <a:r>
              <a:rPr lang="en-US" dirty="0"/>
              <a:t> </a:t>
            </a:r>
          </a:p>
          <a:p>
            <a:pPr lvl="1"/>
            <a:r>
              <a:rPr lang="en-US" dirty="0"/>
              <a:t>Step - 1.1 Would you like to add Angular routing? (y/N) =&gt; type y and enter </a:t>
            </a:r>
          </a:p>
          <a:p>
            <a:pPr lvl="1"/>
            <a:r>
              <a:rPr lang="en-US" dirty="0"/>
              <a:t>Step - 1.2 Which stylesheet format would you like to use? =&gt; select CSS </a:t>
            </a:r>
          </a:p>
          <a:p>
            <a:r>
              <a:rPr lang="en-US" dirty="0"/>
              <a:t>Step - 2 cd </a:t>
            </a:r>
            <a:r>
              <a:rPr lang="en-US" dirty="0" err="1"/>
              <a:t>MyFirstAngularApp</a:t>
            </a:r>
            <a:r>
              <a:rPr lang="en-US" dirty="0"/>
              <a:t> </a:t>
            </a:r>
          </a:p>
          <a:p>
            <a:r>
              <a:rPr lang="en-US" dirty="0"/>
              <a:t>Step - 3 ng serve </a:t>
            </a:r>
          </a:p>
          <a:p>
            <a:r>
              <a:rPr lang="en-US" dirty="0"/>
              <a:t>Step - 4 open browser and go to below URL http://localhost:4200</a:t>
            </a:r>
          </a:p>
          <a:p>
            <a:endParaRPr lang="en-US" dirty="0"/>
          </a:p>
        </p:txBody>
      </p:sp>
    </p:spTree>
    <p:extLst>
      <p:ext uri="{BB962C8B-B14F-4D97-AF65-F5344CB8AC3E}">
        <p14:creationId xmlns:p14="http://schemas.microsoft.com/office/powerpoint/2010/main" val="1283741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Project Structure</a:t>
            </a:r>
            <a:endParaRPr lang="en-US" dirty="0"/>
          </a:p>
        </p:txBody>
      </p:sp>
      <p:pic>
        <p:nvPicPr>
          <p:cNvPr id="1026" name="Picture 2" descr="Angular Folder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68401"/>
            <a:ext cx="11029030" cy="5439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7342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Editing first App</a:t>
            </a:r>
            <a:endParaRPr lang="en-US" dirty="0"/>
          </a:p>
        </p:txBody>
      </p:sp>
      <p:sp>
        <p:nvSpPr>
          <p:cNvPr id="3" name="Content Placeholder 2"/>
          <p:cNvSpPr>
            <a:spLocks noGrp="1"/>
          </p:cNvSpPr>
          <p:nvPr>
            <p:ph idx="1"/>
          </p:nvPr>
        </p:nvSpPr>
        <p:spPr/>
        <p:txBody>
          <a:bodyPr/>
          <a:lstStyle/>
          <a:p>
            <a:r>
              <a:rPr lang="en-US" dirty="0" smtClean="0"/>
              <a:t>To try and edit the first Angular App you can explore </a:t>
            </a:r>
            <a:r>
              <a:rPr lang="en-US" b="1" i="1" dirty="0" smtClean="0"/>
              <a:t>app</a:t>
            </a:r>
            <a:r>
              <a:rPr lang="en-US" dirty="0" smtClean="0"/>
              <a:t> folder inside </a:t>
            </a:r>
            <a:r>
              <a:rPr lang="en-US" b="1" i="1" dirty="0" err="1" smtClean="0"/>
              <a:t>src</a:t>
            </a:r>
            <a:r>
              <a:rPr lang="en-US" dirty="0" smtClean="0"/>
              <a:t> folder.</a:t>
            </a:r>
          </a:p>
          <a:p>
            <a:r>
              <a:rPr lang="en-US" dirty="0" smtClean="0"/>
              <a:t>There will be a file named app.component.html which contains the HTML code.</a:t>
            </a:r>
          </a:p>
          <a:p>
            <a:r>
              <a:rPr lang="en-US" dirty="0" smtClean="0"/>
              <a:t>You can change the code and see the changes in the browser.</a:t>
            </a:r>
          </a:p>
          <a:p>
            <a:r>
              <a:rPr lang="en-US" dirty="0" smtClean="0"/>
              <a:t>You need not to restart the serve command, angular will automatically detect the changes in code and recompile, it will also refresh the browser page.</a:t>
            </a:r>
            <a:endParaRPr lang="en-US" dirty="0"/>
          </a:p>
        </p:txBody>
      </p:sp>
    </p:spTree>
    <p:extLst>
      <p:ext uri="{BB962C8B-B14F-4D97-AF65-F5344CB8AC3E}">
        <p14:creationId xmlns:p14="http://schemas.microsoft.com/office/powerpoint/2010/main" val="384382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6073</TotalTime>
  <Words>2342</Words>
  <Application>Microsoft Office PowerPoint</Application>
  <PresentationFormat>Widescreen</PresentationFormat>
  <Paragraphs>339</Paragraphs>
  <Slides>27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Wingdings</vt:lpstr>
      <vt:lpstr>Times New Roman</vt:lpstr>
      <vt:lpstr>Wingdings 3</vt:lpstr>
      <vt:lpstr>Arial</vt:lpstr>
      <vt:lpstr>Consolas</vt:lpstr>
      <vt:lpstr>Roboto Condensed Light</vt:lpstr>
      <vt:lpstr>Roboto Condensed</vt:lpstr>
      <vt:lpstr>Segoe UI Black</vt:lpstr>
      <vt:lpstr>Wingdings 2</vt:lpstr>
      <vt:lpstr>Calibri</vt:lpstr>
      <vt:lpstr>Office Theme</vt:lpstr>
      <vt:lpstr>Unit-04  Angular (Draft Copy)</vt:lpstr>
      <vt:lpstr>PowerPoint Presentation</vt:lpstr>
      <vt:lpstr>What is Angular?</vt:lpstr>
      <vt:lpstr>AngularJS vs Angular</vt:lpstr>
      <vt:lpstr>Steps to install Angular (windows)</vt:lpstr>
      <vt:lpstr>Steps to install Angular (linux)</vt:lpstr>
      <vt:lpstr>Creating new project in Angular</vt:lpstr>
      <vt:lpstr>Angular Project Structure</vt:lpstr>
      <vt:lpstr>Editing first App</vt:lpstr>
      <vt:lpstr>Components</vt:lpstr>
      <vt:lpstr>Basic Routing</vt:lpstr>
      <vt:lpstr>Data Binding</vt:lpstr>
      <vt:lpstr>Interpolation</vt:lpstr>
      <vt:lpstr>Pipes</vt:lpstr>
      <vt:lpstr>Pipes (Example)</vt:lpstr>
      <vt:lpstr>Pipes (Example) (Cont.)</vt:lpstr>
      <vt:lpstr>Property Binding</vt:lpstr>
      <vt:lpstr>Event Binding</vt:lpstr>
      <vt:lpstr>Two-way Data Binding</vt:lpstr>
      <vt:lpstr>Directives</vt:lpstr>
      <vt:lpstr>Built-in attribute directives</vt:lpstr>
      <vt:lpstr>Built-in structural directives</vt:lpstr>
      <vt:lpstr>Observable</vt:lpstr>
      <vt:lpstr>Dependency Injection (DI)</vt:lpstr>
      <vt:lpstr>Forms in Angular</vt:lpstr>
      <vt:lpstr>Services</vt:lpstr>
      <vt:lpstr>Consuming API in Angular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HareKrishna</cp:lastModifiedBy>
  <cp:revision>846</cp:revision>
  <dcterms:created xsi:type="dcterms:W3CDTF">2020-05-01T05:09:15Z</dcterms:created>
  <dcterms:modified xsi:type="dcterms:W3CDTF">2022-06-27T17:56:15Z</dcterms:modified>
</cp:coreProperties>
</file>