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6" r:id="rId4"/>
    <p:sldMasterId id="214748370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Barlow ExtraLight"/>
      <p:regular r:id="rId46"/>
      <p:bold r:id="rId47"/>
      <p:italic r:id="rId48"/>
      <p:boldItalic r:id="rId49"/>
    </p:embeddedFont>
    <p:embeddedFont>
      <p:font typeface="Roboto Slab"/>
      <p:regular r:id="rId50"/>
      <p:bold r:id="rId51"/>
    </p:embeddedFont>
    <p:embeddedFont>
      <p:font typeface="Hepta Slab Medium"/>
      <p:regular r:id="rId52"/>
      <p:bold r:id="rId53"/>
    </p:embeddedFont>
    <p:embeddedFont>
      <p:font typeface="Hepta Slab Light"/>
      <p:regular r:id="rId54"/>
      <p:bold r:id="rId55"/>
    </p:embeddedFont>
    <p:embeddedFont>
      <p:font typeface="Hepta Slab"/>
      <p:regular r:id="rId56"/>
      <p:bold r:id="rId57"/>
    </p:embeddedFont>
    <p:embeddedFont>
      <p:font typeface="Average"/>
      <p:regular r:id="rId58"/>
    </p:embeddedFont>
    <p:embeddedFont>
      <p:font typeface="Barlow Medium"/>
      <p:regular r:id="rId59"/>
      <p:bold r:id="rId60"/>
      <p:italic r:id="rId61"/>
      <p:boldItalic r:id="rId62"/>
    </p:embeddedFont>
    <p:embeddedFont>
      <p:font typeface="Oswald"/>
      <p:regular r:id="rId63"/>
      <p:bold r:id="rId64"/>
    </p:embeddedFont>
    <p:embeddedFont>
      <p:font typeface="Barlow Light"/>
      <p:regular r:id="rId65"/>
      <p:bold r:id="rId66"/>
      <p:italic r:id="rId67"/>
      <p:boldItalic r:id="rId68"/>
    </p:embeddedFont>
    <p:embeddedFont>
      <p:font typeface="Barlow"/>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BarlowExtraLight-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BarlowExtraLight-italic.fntdata"/><Relationship Id="rId47" Type="http://schemas.openxmlformats.org/officeDocument/2006/relationships/font" Target="fonts/BarlowExtraLight-bold.fntdata"/><Relationship Id="rId49" Type="http://schemas.openxmlformats.org/officeDocument/2006/relationships/font" Target="fonts/BarlowExtra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font" Target="fonts/Barlow-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Barlow-italic.fntdata"/><Relationship Id="rId70" Type="http://schemas.openxmlformats.org/officeDocument/2006/relationships/font" Target="fonts/Barlow-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BarlowMedium-boldItalic.fntdata"/><Relationship Id="rId61" Type="http://schemas.openxmlformats.org/officeDocument/2006/relationships/font" Target="fonts/BarlowMedium-italic.fntdata"/><Relationship Id="rId20" Type="http://schemas.openxmlformats.org/officeDocument/2006/relationships/slide" Target="slides/slide14.xml"/><Relationship Id="rId64" Type="http://schemas.openxmlformats.org/officeDocument/2006/relationships/font" Target="fonts/Oswald-bold.fntdata"/><Relationship Id="rId63" Type="http://schemas.openxmlformats.org/officeDocument/2006/relationships/font" Target="fonts/Oswald-regular.fntdata"/><Relationship Id="rId22" Type="http://schemas.openxmlformats.org/officeDocument/2006/relationships/slide" Target="slides/slide16.xml"/><Relationship Id="rId66" Type="http://schemas.openxmlformats.org/officeDocument/2006/relationships/font" Target="fonts/BarlowLight-bold.fntdata"/><Relationship Id="rId21" Type="http://schemas.openxmlformats.org/officeDocument/2006/relationships/slide" Target="slides/slide15.xml"/><Relationship Id="rId65" Type="http://schemas.openxmlformats.org/officeDocument/2006/relationships/font" Target="fonts/BarlowLight-regular.fntdata"/><Relationship Id="rId24" Type="http://schemas.openxmlformats.org/officeDocument/2006/relationships/slide" Target="slides/slide18.xml"/><Relationship Id="rId68" Type="http://schemas.openxmlformats.org/officeDocument/2006/relationships/font" Target="fonts/BarlowLight-boldItalic.fntdata"/><Relationship Id="rId23" Type="http://schemas.openxmlformats.org/officeDocument/2006/relationships/slide" Target="slides/slide17.xml"/><Relationship Id="rId67" Type="http://schemas.openxmlformats.org/officeDocument/2006/relationships/font" Target="fonts/BarlowLight-italic.fntdata"/><Relationship Id="rId60" Type="http://schemas.openxmlformats.org/officeDocument/2006/relationships/font" Target="fonts/BarlowMedium-bold.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Barlow-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Slab-bold.fntdata"/><Relationship Id="rId50" Type="http://schemas.openxmlformats.org/officeDocument/2006/relationships/font" Target="fonts/RobotoSlab-regular.fntdata"/><Relationship Id="rId53" Type="http://schemas.openxmlformats.org/officeDocument/2006/relationships/font" Target="fonts/HeptaSlabMedium-bold.fntdata"/><Relationship Id="rId52" Type="http://schemas.openxmlformats.org/officeDocument/2006/relationships/font" Target="fonts/HeptaSlabMedium-regular.fntdata"/><Relationship Id="rId11" Type="http://schemas.openxmlformats.org/officeDocument/2006/relationships/slide" Target="slides/slide5.xml"/><Relationship Id="rId55" Type="http://schemas.openxmlformats.org/officeDocument/2006/relationships/font" Target="fonts/HeptaSlabLight-bold.fntdata"/><Relationship Id="rId10" Type="http://schemas.openxmlformats.org/officeDocument/2006/relationships/slide" Target="slides/slide4.xml"/><Relationship Id="rId54" Type="http://schemas.openxmlformats.org/officeDocument/2006/relationships/font" Target="fonts/HeptaSlabLight-regular.fntdata"/><Relationship Id="rId13" Type="http://schemas.openxmlformats.org/officeDocument/2006/relationships/slide" Target="slides/slide7.xml"/><Relationship Id="rId57" Type="http://schemas.openxmlformats.org/officeDocument/2006/relationships/font" Target="fonts/HeptaSlab-bold.fntdata"/><Relationship Id="rId12" Type="http://schemas.openxmlformats.org/officeDocument/2006/relationships/slide" Target="slides/slide6.xml"/><Relationship Id="rId56" Type="http://schemas.openxmlformats.org/officeDocument/2006/relationships/font" Target="fonts/HeptaSlab-regular.fntdata"/><Relationship Id="rId15" Type="http://schemas.openxmlformats.org/officeDocument/2006/relationships/slide" Target="slides/slide9.xml"/><Relationship Id="rId59" Type="http://schemas.openxmlformats.org/officeDocument/2006/relationships/font" Target="fonts/BarlowMedium-regular.fntdata"/><Relationship Id="rId14" Type="http://schemas.openxmlformats.org/officeDocument/2006/relationships/slide" Target="slides/slide8.xml"/><Relationship Id="rId58" Type="http://schemas.openxmlformats.org/officeDocument/2006/relationships/font" Target="fonts/Averag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1afc2c9a28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1afc2c9a28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1afc2c9a28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1afc2c9a28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1afc2c9a28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1afc2c9a28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1afc2c9a28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1afc2c9a28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1afc2c9a28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1afc2c9a28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1afc2c9a28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1afc2c9a28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1afc2c9a28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1afc2c9a28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1afc2c9a28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1afc2c9a28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1afc2c9a28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1afc2c9a28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1afc2c9a28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1afc2c9a28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1afc2c9a28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1afc2c9a28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1afc2c9a2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1afc2c9a2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1afc2c9a28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1afc2c9a28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1afe6dff8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1afe6dff8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1afe6dff8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1afe6dff8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1afe6dff8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1afe6dff8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1afe6dff8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1afe6dff8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1afe6dff8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1afe6dff8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1afe6dff8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1afe6dff8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1afe6dff8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1afe6dff8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1afe6dff8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1afe6dff8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1afe6dff8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1afe6dff8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1afc2c9a28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1afc2c9a28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1afe6dff8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1afe6dff8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31afe6dff8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1afe6dff8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31afe6dff8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31afe6dff8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31afe6dff8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31afe6dff8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31afe6dff8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31afe6dff8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31afe6dff8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31afe6dff8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1afe6dff8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1afe6dff8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31afe6dff84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31afe6dff84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31afe6dff84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31afe6dff84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1afe6dff84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31afe6dff84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1afc2c9a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1afc2c9a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afc2c9a28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1afc2c9a28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1afc2c9a28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1afc2c9a28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1afc2c9a28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1afc2c9a28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1afc2c9a28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1afc2c9a28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1afc2c9a28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1afc2c9a28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367" name="Shape 367"/>
        <p:cNvGrpSpPr/>
        <p:nvPr/>
      </p:nvGrpSpPr>
      <p:grpSpPr>
        <a:xfrm>
          <a:off x="0" y="0"/>
          <a:ext cx="0" cy="0"/>
          <a:chOff x="0" y="0"/>
          <a:chExt cx="0" cy="0"/>
        </a:xfrm>
      </p:grpSpPr>
      <p:sp>
        <p:nvSpPr>
          <p:cNvPr id="368" name="Google Shape;368;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9" name="Google Shape;369;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370" name="Google Shape;370;p59"/>
          <p:cNvSpPr txBox="1"/>
          <p:nvPr>
            <p:ph idx="12" type="sldNum"/>
          </p:nvPr>
        </p:nvSpPr>
        <p:spPr>
          <a:xfrm>
            <a:off x="8490250" y="4681009"/>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3">
    <p:spTree>
      <p:nvGrpSpPr>
        <p:cNvPr id="371" name="Shape 371"/>
        <p:cNvGrpSpPr/>
        <p:nvPr/>
      </p:nvGrpSpPr>
      <p:grpSpPr>
        <a:xfrm>
          <a:off x="0" y="0"/>
          <a:ext cx="0" cy="0"/>
          <a:chOff x="0" y="0"/>
          <a:chExt cx="0" cy="0"/>
        </a:xfrm>
      </p:grpSpPr>
      <p:sp>
        <p:nvSpPr>
          <p:cNvPr id="372" name="Google Shape;372;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3" name="Google Shape;373;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374" name="Google Shape;374;p60"/>
          <p:cNvSpPr txBox="1"/>
          <p:nvPr>
            <p:ph idx="12" type="sldNum"/>
          </p:nvPr>
        </p:nvSpPr>
        <p:spPr>
          <a:xfrm>
            <a:off x="8490250" y="4681009"/>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slideLayout" Target="../slideLayouts/slideLayout57.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48" Type="http://schemas.openxmlformats.org/officeDocument/2006/relationships/theme" Target="../theme/theme3.xml"/><Relationship Id="rId25" Type="http://schemas.openxmlformats.org/officeDocument/2006/relationships/slideLayout" Target="../slideLayouts/slideLayout36.xml"/><Relationship Id="rId47" Type="http://schemas.openxmlformats.org/officeDocument/2006/relationships/slideLayout" Target="../slideLayouts/slideLayout58.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8.xml"/><Relationship Id="rId3"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5.xml"/><Relationship Id="rId3"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7.xml"/><Relationship Id="rId3" Type="http://schemas.openxmlformats.org/officeDocument/2006/relationships/image" Target="../media/image8.jpg"/><Relationship Id="rId4"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8.xml"/><Relationship Id="rId3" Type="http://schemas.openxmlformats.org/officeDocument/2006/relationships/image" Target="../media/image11.jpg"/><Relationship Id="rId4" Type="http://schemas.openxmlformats.org/officeDocument/2006/relationships/image" Target="../media/image1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1.xml"/><Relationship Id="rId3" Type="http://schemas.openxmlformats.org/officeDocument/2006/relationships/image" Target="../media/image17.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4.xml"/><Relationship Id="rId3" Type="http://schemas.openxmlformats.org/officeDocument/2006/relationships/image" Target="../media/image27.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6.xml"/><Relationship Id="rId3" Type="http://schemas.openxmlformats.org/officeDocument/2006/relationships/image" Target="../media/image14.png"/><Relationship Id="rId4" Type="http://schemas.openxmlformats.org/officeDocument/2006/relationships/image" Target="../media/image25.png"/><Relationship Id="rId5" Type="http://schemas.openxmlformats.org/officeDocument/2006/relationships/image" Target="../media/image22.png"/><Relationship Id="rId6"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7.xml"/><Relationship Id="rId3" Type="http://schemas.openxmlformats.org/officeDocument/2006/relationships/image" Target="../media/image23.png"/><Relationship Id="rId4" Type="http://schemas.openxmlformats.org/officeDocument/2006/relationships/image" Target="../media/image28.png"/><Relationship Id="rId5"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1"/>
          <p:cNvSpPr txBox="1"/>
          <p:nvPr/>
        </p:nvSpPr>
        <p:spPr>
          <a:xfrm>
            <a:off x="1358700" y="2156250"/>
            <a:ext cx="6426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600">
              <a:solidFill>
                <a:schemeClr val="dk1"/>
              </a:solidFill>
              <a:latin typeface="Barlow Light"/>
              <a:ea typeface="Barlow Light"/>
              <a:cs typeface="Barlow Light"/>
              <a:sym typeface="Barlow Light"/>
            </a:endParaRPr>
          </a:p>
        </p:txBody>
      </p:sp>
      <p:sp>
        <p:nvSpPr>
          <p:cNvPr id="380" name="Google Shape;380;p61"/>
          <p:cNvSpPr txBox="1"/>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4800">
                <a:solidFill>
                  <a:srgbClr val="FFFFFF"/>
                </a:solidFill>
                <a:latin typeface="Oswald"/>
                <a:ea typeface="Oswald"/>
                <a:cs typeface="Oswald"/>
                <a:sym typeface="Oswald"/>
              </a:rPr>
              <a:t>Using TinyML for Software Fingerprinting of IoT Devices</a:t>
            </a:r>
            <a:endParaRPr sz="4800">
              <a:solidFill>
                <a:srgbClr val="FFFFFF"/>
              </a:solidFill>
              <a:latin typeface="Oswald"/>
              <a:ea typeface="Oswald"/>
              <a:cs typeface="Oswald"/>
              <a:sym typeface="Oswald"/>
            </a:endParaRPr>
          </a:p>
        </p:txBody>
      </p:sp>
      <p:sp>
        <p:nvSpPr>
          <p:cNvPr id="381" name="Google Shape;381;p61"/>
          <p:cNvSpPr txBox="1"/>
          <p:nvPr/>
        </p:nvSpPr>
        <p:spPr>
          <a:xfrm>
            <a:off x="671250" y="3174876"/>
            <a:ext cx="7801500" cy="7926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100">
                <a:solidFill>
                  <a:srgbClr val="CACACA"/>
                </a:solidFill>
                <a:latin typeface="Average"/>
                <a:ea typeface="Average"/>
                <a:cs typeface="Average"/>
                <a:sym typeface="Average"/>
              </a:rPr>
              <a:t>By Shobhan Dash</a:t>
            </a:r>
            <a:endParaRPr sz="2100">
              <a:solidFill>
                <a:srgbClr val="CACACA"/>
              </a:solidFill>
              <a:latin typeface="Average"/>
              <a:ea typeface="Average"/>
              <a:cs typeface="Average"/>
              <a:sym typeface="Average"/>
            </a:endParaRPr>
          </a:p>
          <a:p>
            <a:pPr indent="0" lvl="0" marL="0" rtl="0" algn="ctr">
              <a:spcBef>
                <a:spcPts val="0"/>
              </a:spcBef>
              <a:spcAft>
                <a:spcPts val="0"/>
              </a:spcAft>
              <a:buNone/>
            </a:pPr>
            <a:r>
              <a:rPr lang="en" sz="2100">
                <a:solidFill>
                  <a:srgbClr val="CACACA"/>
                </a:solidFill>
                <a:latin typeface="Average"/>
                <a:ea typeface="Average"/>
                <a:cs typeface="Average"/>
                <a:sym typeface="Average"/>
              </a:rPr>
              <a:t>2021AAPS0528H</a:t>
            </a:r>
            <a:endParaRPr sz="2100">
              <a:solidFill>
                <a:srgbClr val="CACACA"/>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0"/>
          <p:cNvSpPr txBox="1"/>
          <p:nvPr/>
        </p:nvSpPr>
        <p:spPr>
          <a:xfrm>
            <a:off x="180750" y="249925"/>
            <a:ext cx="642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SOME MORE STATS ON THE UNSW-NB15 DATASET</a:t>
            </a:r>
            <a:endParaRPr sz="1500">
              <a:solidFill>
                <a:schemeClr val="dk1"/>
              </a:solidFill>
              <a:latin typeface="Barlow Light"/>
              <a:ea typeface="Barlow Light"/>
              <a:cs typeface="Barlow Light"/>
              <a:sym typeface="Barlow Light"/>
            </a:endParaRPr>
          </a:p>
        </p:txBody>
      </p:sp>
      <p:pic>
        <p:nvPicPr>
          <p:cNvPr id="440" name="Google Shape;440;p70"/>
          <p:cNvPicPr preferRelativeResize="0"/>
          <p:nvPr/>
        </p:nvPicPr>
        <p:blipFill>
          <a:blip r:embed="rId3">
            <a:alphaModFix/>
          </a:blip>
          <a:stretch>
            <a:fillRect/>
          </a:stretch>
        </p:blipFill>
        <p:spPr>
          <a:xfrm>
            <a:off x="152400" y="817825"/>
            <a:ext cx="5715000" cy="368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1"/>
          <p:cNvSpPr txBox="1"/>
          <p:nvPr/>
        </p:nvSpPr>
        <p:spPr>
          <a:xfrm>
            <a:off x="180750" y="249925"/>
            <a:ext cx="642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SOME MORE STATS ON THE UNSW-NB15 DATASET</a:t>
            </a:r>
            <a:endParaRPr sz="1500">
              <a:solidFill>
                <a:schemeClr val="dk1"/>
              </a:solidFill>
              <a:latin typeface="Barlow Light"/>
              <a:ea typeface="Barlow Light"/>
              <a:cs typeface="Barlow Light"/>
              <a:sym typeface="Barlow Light"/>
            </a:endParaRPr>
          </a:p>
        </p:txBody>
      </p:sp>
      <p:pic>
        <p:nvPicPr>
          <p:cNvPr id="446" name="Google Shape;446;p71"/>
          <p:cNvPicPr preferRelativeResize="0"/>
          <p:nvPr/>
        </p:nvPicPr>
        <p:blipFill>
          <a:blip r:embed="rId3">
            <a:alphaModFix/>
          </a:blip>
          <a:stretch>
            <a:fillRect/>
          </a:stretch>
        </p:blipFill>
        <p:spPr>
          <a:xfrm>
            <a:off x="308600" y="665425"/>
            <a:ext cx="5640450" cy="431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2"/>
          <p:cNvSpPr txBox="1"/>
          <p:nvPr/>
        </p:nvSpPr>
        <p:spPr>
          <a:xfrm>
            <a:off x="258850" y="238775"/>
            <a:ext cx="642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USING K-FOLD CROSS VALIDATION FOR ATTACK DETECTION</a:t>
            </a:r>
            <a:endParaRPr sz="1500">
              <a:solidFill>
                <a:schemeClr val="dk1"/>
              </a:solidFill>
              <a:latin typeface="Barlow Light"/>
              <a:ea typeface="Barlow Light"/>
              <a:cs typeface="Barlow Light"/>
              <a:sym typeface="Barlow Light"/>
            </a:endParaRPr>
          </a:p>
        </p:txBody>
      </p:sp>
      <p:sp>
        <p:nvSpPr>
          <p:cNvPr id="452" name="Google Shape;452;p72"/>
          <p:cNvSpPr txBox="1"/>
          <p:nvPr/>
        </p:nvSpPr>
        <p:spPr>
          <a:xfrm>
            <a:off x="437375" y="930525"/>
            <a:ext cx="81114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Barlow"/>
                <a:ea typeface="Barlow"/>
                <a:cs typeface="Barlow"/>
                <a:sym typeface="Barlow"/>
              </a:rPr>
              <a:t>Objective:</a:t>
            </a:r>
            <a:r>
              <a:rPr lang="en" sz="1500">
                <a:solidFill>
                  <a:schemeClr val="dk1"/>
                </a:solidFill>
                <a:latin typeface="Barlow"/>
                <a:ea typeface="Barlow"/>
                <a:cs typeface="Barlow"/>
                <a:sym typeface="Barlow"/>
              </a:rPr>
              <a:t> Evaluate the model's binary classification performance using an </a:t>
            </a:r>
            <a:r>
              <a:rPr b="1" lang="en" sz="1500">
                <a:solidFill>
                  <a:schemeClr val="dk1"/>
                </a:solidFill>
                <a:latin typeface="Barlow"/>
                <a:ea typeface="Barlow"/>
                <a:cs typeface="Barlow"/>
                <a:sym typeface="Barlow"/>
              </a:rPr>
              <a:t>80-20 split</a:t>
            </a:r>
            <a:r>
              <a:rPr lang="en" sz="1500">
                <a:solidFill>
                  <a:schemeClr val="dk1"/>
                </a:solidFill>
                <a:latin typeface="Barlow"/>
                <a:ea typeface="Barlow"/>
                <a:cs typeface="Barlow"/>
                <a:sym typeface="Barlow"/>
              </a:rPr>
              <a:t>, with 80% of the data (from 7 devices) used for training and 20% of the data (from the 7 devices + the left-out device) used for testing.</a:t>
            </a:r>
            <a:endParaRPr sz="1500">
              <a:solidFill>
                <a:schemeClr val="dk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500">
              <a:solidFill>
                <a:schemeClr val="dk1"/>
              </a:solidFill>
              <a:latin typeface="Barlow"/>
              <a:ea typeface="Barlow"/>
              <a:cs typeface="Barlow"/>
              <a:sym typeface="Barlow"/>
            </a:endParaRPr>
          </a:p>
          <a:p>
            <a:pPr indent="0" lvl="0" marL="0" rtl="0" algn="l">
              <a:spcBef>
                <a:spcPts val="0"/>
              </a:spcBef>
              <a:spcAft>
                <a:spcPts val="0"/>
              </a:spcAft>
              <a:buNone/>
            </a:pPr>
            <a:r>
              <a:rPr b="1" lang="en" sz="1500">
                <a:solidFill>
                  <a:schemeClr val="dk1"/>
                </a:solidFill>
                <a:latin typeface="Barlow"/>
                <a:ea typeface="Barlow"/>
                <a:cs typeface="Barlow"/>
                <a:sym typeface="Barlow"/>
              </a:rPr>
              <a:t>Approach:</a:t>
            </a:r>
            <a:r>
              <a:rPr lang="en" sz="1500">
                <a:solidFill>
                  <a:schemeClr val="dk1"/>
                </a:solidFill>
                <a:latin typeface="Barlow"/>
                <a:ea typeface="Barlow"/>
                <a:cs typeface="Barlow"/>
                <a:sym typeface="Barlow"/>
              </a:rPr>
              <a:t> Each device (Dev1-Dev8) is excluded in turn during 8 rounds of cross-validation. Testing is performed on the frames from the excluded device and a 20% sample of the remaining devices.</a:t>
            </a:r>
            <a:endParaRPr sz="1500">
              <a:solidFill>
                <a:schemeClr val="dk1"/>
              </a:solidFill>
              <a:latin typeface="Barlow"/>
              <a:ea typeface="Barlow"/>
              <a:cs typeface="Barlow"/>
              <a:sym typeface="Barlow"/>
            </a:endParaRPr>
          </a:p>
          <a:p>
            <a:pPr indent="0" lvl="0" marL="0" rtl="0" algn="l">
              <a:spcBef>
                <a:spcPts val="0"/>
              </a:spcBef>
              <a:spcAft>
                <a:spcPts val="0"/>
              </a:spcAft>
              <a:buNone/>
            </a:pPr>
            <a:r>
              <a:t/>
            </a:r>
            <a:endParaRPr sz="1900">
              <a:solidFill>
                <a:schemeClr val="dk1"/>
              </a:solidFill>
              <a:latin typeface="Barlow Light"/>
              <a:ea typeface="Barlow Light"/>
              <a:cs typeface="Barlow Light"/>
              <a:sym typeface="Barlow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73"/>
          <p:cNvPicPr preferRelativeResize="0"/>
          <p:nvPr/>
        </p:nvPicPr>
        <p:blipFill>
          <a:blip r:embed="rId3">
            <a:alphaModFix/>
          </a:blip>
          <a:stretch>
            <a:fillRect/>
          </a:stretch>
        </p:blipFill>
        <p:spPr>
          <a:xfrm>
            <a:off x="96600" y="1009638"/>
            <a:ext cx="6410299" cy="3124225"/>
          </a:xfrm>
          <a:prstGeom prst="rect">
            <a:avLst/>
          </a:prstGeom>
          <a:noFill/>
          <a:ln>
            <a:noFill/>
          </a:ln>
        </p:spPr>
      </p:pic>
      <p:sp>
        <p:nvSpPr>
          <p:cNvPr id="458" name="Google Shape;458;p73"/>
          <p:cNvSpPr txBox="1"/>
          <p:nvPr/>
        </p:nvSpPr>
        <p:spPr>
          <a:xfrm>
            <a:off x="6629650" y="921750"/>
            <a:ext cx="2352000" cy="330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lt1"/>
              </a:buClr>
              <a:buSzPts val="1100"/>
              <a:buFont typeface="Arial"/>
              <a:buNone/>
            </a:pPr>
            <a:r>
              <a:rPr b="1" lang="en" sz="1300">
                <a:solidFill>
                  <a:schemeClr val="dk1"/>
                </a:solidFill>
                <a:latin typeface="Barlow"/>
                <a:ea typeface="Barlow"/>
                <a:cs typeface="Barlow"/>
                <a:sym typeface="Barlow"/>
              </a:rPr>
              <a:t>Interpretation:</a:t>
            </a:r>
            <a:endParaRPr b="1" sz="1300">
              <a:solidFill>
                <a:schemeClr val="dk1"/>
              </a:solidFill>
              <a:latin typeface="Barlow"/>
              <a:ea typeface="Barlow"/>
              <a:cs typeface="Barlow"/>
              <a:sym typeface="Barlow"/>
            </a:endParaRPr>
          </a:p>
          <a:p>
            <a:pPr indent="-311150" lvl="0" marL="457200" rtl="0" algn="l">
              <a:lnSpc>
                <a:spcPct val="115000"/>
              </a:lnSpc>
              <a:spcBef>
                <a:spcPts val="1200"/>
              </a:spcBef>
              <a:spcAft>
                <a:spcPts val="0"/>
              </a:spcAft>
              <a:buClr>
                <a:schemeClr val="dk1"/>
              </a:buClr>
              <a:buSzPts val="1300"/>
              <a:buFont typeface="Barlow"/>
              <a:buChar char="●"/>
            </a:pPr>
            <a:r>
              <a:rPr lang="en" sz="1300">
                <a:solidFill>
                  <a:schemeClr val="dk1"/>
                </a:solidFill>
                <a:latin typeface="Barlow"/>
                <a:ea typeface="Barlow"/>
                <a:cs typeface="Barlow"/>
                <a:sym typeface="Barlow"/>
              </a:rPr>
              <a:t>Rows show the training devices (used for model training).</a:t>
            </a:r>
            <a:endParaRPr sz="1300">
              <a:solidFill>
                <a:schemeClr val="dk1"/>
              </a:solidFill>
              <a:latin typeface="Barlow"/>
              <a:ea typeface="Barlow"/>
              <a:cs typeface="Barlow"/>
              <a:sym typeface="Barlow"/>
            </a:endParaRPr>
          </a:p>
          <a:p>
            <a:pPr indent="-311150" lvl="0" marL="457200" rtl="0" algn="l">
              <a:lnSpc>
                <a:spcPct val="115000"/>
              </a:lnSpc>
              <a:spcBef>
                <a:spcPts val="0"/>
              </a:spcBef>
              <a:spcAft>
                <a:spcPts val="0"/>
              </a:spcAft>
              <a:buClr>
                <a:schemeClr val="dk1"/>
              </a:buClr>
              <a:buSzPts val="1300"/>
              <a:buFont typeface="Barlow"/>
              <a:buChar char="●"/>
            </a:pPr>
            <a:r>
              <a:rPr lang="en" sz="1300">
                <a:solidFill>
                  <a:schemeClr val="dk1"/>
                </a:solidFill>
                <a:latin typeface="Barlow"/>
                <a:ea typeface="Barlow"/>
                <a:cs typeface="Barlow"/>
                <a:sym typeface="Barlow"/>
              </a:rPr>
              <a:t>Columns represent the devices held out for testing.</a:t>
            </a:r>
            <a:endParaRPr sz="1300">
              <a:solidFill>
                <a:schemeClr val="dk1"/>
              </a:solidFill>
              <a:latin typeface="Barlow"/>
              <a:ea typeface="Barlow"/>
              <a:cs typeface="Barlow"/>
              <a:sym typeface="Barlow"/>
            </a:endParaRPr>
          </a:p>
          <a:p>
            <a:pPr indent="-311150" lvl="0" marL="457200" rtl="0" algn="l">
              <a:lnSpc>
                <a:spcPct val="115000"/>
              </a:lnSpc>
              <a:spcBef>
                <a:spcPts val="0"/>
              </a:spcBef>
              <a:spcAft>
                <a:spcPts val="0"/>
              </a:spcAft>
              <a:buClr>
                <a:schemeClr val="dk1"/>
              </a:buClr>
              <a:buSzPts val="1300"/>
              <a:buFont typeface="Barlow"/>
              <a:buChar char="●"/>
            </a:pPr>
            <a:r>
              <a:rPr lang="en" sz="1300">
                <a:solidFill>
                  <a:schemeClr val="dk1"/>
                </a:solidFill>
                <a:latin typeface="Barlow"/>
                <a:ea typeface="Barlow"/>
                <a:cs typeface="Barlow"/>
                <a:sym typeface="Barlow"/>
              </a:rPr>
              <a:t>Diagonal values represent near-perfect classification when the same device is both in train/test, showing consistency.</a:t>
            </a:r>
            <a:endParaRPr sz="1300">
              <a:solidFill>
                <a:schemeClr val="dk1"/>
              </a:solidFill>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4"/>
          <p:cNvSpPr txBox="1"/>
          <p:nvPr/>
        </p:nvSpPr>
        <p:spPr>
          <a:xfrm>
            <a:off x="1358700" y="2156250"/>
            <a:ext cx="6426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Barlow Light"/>
                <a:ea typeface="Barlow Light"/>
                <a:cs typeface="Barlow Light"/>
                <a:sym typeface="Barlow Light"/>
              </a:rPr>
              <a:t>CONVERTING TO TFLite FILE AND DEPLOYMENT ON TESTBED</a:t>
            </a:r>
            <a:endParaRPr sz="1600">
              <a:solidFill>
                <a:schemeClr val="dk1"/>
              </a:solidFill>
              <a:latin typeface="Barlow Light"/>
              <a:ea typeface="Barlow Light"/>
              <a:cs typeface="Barlow Light"/>
              <a:sym typeface="Barlow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5"/>
          <p:cNvSpPr txBox="1"/>
          <p:nvPr/>
        </p:nvSpPr>
        <p:spPr>
          <a:xfrm>
            <a:off x="214225" y="216450"/>
            <a:ext cx="642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Why TensorFlow Lite for Deployment?</a:t>
            </a:r>
            <a:endParaRPr sz="1500">
              <a:solidFill>
                <a:schemeClr val="dk1"/>
              </a:solidFill>
              <a:latin typeface="Barlow Light"/>
              <a:ea typeface="Barlow Light"/>
              <a:cs typeface="Barlow Light"/>
              <a:sym typeface="Barlow Light"/>
            </a:endParaRPr>
          </a:p>
        </p:txBody>
      </p:sp>
      <p:sp>
        <p:nvSpPr>
          <p:cNvPr id="469" name="Google Shape;469;p75"/>
          <p:cNvSpPr txBox="1"/>
          <p:nvPr/>
        </p:nvSpPr>
        <p:spPr>
          <a:xfrm>
            <a:off x="370425" y="941675"/>
            <a:ext cx="85464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Barlow"/>
                <a:ea typeface="Barlow"/>
                <a:cs typeface="Barlow"/>
                <a:sym typeface="Barlow"/>
              </a:rPr>
              <a:t>Optimized for Edge Devices:</a:t>
            </a:r>
            <a:r>
              <a:rPr lang="en">
                <a:solidFill>
                  <a:schemeClr val="dk1"/>
                </a:solidFill>
                <a:latin typeface="Barlow"/>
                <a:ea typeface="Barlow"/>
                <a:cs typeface="Barlow"/>
                <a:sym typeface="Barlow"/>
              </a:rPr>
              <a:t> TFLite is designed for lightweight, resource-constrained devices like Raspberry Pi, smartphones, and microcontrollers.</a:t>
            </a:r>
            <a:endParaRPr>
              <a:solidFill>
                <a:schemeClr val="dk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b="1" lang="en">
                <a:solidFill>
                  <a:schemeClr val="dk1"/>
                </a:solidFill>
                <a:latin typeface="Barlow"/>
                <a:ea typeface="Barlow"/>
                <a:cs typeface="Barlow"/>
                <a:sym typeface="Barlow"/>
              </a:rPr>
              <a:t>Low Latency &amp; Small Footprint:</a:t>
            </a:r>
            <a:r>
              <a:rPr lang="en">
                <a:solidFill>
                  <a:schemeClr val="dk1"/>
                </a:solidFill>
                <a:latin typeface="Barlow"/>
                <a:ea typeface="Barlow"/>
                <a:cs typeface="Barlow"/>
                <a:sym typeface="Barlow"/>
              </a:rPr>
              <a:t> It enables faster inference with minimal memory and computational overhead.</a:t>
            </a:r>
            <a:endParaRPr>
              <a:solidFill>
                <a:schemeClr val="dk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b="1" lang="en">
                <a:solidFill>
                  <a:schemeClr val="dk1"/>
                </a:solidFill>
                <a:latin typeface="Barlow"/>
                <a:ea typeface="Barlow"/>
                <a:cs typeface="Barlow"/>
                <a:sym typeface="Barlow"/>
              </a:rPr>
              <a:t>Versatile Compatibility:</a:t>
            </a:r>
            <a:r>
              <a:rPr lang="en">
                <a:solidFill>
                  <a:schemeClr val="dk1"/>
                </a:solidFill>
                <a:latin typeface="Barlow"/>
                <a:ea typeface="Barlow"/>
                <a:cs typeface="Barlow"/>
                <a:sym typeface="Barlow"/>
              </a:rPr>
              <a:t> Runs seamlessly on IoT testbeds and TinyML frameworks.</a:t>
            </a:r>
            <a:endParaRPr>
              <a:solidFill>
                <a:schemeClr val="dk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a:solidFill>
                <a:schemeClr val="dk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a:solidFill>
                  <a:schemeClr val="dk1"/>
                </a:solidFill>
                <a:latin typeface="Barlow"/>
                <a:ea typeface="Barlow"/>
                <a:cs typeface="Barlow"/>
                <a:sym typeface="Barlow"/>
              </a:rPr>
              <a:t>Cross-Platform:</a:t>
            </a:r>
            <a:r>
              <a:rPr lang="en">
                <a:solidFill>
                  <a:schemeClr val="dk1"/>
                </a:solidFill>
                <a:latin typeface="Barlow"/>
                <a:ea typeface="Barlow"/>
                <a:cs typeface="Barlow"/>
                <a:sym typeface="Barlow"/>
              </a:rPr>
              <a:t> Supports ARM processors, microcontrollers (e.g., Arduino), and single-board computers (e.g., Raspberry Pi).</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sz="1800">
              <a:solidFill>
                <a:schemeClr val="dk1"/>
              </a:solidFill>
              <a:latin typeface="Barlow Light"/>
              <a:ea typeface="Barlow Light"/>
              <a:cs typeface="Barlow Light"/>
              <a:sym typeface="Barlow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6"/>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5" name="Google Shape;475;p76"/>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476" name="Google Shape;476;p76"/>
          <p:cNvPicPr preferRelativeResize="0"/>
          <p:nvPr/>
        </p:nvPicPr>
        <p:blipFill>
          <a:blip r:embed="rId3">
            <a:alphaModFix/>
          </a:blip>
          <a:stretch>
            <a:fillRect/>
          </a:stretch>
        </p:blipFill>
        <p:spPr>
          <a:xfrm>
            <a:off x="1591075" y="1194450"/>
            <a:ext cx="5961850" cy="3533950"/>
          </a:xfrm>
          <a:prstGeom prst="rect">
            <a:avLst/>
          </a:prstGeom>
          <a:noFill/>
          <a:ln>
            <a:noFill/>
          </a:ln>
        </p:spPr>
      </p:pic>
      <p:sp>
        <p:nvSpPr>
          <p:cNvPr id="477" name="Google Shape;477;p76"/>
          <p:cNvSpPr txBox="1"/>
          <p:nvPr/>
        </p:nvSpPr>
        <p:spPr>
          <a:xfrm>
            <a:off x="258850" y="171825"/>
            <a:ext cx="8613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CONVERTING THE GENERATED MODEL TO TFLITE FORMAT AND PREPARING FOR DEPLOYMENT ON RPi</a:t>
            </a:r>
            <a:endParaRPr sz="1500">
              <a:solidFill>
                <a:schemeClr val="dk1"/>
              </a:solidFill>
              <a:latin typeface="Barlow Light"/>
              <a:ea typeface="Barlow Light"/>
              <a:cs typeface="Barlow Light"/>
              <a:sym typeface="Barlow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7"/>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3" name="Google Shape;483;p77"/>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484" name="Google Shape;484;p77"/>
          <p:cNvPicPr preferRelativeResize="0"/>
          <p:nvPr/>
        </p:nvPicPr>
        <p:blipFill>
          <a:blip r:embed="rId3">
            <a:alphaModFix/>
          </a:blip>
          <a:stretch>
            <a:fillRect/>
          </a:stretch>
        </p:blipFill>
        <p:spPr>
          <a:xfrm>
            <a:off x="514350" y="1129650"/>
            <a:ext cx="8115300" cy="2590800"/>
          </a:xfrm>
          <a:prstGeom prst="rect">
            <a:avLst/>
          </a:prstGeom>
          <a:noFill/>
          <a:ln>
            <a:noFill/>
          </a:ln>
        </p:spPr>
      </p:pic>
      <p:sp>
        <p:nvSpPr>
          <p:cNvPr id="485" name="Google Shape;485;p77"/>
          <p:cNvSpPr txBox="1"/>
          <p:nvPr/>
        </p:nvSpPr>
        <p:spPr>
          <a:xfrm>
            <a:off x="203050" y="216450"/>
            <a:ext cx="642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RPi SETUP FOR REAL-TIME PREDICTION </a:t>
            </a:r>
            <a:endParaRPr sz="1500">
              <a:solidFill>
                <a:schemeClr val="dk1"/>
              </a:solidFill>
              <a:latin typeface="Barlow Light"/>
              <a:ea typeface="Barlow Light"/>
              <a:cs typeface="Barlow Light"/>
              <a:sym typeface="Barlow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1" name="Google Shape;491;p7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92" name="Google Shape;492;p78"/>
          <p:cNvSpPr txBox="1"/>
          <p:nvPr/>
        </p:nvSpPr>
        <p:spPr>
          <a:xfrm>
            <a:off x="203050" y="216450"/>
            <a:ext cx="642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RPi SETUP FOR REAL-TIME PREDICTION </a:t>
            </a:r>
            <a:endParaRPr sz="1500">
              <a:solidFill>
                <a:schemeClr val="dk1"/>
              </a:solidFill>
              <a:latin typeface="Barlow Light"/>
              <a:ea typeface="Barlow Light"/>
              <a:cs typeface="Barlow Light"/>
              <a:sym typeface="Barlow Light"/>
            </a:endParaRPr>
          </a:p>
        </p:txBody>
      </p:sp>
      <p:pic>
        <p:nvPicPr>
          <p:cNvPr id="493" name="Google Shape;493;p78"/>
          <p:cNvPicPr preferRelativeResize="0"/>
          <p:nvPr/>
        </p:nvPicPr>
        <p:blipFill>
          <a:blip r:embed="rId3">
            <a:alphaModFix/>
          </a:blip>
          <a:stretch>
            <a:fillRect/>
          </a:stretch>
        </p:blipFill>
        <p:spPr>
          <a:xfrm>
            <a:off x="1037713" y="687725"/>
            <a:ext cx="7068575" cy="4283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9"/>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9" name="Google Shape;499;p79"/>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00" name="Google Shape;500;p79"/>
          <p:cNvSpPr txBox="1"/>
          <p:nvPr/>
        </p:nvSpPr>
        <p:spPr>
          <a:xfrm>
            <a:off x="203050" y="216450"/>
            <a:ext cx="642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RPi SETUP FOR REAL-TIME PREDICTION </a:t>
            </a:r>
            <a:endParaRPr sz="1500">
              <a:solidFill>
                <a:schemeClr val="dk1"/>
              </a:solidFill>
              <a:latin typeface="Barlow Light"/>
              <a:ea typeface="Barlow Light"/>
              <a:cs typeface="Barlow Light"/>
              <a:sym typeface="Barlow Light"/>
            </a:endParaRPr>
          </a:p>
        </p:txBody>
      </p:sp>
      <p:pic>
        <p:nvPicPr>
          <p:cNvPr id="501" name="Google Shape;501;p79"/>
          <p:cNvPicPr preferRelativeResize="0"/>
          <p:nvPr/>
        </p:nvPicPr>
        <p:blipFill>
          <a:blip r:embed="rId3">
            <a:alphaModFix/>
          </a:blip>
          <a:stretch>
            <a:fillRect/>
          </a:stretch>
        </p:blipFill>
        <p:spPr>
          <a:xfrm>
            <a:off x="810888" y="848274"/>
            <a:ext cx="7522224" cy="393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85" name="Shape 385"/>
        <p:cNvGrpSpPr/>
        <p:nvPr/>
      </p:nvGrpSpPr>
      <p:grpSpPr>
        <a:xfrm>
          <a:off x="0" y="0"/>
          <a:ext cx="0" cy="0"/>
          <a:chOff x="0" y="0"/>
          <a:chExt cx="0" cy="0"/>
        </a:xfrm>
      </p:grpSpPr>
      <p:sp>
        <p:nvSpPr>
          <p:cNvPr id="386" name="Google Shape;386;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TinyML?</a:t>
            </a:r>
            <a:endParaRPr/>
          </a:p>
        </p:txBody>
      </p:sp>
      <p:sp>
        <p:nvSpPr>
          <p:cNvPr id="387" name="Google Shape;387;p62"/>
          <p:cNvSpPr txBox="1"/>
          <p:nvPr>
            <p:ph idx="1" type="body"/>
          </p:nvPr>
        </p:nvSpPr>
        <p:spPr>
          <a:xfrm>
            <a:off x="311700" y="1622800"/>
            <a:ext cx="8520600" cy="2946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Roboto Slab"/>
                <a:ea typeface="Roboto Slab"/>
                <a:cs typeface="Roboto Slab"/>
                <a:sym typeface="Roboto Slab"/>
              </a:rPr>
              <a:t>TinyML</a:t>
            </a:r>
            <a:r>
              <a:rPr lang="en" sz="1100">
                <a:solidFill>
                  <a:schemeClr val="dk1"/>
                </a:solidFill>
                <a:latin typeface="Roboto Slab"/>
                <a:ea typeface="Roboto Slab"/>
                <a:cs typeface="Roboto Slab"/>
                <a:sym typeface="Roboto Slab"/>
              </a:rPr>
              <a:t> refers to the integration of </a:t>
            </a:r>
            <a:r>
              <a:rPr b="1" lang="en" sz="1100">
                <a:solidFill>
                  <a:schemeClr val="dk1"/>
                </a:solidFill>
                <a:latin typeface="Roboto Slab"/>
                <a:ea typeface="Roboto Slab"/>
                <a:cs typeface="Roboto Slab"/>
                <a:sym typeface="Roboto Slab"/>
              </a:rPr>
              <a:t>machine learning (ML)</a:t>
            </a:r>
            <a:r>
              <a:rPr lang="en" sz="1100">
                <a:solidFill>
                  <a:schemeClr val="dk1"/>
                </a:solidFill>
                <a:latin typeface="Roboto Slab"/>
                <a:ea typeface="Roboto Slab"/>
                <a:cs typeface="Roboto Slab"/>
                <a:sym typeface="Roboto Slab"/>
              </a:rPr>
              <a:t> models on </a:t>
            </a:r>
            <a:r>
              <a:rPr b="1" lang="en" sz="1100">
                <a:solidFill>
                  <a:schemeClr val="dk1"/>
                </a:solidFill>
                <a:latin typeface="Roboto Slab"/>
                <a:ea typeface="Roboto Slab"/>
                <a:cs typeface="Roboto Slab"/>
                <a:sym typeface="Roboto Slab"/>
              </a:rPr>
              <a:t>microcontrollers</a:t>
            </a:r>
            <a:r>
              <a:rPr lang="en" sz="1100">
                <a:solidFill>
                  <a:schemeClr val="dk1"/>
                </a:solidFill>
                <a:latin typeface="Roboto Slab"/>
                <a:ea typeface="Roboto Slab"/>
                <a:cs typeface="Roboto Slab"/>
                <a:sym typeface="Roboto Slab"/>
              </a:rPr>
              <a:t> and other low-power, resource-constrained devices.</a:t>
            </a:r>
            <a:endParaRPr sz="11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 sz="1100">
                <a:solidFill>
                  <a:schemeClr val="dk1"/>
                </a:solidFill>
                <a:latin typeface="Roboto Slab"/>
                <a:ea typeface="Roboto Slab"/>
                <a:cs typeface="Roboto Slab"/>
                <a:sym typeface="Roboto Slab"/>
              </a:rPr>
              <a:t>Applications</a:t>
            </a:r>
            <a:r>
              <a:rPr lang="en" sz="1100">
                <a:solidFill>
                  <a:schemeClr val="dk1"/>
                </a:solidFill>
                <a:latin typeface="Roboto Slab"/>
                <a:ea typeface="Roboto Slab"/>
                <a:cs typeface="Roboto Slab"/>
                <a:sym typeface="Roboto Slab"/>
              </a:rPr>
              <a:t>:</a:t>
            </a:r>
            <a:endParaRPr sz="1100">
              <a:solidFill>
                <a:schemeClr val="dk1"/>
              </a:solidFill>
              <a:latin typeface="Roboto Slab"/>
              <a:ea typeface="Roboto Slab"/>
              <a:cs typeface="Roboto Slab"/>
              <a:sym typeface="Roboto Slab"/>
            </a:endParaRPr>
          </a:p>
          <a:p>
            <a:pPr indent="-298450" lvl="0" marL="457200" rtl="0" algn="l">
              <a:spcBef>
                <a:spcPts val="1200"/>
              </a:spcBef>
              <a:spcAft>
                <a:spcPts val="0"/>
              </a:spcAft>
              <a:buClr>
                <a:schemeClr val="dk1"/>
              </a:buClr>
              <a:buSzPts val="1100"/>
              <a:buFont typeface="Arial"/>
              <a:buChar char="●"/>
            </a:pPr>
            <a:r>
              <a:rPr b="1" lang="en" sz="1100">
                <a:solidFill>
                  <a:schemeClr val="dk1"/>
                </a:solidFill>
                <a:latin typeface="Roboto Slab"/>
                <a:ea typeface="Roboto Slab"/>
                <a:cs typeface="Roboto Slab"/>
                <a:sym typeface="Roboto Slab"/>
              </a:rPr>
              <a:t>IoT (Internet of Things)</a:t>
            </a:r>
            <a:r>
              <a:rPr lang="en" sz="1100">
                <a:solidFill>
                  <a:schemeClr val="dk1"/>
                </a:solidFill>
                <a:latin typeface="Roboto Slab"/>
                <a:ea typeface="Roboto Slab"/>
                <a:cs typeface="Roboto Slab"/>
                <a:sym typeface="Roboto Slab"/>
              </a:rPr>
              <a:t>: Smart home devices, wearables, environmental monitoring.</a:t>
            </a:r>
            <a:endParaRPr sz="1100">
              <a:solidFill>
                <a:schemeClr val="dk1"/>
              </a:solidFill>
              <a:latin typeface="Roboto Slab"/>
              <a:ea typeface="Roboto Slab"/>
              <a:cs typeface="Roboto Slab"/>
              <a:sym typeface="Roboto Slab"/>
            </a:endParaRPr>
          </a:p>
          <a:p>
            <a:pPr indent="-298450" lvl="0" marL="457200" rtl="0" algn="l">
              <a:spcBef>
                <a:spcPts val="0"/>
              </a:spcBef>
              <a:spcAft>
                <a:spcPts val="0"/>
              </a:spcAft>
              <a:buClr>
                <a:schemeClr val="dk1"/>
              </a:buClr>
              <a:buSzPts val="1100"/>
              <a:buFont typeface="Arial"/>
              <a:buChar char="●"/>
            </a:pPr>
            <a:r>
              <a:rPr b="1" lang="en" sz="1100">
                <a:solidFill>
                  <a:schemeClr val="dk1"/>
                </a:solidFill>
                <a:latin typeface="Roboto Slab"/>
                <a:ea typeface="Roboto Slab"/>
                <a:cs typeface="Roboto Slab"/>
                <a:sym typeface="Roboto Slab"/>
              </a:rPr>
              <a:t>Healthcare</a:t>
            </a:r>
            <a:r>
              <a:rPr lang="en" sz="1100">
                <a:solidFill>
                  <a:schemeClr val="dk1"/>
                </a:solidFill>
                <a:latin typeface="Roboto Slab"/>
                <a:ea typeface="Roboto Slab"/>
                <a:cs typeface="Roboto Slab"/>
                <a:sym typeface="Roboto Slab"/>
              </a:rPr>
              <a:t>: Health monitoring wearables, on-device medical diagnostics.</a:t>
            </a:r>
            <a:endParaRPr sz="1100">
              <a:solidFill>
                <a:schemeClr val="dk1"/>
              </a:solidFill>
              <a:latin typeface="Roboto Slab"/>
              <a:ea typeface="Roboto Slab"/>
              <a:cs typeface="Roboto Slab"/>
              <a:sym typeface="Roboto Slab"/>
            </a:endParaRPr>
          </a:p>
          <a:p>
            <a:pPr indent="-298450" lvl="0" marL="457200" rtl="0" algn="l">
              <a:spcBef>
                <a:spcPts val="0"/>
              </a:spcBef>
              <a:spcAft>
                <a:spcPts val="0"/>
              </a:spcAft>
              <a:buClr>
                <a:schemeClr val="dk1"/>
              </a:buClr>
              <a:buSzPts val="1100"/>
              <a:buFont typeface="Arial"/>
              <a:buChar char="●"/>
            </a:pPr>
            <a:r>
              <a:rPr b="1" lang="en" sz="1100">
                <a:solidFill>
                  <a:schemeClr val="dk1"/>
                </a:solidFill>
                <a:latin typeface="Roboto Slab"/>
                <a:ea typeface="Roboto Slab"/>
                <a:cs typeface="Roboto Slab"/>
                <a:sym typeface="Roboto Slab"/>
              </a:rPr>
              <a:t>Industry</a:t>
            </a:r>
            <a:r>
              <a:rPr lang="en" sz="1100">
                <a:solidFill>
                  <a:schemeClr val="dk1"/>
                </a:solidFill>
                <a:latin typeface="Roboto Slab"/>
                <a:ea typeface="Roboto Slab"/>
                <a:cs typeface="Roboto Slab"/>
                <a:sym typeface="Roboto Slab"/>
              </a:rPr>
              <a:t>: Predictive maintenance, smart manufacturing, and automation.</a:t>
            </a:r>
            <a:endParaRPr sz="11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 sz="1100">
                <a:solidFill>
                  <a:schemeClr val="dk1"/>
                </a:solidFill>
                <a:latin typeface="Roboto Slab"/>
                <a:ea typeface="Roboto Slab"/>
                <a:cs typeface="Roboto Slab"/>
                <a:sym typeface="Roboto Slab"/>
              </a:rPr>
              <a:t>Benefits</a:t>
            </a:r>
            <a:r>
              <a:rPr lang="en" sz="1100">
                <a:solidFill>
                  <a:schemeClr val="dk1"/>
                </a:solidFill>
                <a:latin typeface="Roboto Slab"/>
                <a:ea typeface="Roboto Slab"/>
                <a:cs typeface="Roboto Slab"/>
                <a:sym typeface="Roboto Slab"/>
              </a:rPr>
              <a:t>:</a:t>
            </a:r>
            <a:endParaRPr sz="1100">
              <a:solidFill>
                <a:schemeClr val="dk1"/>
              </a:solidFill>
              <a:latin typeface="Roboto Slab"/>
              <a:ea typeface="Roboto Slab"/>
              <a:cs typeface="Roboto Slab"/>
              <a:sym typeface="Roboto Slab"/>
            </a:endParaRPr>
          </a:p>
          <a:p>
            <a:pPr indent="-298450" lvl="0" marL="457200" rtl="0" algn="l">
              <a:spcBef>
                <a:spcPts val="1200"/>
              </a:spcBef>
              <a:spcAft>
                <a:spcPts val="0"/>
              </a:spcAft>
              <a:buClr>
                <a:schemeClr val="dk1"/>
              </a:buClr>
              <a:buSzPts val="1100"/>
              <a:buFont typeface="Arial"/>
              <a:buChar char="●"/>
            </a:pPr>
            <a:r>
              <a:rPr b="1" lang="en" sz="1100">
                <a:solidFill>
                  <a:schemeClr val="dk1"/>
                </a:solidFill>
                <a:latin typeface="Roboto Slab"/>
                <a:ea typeface="Roboto Slab"/>
                <a:cs typeface="Roboto Slab"/>
                <a:sym typeface="Roboto Slab"/>
              </a:rPr>
              <a:t>Reduced Latency</a:t>
            </a:r>
            <a:r>
              <a:rPr lang="en" sz="1100">
                <a:solidFill>
                  <a:schemeClr val="dk1"/>
                </a:solidFill>
                <a:latin typeface="Roboto Slab"/>
                <a:ea typeface="Roboto Slab"/>
                <a:cs typeface="Roboto Slab"/>
                <a:sym typeface="Roboto Slab"/>
              </a:rPr>
              <a:t>: On-device inference eliminates the need to send data to the cloud.</a:t>
            </a:r>
            <a:endParaRPr sz="1100">
              <a:solidFill>
                <a:schemeClr val="dk1"/>
              </a:solidFill>
              <a:latin typeface="Roboto Slab"/>
              <a:ea typeface="Roboto Slab"/>
              <a:cs typeface="Roboto Slab"/>
              <a:sym typeface="Roboto Slab"/>
            </a:endParaRPr>
          </a:p>
          <a:p>
            <a:pPr indent="-298450" lvl="0" marL="457200" rtl="0" algn="l">
              <a:spcBef>
                <a:spcPts val="0"/>
              </a:spcBef>
              <a:spcAft>
                <a:spcPts val="0"/>
              </a:spcAft>
              <a:buClr>
                <a:schemeClr val="dk1"/>
              </a:buClr>
              <a:buSzPts val="1100"/>
              <a:buFont typeface="Arial"/>
              <a:buChar char="●"/>
            </a:pPr>
            <a:r>
              <a:rPr b="1" lang="en" sz="1100">
                <a:solidFill>
                  <a:schemeClr val="dk1"/>
                </a:solidFill>
                <a:latin typeface="Roboto Slab"/>
                <a:ea typeface="Roboto Slab"/>
                <a:cs typeface="Roboto Slab"/>
                <a:sym typeface="Roboto Slab"/>
              </a:rPr>
              <a:t>Privacy and Security</a:t>
            </a:r>
            <a:r>
              <a:rPr lang="en" sz="1100">
                <a:solidFill>
                  <a:schemeClr val="dk1"/>
                </a:solidFill>
                <a:latin typeface="Roboto Slab"/>
                <a:ea typeface="Roboto Slab"/>
                <a:cs typeface="Roboto Slab"/>
                <a:sym typeface="Roboto Slab"/>
              </a:rPr>
              <a:t>: Data stays on the device, reducing exposure to external systems.</a:t>
            </a:r>
            <a:endParaRPr sz="1100">
              <a:solidFill>
                <a:schemeClr val="dk1"/>
              </a:solidFill>
              <a:latin typeface="Roboto Slab"/>
              <a:ea typeface="Roboto Slab"/>
              <a:cs typeface="Roboto Slab"/>
              <a:sym typeface="Roboto Slab"/>
            </a:endParaRPr>
          </a:p>
          <a:p>
            <a:pPr indent="-298450" lvl="0" marL="457200" rtl="0" algn="l">
              <a:spcBef>
                <a:spcPts val="0"/>
              </a:spcBef>
              <a:spcAft>
                <a:spcPts val="0"/>
              </a:spcAft>
              <a:buClr>
                <a:schemeClr val="dk1"/>
              </a:buClr>
              <a:buSzPts val="1100"/>
              <a:buFont typeface="Arial"/>
              <a:buChar char="●"/>
            </a:pPr>
            <a:r>
              <a:rPr b="1" lang="en" sz="1100">
                <a:solidFill>
                  <a:schemeClr val="dk1"/>
                </a:solidFill>
                <a:latin typeface="Roboto Slab"/>
                <a:ea typeface="Roboto Slab"/>
                <a:cs typeface="Roboto Slab"/>
                <a:sym typeface="Roboto Slab"/>
              </a:rPr>
              <a:t>Scalability</a:t>
            </a:r>
            <a:r>
              <a:rPr lang="en" sz="1100">
                <a:solidFill>
                  <a:schemeClr val="dk1"/>
                </a:solidFill>
                <a:latin typeface="Roboto Slab"/>
                <a:ea typeface="Roboto Slab"/>
                <a:cs typeface="Roboto Slab"/>
                <a:sym typeface="Roboto Slab"/>
              </a:rPr>
              <a:t>: TinyML can be deployed in billions of IoT devices globally.</a:t>
            </a:r>
            <a:endParaRPr sz="11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100">
              <a:solidFill>
                <a:schemeClr val="dk1"/>
              </a:solidFill>
              <a:latin typeface="Roboto Slab"/>
              <a:ea typeface="Roboto Slab"/>
              <a:cs typeface="Roboto Slab"/>
              <a:sym typeface="Roboto Slab"/>
            </a:endParaRPr>
          </a:p>
        </p:txBody>
      </p:sp>
      <p:pic>
        <p:nvPicPr>
          <p:cNvPr id="388" name="Google Shape;388;p62"/>
          <p:cNvPicPr preferRelativeResize="0"/>
          <p:nvPr/>
        </p:nvPicPr>
        <p:blipFill>
          <a:blip r:embed="rId3">
            <a:alphaModFix/>
          </a:blip>
          <a:stretch>
            <a:fillRect/>
          </a:stretch>
        </p:blipFill>
        <p:spPr>
          <a:xfrm>
            <a:off x="5074150" y="222750"/>
            <a:ext cx="1277350" cy="1202200"/>
          </a:xfrm>
          <a:prstGeom prst="rect">
            <a:avLst/>
          </a:prstGeom>
          <a:noFill/>
          <a:ln>
            <a:noFill/>
          </a:ln>
        </p:spPr>
      </p:pic>
      <p:pic>
        <p:nvPicPr>
          <p:cNvPr id="389" name="Google Shape;389;p62"/>
          <p:cNvPicPr preferRelativeResize="0"/>
          <p:nvPr/>
        </p:nvPicPr>
        <p:blipFill>
          <a:blip r:embed="rId4">
            <a:alphaModFix/>
          </a:blip>
          <a:stretch>
            <a:fillRect/>
          </a:stretch>
        </p:blipFill>
        <p:spPr>
          <a:xfrm>
            <a:off x="6695050" y="222750"/>
            <a:ext cx="2137245" cy="1202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0"/>
          <p:cNvSpPr txBox="1"/>
          <p:nvPr/>
        </p:nvSpPr>
        <p:spPr>
          <a:xfrm>
            <a:off x="303475" y="272225"/>
            <a:ext cx="642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CONCLUSION AND RESULTS </a:t>
            </a:r>
            <a:endParaRPr sz="1500">
              <a:solidFill>
                <a:schemeClr val="dk1"/>
              </a:solidFill>
              <a:latin typeface="Barlow Light"/>
              <a:ea typeface="Barlow Light"/>
              <a:cs typeface="Barlow Light"/>
              <a:sym typeface="Barlow Light"/>
            </a:endParaRPr>
          </a:p>
        </p:txBody>
      </p:sp>
      <p:sp>
        <p:nvSpPr>
          <p:cNvPr id="507" name="Google Shape;507;p80"/>
          <p:cNvSpPr txBox="1"/>
          <p:nvPr/>
        </p:nvSpPr>
        <p:spPr>
          <a:xfrm>
            <a:off x="415050" y="841650"/>
            <a:ext cx="8446200" cy="346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lt1"/>
              </a:buClr>
              <a:buSzPts val="1100"/>
              <a:buFont typeface="Arial"/>
              <a:buNone/>
            </a:pPr>
            <a:r>
              <a:rPr b="1" lang="en" sz="1100">
                <a:solidFill>
                  <a:schemeClr val="dk1"/>
                </a:solidFill>
              </a:rPr>
              <a:t>1. Summary of Work</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Successfully implemented </a:t>
            </a:r>
            <a:r>
              <a:rPr b="1" lang="en" sz="1100">
                <a:solidFill>
                  <a:schemeClr val="dk1"/>
                </a:solidFill>
              </a:rPr>
              <a:t>network-level fingerprinting</a:t>
            </a:r>
            <a:r>
              <a:rPr lang="en" sz="1100">
                <a:solidFill>
                  <a:schemeClr val="dk1"/>
                </a:solidFill>
              </a:rPr>
              <a:t> using </a:t>
            </a:r>
            <a:r>
              <a:rPr b="1" lang="en" sz="1100">
                <a:solidFill>
                  <a:schemeClr val="dk1"/>
                </a:solidFill>
              </a:rPr>
              <a:t>Wireshark-captured pcapng files</a:t>
            </a:r>
            <a:r>
              <a:rPr lang="en" sz="1100">
                <a:solidFill>
                  <a:schemeClr val="dk1"/>
                </a:solidFill>
              </a:rPr>
              <a:t> from IoT devices.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Optimized a minimal feature set to maintain high accuracy while reducing computational cost.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Utilized </a:t>
            </a:r>
            <a:r>
              <a:rPr b="1" lang="en" sz="1100">
                <a:solidFill>
                  <a:schemeClr val="dk1"/>
                </a:solidFill>
              </a:rPr>
              <a:t>CNN models</a:t>
            </a:r>
            <a:r>
              <a:rPr lang="en" sz="1100">
                <a:solidFill>
                  <a:schemeClr val="dk1"/>
                </a:solidFill>
              </a:rPr>
              <a:t> for feature extraction and classification, achieving near perfect accuracies.</a:t>
            </a:r>
            <a:endParaRPr sz="1100">
              <a:solidFill>
                <a:schemeClr val="dk1"/>
              </a:solidFill>
            </a:endParaRPr>
          </a:p>
          <a:p>
            <a:pPr indent="0" lvl="0" marL="0" rtl="0" algn="l">
              <a:lnSpc>
                <a:spcPct val="115000"/>
              </a:lnSpc>
              <a:spcBef>
                <a:spcPts val="1200"/>
              </a:spcBef>
              <a:spcAft>
                <a:spcPts val="0"/>
              </a:spcAft>
              <a:buClr>
                <a:schemeClr val="lt1"/>
              </a:buClr>
              <a:buSzPts val="1100"/>
              <a:buFont typeface="Arial"/>
              <a:buNone/>
            </a:pPr>
            <a:r>
              <a:rPr b="1" lang="en" sz="1100">
                <a:solidFill>
                  <a:schemeClr val="dk1"/>
                </a:solidFill>
              </a:rPr>
              <a:t>2. Results Achieved</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Binary Classification</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Achieved up to </a:t>
            </a:r>
            <a:r>
              <a:rPr b="1" lang="en" sz="1100">
                <a:solidFill>
                  <a:schemeClr val="dk1"/>
                </a:solidFill>
              </a:rPr>
              <a:t>99.81% accuracy</a:t>
            </a:r>
            <a:r>
              <a:rPr lang="en" sz="1100">
                <a:solidFill>
                  <a:schemeClr val="dk1"/>
                </a:solidFill>
              </a:rPr>
              <a:t> on UNSW dataset and </a:t>
            </a:r>
            <a:r>
              <a:rPr b="1" lang="en" sz="1100">
                <a:solidFill>
                  <a:schemeClr val="dk1"/>
                </a:solidFill>
              </a:rPr>
              <a:t>&gt;99.9% accuracy</a:t>
            </a:r>
            <a:r>
              <a:rPr lang="en" sz="1100">
                <a:solidFill>
                  <a:schemeClr val="dk1"/>
                </a:solidFill>
              </a:rPr>
              <a:t> on Sinttra dataset.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Multiclass Classification</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98.26% accuracy</a:t>
            </a:r>
            <a:r>
              <a:rPr lang="en" sz="1100">
                <a:solidFill>
                  <a:schemeClr val="dk1"/>
                </a:solidFill>
              </a:rPr>
              <a:t> with larger CNN models (200k parameters).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Demonstrated robust attack detection using </a:t>
            </a:r>
            <a:r>
              <a:rPr b="1" lang="en" sz="1100">
                <a:solidFill>
                  <a:schemeClr val="dk1"/>
                </a:solidFill>
              </a:rPr>
              <a:t>k-fold cross-validation</a:t>
            </a:r>
            <a:r>
              <a:rPr lang="en" sz="1100">
                <a:solidFill>
                  <a:schemeClr val="dk1"/>
                </a:solidFill>
              </a:rPr>
              <a:t> across 8 IoT devices.</a:t>
            </a:r>
            <a:endParaRPr sz="1100">
              <a:solidFill>
                <a:schemeClr val="dk1"/>
              </a:solidFill>
            </a:endParaRPr>
          </a:p>
          <a:p>
            <a:pPr indent="0" lvl="0" marL="0" rtl="0" algn="l">
              <a:lnSpc>
                <a:spcPct val="115000"/>
              </a:lnSpc>
              <a:spcBef>
                <a:spcPts val="1200"/>
              </a:spcBef>
              <a:spcAft>
                <a:spcPts val="0"/>
              </a:spcAft>
              <a:buClr>
                <a:schemeClr val="lt1"/>
              </a:buClr>
              <a:buSzPts val="1100"/>
              <a:buFont typeface="Arial"/>
              <a:buNone/>
            </a:pPr>
            <a:r>
              <a:rPr b="1" lang="en" sz="1100">
                <a:solidFill>
                  <a:schemeClr val="dk1"/>
                </a:solidFill>
              </a:rPr>
              <a:t>3. Deployment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Successfully converted trained CNN models to </a:t>
            </a:r>
            <a:r>
              <a:rPr b="1" lang="en" sz="1100">
                <a:solidFill>
                  <a:schemeClr val="dk1"/>
                </a:solidFill>
              </a:rPr>
              <a:t>TFLite format</a:t>
            </a:r>
            <a:r>
              <a:rPr lang="en" sz="1100">
                <a:solidFill>
                  <a:schemeClr val="dk1"/>
                </a:solidFill>
              </a:rPr>
              <a:t> for edge inference.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Real-time prediction pipeline implemented on </a:t>
            </a:r>
            <a:r>
              <a:rPr b="1" lang="en" sz="1100">
                <a:solidFill>
                  <a:schemeClr val="dk1"/>
                </a:solidFill>
              </a:rPr>
              <a:t>Raspberry Pi</a:t>
            </a:r>
            <a:r>
              <a:rPr lang="en" sz="1100">
                <a:solidFill>
                  <a:schemeClr val="dk1"/>
                </a:solidFill>
              </a:rPr>
              <a:t>, demonstrating high-speed and low-latency predictions.</a:t>
            </a:r>
            <a:endParaRPr sz="1500">
              <a:solidFill>
                <a:schemeClr val="dk1"/>
              </a:solidFill>
              <a:latin typeface="Barlow Light"/>
              <a:ea typeface="Barlow Light"/>
              <a:cs typeface="Barlow Light"/>
              <a:sym typeface="Barlow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1"/>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Khush Bhuta </a:t>
            </a:r>
            <a:endParaRPr sz="2200"/>
          </a:p>
          <a:p>
            <a:pPr indent="0" lvl="0" marL="0" rtl="0" algn="ctr">
              <a:spcBef>
                <a:spcPts val="0"/>
              </a:spcBef>
              <a:spcAft>
                <a:spcPts val="0"/>
              </a:spcAft>
              <a:buNone/>
            </a:pPr>
            <a:r>
              <a:rPr lang="en" sz="2200"/>
              <a:t>ID No. 2022A7PS1333H</a:t>
            </a:r>
            <a:endParaRPr sz="2200"/>
          </a:p>
        </p:txBody>
      </p:sp>
      <p:sp>
        <p:nvSpPr>
          <p:cNvPr id="513" name="Google Shape;513;p81"/>
          <p:cNvSpPr txBox="1"/>
          <p:nvPr>
            <p:ph type="title"/>
          </p:nvPr>
        </p:nvSpPr>
        <p:spPr>
          <a:xfrm>
            <a:off x="697350" y="1327350"/>
            <a:ext cx="7749300" cy="10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Using Frequency Domain Analysis to Classify IoT Devices and detect Anomalies</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2"/>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Progress after Midsem:</a:t>
            </a:r>
            <a:endParaRPr b="1" sz="1800">
              <a:solidFill>
                <a:schemeClr val="dk1"/>
              </a:solidFill>
              <a:latin typeface="Barlow"/>
              <a:ea typeface="Barlow"/>
              <a:cs typeface="Barlow"/>
              <a:sym typeface="Barlow"/>
            </a:endParaRPr>
          </a:p>
        </p:txBody>
      </p:sp>
      <p:sp>
        <p:nvSpPr>
          <p:cNvPr id="519" name="Google Shape;519;p82"/>
          <p:cNvSpPr txBox="1"/>
          <p:nvPr/>
        </p:nvSpPr>
        <p:spPr>
          <a:xfrm>
            <a:off x="415050" y="917850"/>
            <a:ext cx="8446200" cy="230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lt1"/>
              </a:buClr>
              <a:buSzPts val="1100"/>
              <a:buFont typeface="Arial"/>
              <a:buNone/>
            </a:pPr>
            <a:r>
              <a:rPr lang="en" sz="1300">
                <a:solidFill>
                  <a:schemeClr val="dk1"/>
                </a:solidFill>
              </a:rPr>
              <a:t>1. Performing FFT on numeric pcap data to capture frequency-domain patterns</a:t>
            </a:r>
            <a:endParaRPr sz="1300">
              <a:solidFill>
                <a:schemeClr val="dk1"/>
              </a:solidFill>
            </a:endParaRPr>
          </a:p>
          <a:p>
            <a:pPr indent="0" lvl="0" marL="0" rtl="0" algn="just">
              <a:lnSpc>
                <a:spcPct val="115000"/>
              </a:lnSpc>
              <a:spcBef>
                <a:spcPts val="1200"/>
              </a:spcBef>
              <a:spcAft>
                <a:spcPts val="0"/>
              </a:spcAft>
              <a:buClr>
                <a:schemeClr val="lt1"/>
              </a:buClr>
              <a:buSzPts val="1100"/>
              <a:buFont typeface="Arial"/>
              <a:buNone/>
            </a:pPr>
            <a:r>
              <a:rPr lang="en" sz="1300">
                <a:solidFill>
                  <a:schemeClr val="dk1"/>
                </a:solidFill>
              </a:rPr>
              <a:t>2. Trained ML Classifiers to accurately classify IoT Devices on multiple datasets</a:t>
            </a:r>
            <a:endParaRPr sz="1300">
              <a:solidFill>
                <a:schemeClr val="dk1"/>
              </a:solidFill>
            </a:endParaRPr>
          </a:p>
          <a:p>
            <a:pPr indent="0" lvl="0" marL="0" rtl="0" algn="just">
              <a:lnSpc>
                <a:spcPct val="115000"/>
              </a:lnSpc>
              <a:spcBef>
                <a:spcPts val="1200"/>
              </a:spcBef>
              <a:spcAft>
                <a:spcPts val="0"/>
              </a:spcAft>
              <a:buClr>
                <a:schemeClr val="lt1"/>
              </a:buClr>
              <a:buSzPts val="1100"/>
              <a:buFont typeface="Arial"/>
              <a:buNone/>
            </a:pPr>
            <a:r>
              <a:rPr lang="en" sz="1300">
                <a:solidFill>
                  <a:schemeClr val="dk1"/>
                </a:solidFill>
              </a:rPr>
              <a:t>3. Improved the performance metrics of the same classifiers that previously relied on network-traffic analysis only</a:t>
            </a:r>
            <a:endParaRPr sz="1300">
              <a:solidFill>
                <a:schemeClr val="dk1"/>
              </a:solidFill>
            </a:endParaRPr>
          </a:p>
          <a:p>
            <a:pPr indent="0" lvl="0" marL="0" rtl="0" algn="just">
              <a:lnSpc>
                <a:spcPct val="115000"/>
              </a:lnSpc>
              <a:spcBef>
                <a:spcPts val="1200"/>
              </a:spcBef>
              <a:spcAft>
                <a:spcPts val="0"/>
              </a:spcAft>
              <a:buClr>
                <a:schemeClr val="lt1"/>
              </a:buClr>
              <a:buSzPts val="1100"/>
              <a:buFont typeface="Arial"/>
              <a:buNone/>
            </a:pPr>
            <a:r>
              <a:rPr lang="en" sz="1300">
                <a:solidFill>
                  <a:schemeClr val="dk1"/>
                </a:solidFill>
              </a:rPr>
              <a:t>4. Performed Binary Classification on UNSW-NB15 Anomaly Detection Dataset</a:t>
            </a:r>
            <a:endParaRPr sz="1300">
              <a:solidFill>
                <a:schemeClr val="dk1"/>
              </a:solidFill>
            </a:endParaRPr>
          </a:p>
          <a:p>
            <a:pPr indent="0" lvl="0" marL="0" rtl="0" algn="just">
              <a:lnSpc>
                <a:spcPct val="115000"/>
              </a:lnSpc>
              <a:spcBef>
                <a:spcPts val="1200"/>
              </a:spcBef>
              <a:spcAft>
                <a:spcPts val="0"/>
              </a:spcAft>
              <a:buClr>
                <a:schemeClr val="lt1"/>
              </a:buClr>
              <a:buSzPts val="1100"/>
              <a:buFont typeface="Arial"/>
              <a:buNone/>
            </a:pPr>
            <a:r>
              <a:rPr lang="en" sz="1300">
                <a:solidFill>
                  <a:schemeClr val="dk1"/>
                </a:solidFill>
              </a:rPr>
              <a:t>5. Performed Multiclass classification on the UNSW Traffic Traces Dataset</a:t>
            </a:r>
            <a:endParaRPr sz="1300">
              <a:solidFill>
                <a:schemeClr val="dk1"/>
              </a:solidFill>
            </a:endParaRPr>
          </a:p>
          <a:p>
            <a:pPr indent="0" lvl="0" marL="0" rtl="0" algn="just">
              <a:lnSpc>
                <a:spcPct val="115000"/>
              </a:lnSpc>
              <a:spcBef>
                <a:spcPts val="1200"/>
              </a:spcBef>
              <a:spcAft>
                <a:spcPts val="200"/>
              </a:spcAft>
              <a:buClr>
                <a:schemeClr val="lt1"/>
              </a:buClr>
              <a:buSzPts val="1100"/>
              <a:buFont typeface="Arial"/>
              <a:buNone/>
            </a:pPr>
            <a:r>
              <a:rPr lang="en" sz="1300">
                <a:solidFill>
                  <a:schemeClr val="dk1"/>
                </a:solidFill>
              </a:rPr>
              <a:t>6. Attempted to train a CNN Model for classification, but results were sub-optimal</a:t>
            </a:r>
            <a:endParaRPr sz="1300">
              <a:solidFill>
                <a:schemeClr val="dk1"/>
              </a:solidFill>
            </a:endParaRPr>
          </a:p>
        </p:txBody>
      </p:sp>
      <p:sp>
        <p:nvSpPr>
          <p:cNvPr id="520" name="Google Shape;520;p82"/>
          <p:cNvSpPr txBox="1"/>
          <p:nvPr/>
        </p:nvSpPr>
        <p:spPr>
          <a:xfrm>
            <a:off x="303475" y="3493425"/>
            <a:ext cx="8446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Datasets Used:</a:t>
            </a:r>
            <a:endParaRPr b="1" sz="1800">
              <a:solidFill>
                <a:schemeClr val="dk1"/>
              </a:solidFill>
              <a:latin typeface="Barlow"/>
              <a:ea typeface="Barlow"/>
              <a:cs typeface="Barlow"/>
              <a:sym typeface="Barlow"/>
            </a:endParaRPr>
          </a:p>
          <a:p>
            <a:pPr indent="0" lvl="0" marL="0" rtl="0" algn="ctr">
              <a:spcBef>
                <a:spcPts val="0"/>
              </a:spcBef>
              <a:spcAft>
                <a:spcPts val="0"/>
              </a:spcAft>
              <a:buNone/>
            </a:pPr>
            <a:r>
              <a:t/>
            </a:r>
            <a:endParaRPr b="1" sz="1000">
              <a:solidFill>
                <a:schemeClr val="dk1"/>
              </a:solidFill>
              <a:latin typeface="Barlow"/>
              <a:ea typeface="Barlow"/>
              <a:cs typeface="Barlow"/>
              <a:sym typeface="Barlow"/>
            </a:endParaRPr>
          </a:p>
          <a:p>
            <a:pPr indent="-317500" lvl="0" marL="457200" rtl="0" algn="l">
              <a:spcBef>
                <a:spcPts val="0"/>
              </a:spcBef>
              <a:spcAft>
                <a:spcPts val="0"/>
              </a:spcAft>
              <a:buClr>
                <a:schemeClr val="dk1"/>
              </a:buClr>
              <a:buSzPts val="1400"/>
              <a:buFont typeface="Barlow Light"/>
              <a:buChar char="●"/>
            </a:pPr>
            <a:r>
              <a:rPr lang="en">
                <a:solidFill>
                  <a:schemeClr val="dk1"/>
                </a:solidFill>
                <a:latin typeface="Barlow Light"/>
                <a:ea typeface="Barlow Light"/>
                <a:cs typeface="Barlow Light"/>
                <a:sym typeface="Barlow Light"/>
              </a:rPr>
              <a:t>UNSW NB15 Network Intrusion Dataset</a:t>
            </a:r>
            <a:endParaRPr>
              <a:solidFill>
                <a:schemeClr val="dk1"/>
              </a:solidFill>
              <a:latin typeface="Barlow Light"/>
              <a:ea typeface="Barlow Light"/>
              <a:cs typeface="Barlow Light"/>
              <a:sym typeface="Barlow Light"/>
            </a:endParaRPr>
          </a:p>
          <a:p>
            <a:pPr indent="-317500" lvl="0" marL="457200" rtl="0" algn="l">
              <a:spcBef>
                <a:spcPts val="0"/>
              </a:spcBef>
              <a:spcAft>
                <a:spcPts val="0"/>
              </a:spcAft>
              <a:buClr>
                <a:schemeClr val="dk1"/>
              </a:buClr>
              <a:buSzPts val="1400"/>
              <a:buFont typeface="Barlow Light"/>
              <a:buChar char="●"/>
            </a:pPr>
            <a:r>
              <a:rPr lang="en">
                <a:solidFill>
                  <a:schemeClr val="dk1"/>
                </a:solidFill>
                <a:latin typeface="Barlow Light"/>
                <a:ea typeface="Barlow Light"/>
                <a:cs typeface="Barlow Light"/>
                <a:sym typeface="Barlow Light"/>
              </a:rPr>
              <a:t>UNSW IoT Analytics (Traffic Traces) Dataset</a:t>
            </a:r>
            <a:endParaRPr>
              <a:solidFill>
                <a:schemeClr val="dk1"/>
              </a:solidFill>
              <a:latin typeface="Barlow Light"/>
              <a:ea typeface="Barlow Light"/>
              <a:cs typeface="Barlow Light"/>
              <a:sym typeface="Barlow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3"/>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UNSW NB-15 Dataset</a:t>
            </a:r>
            <a:endParaRPr b="1" sz="1800">
              <a:solidFill>
                <a:schemeClr val="dk1"/>
              </a:solidFill>
              <a:latin typeface="Barlow"/>
              <a:ea typeface="Barlow"/>
              <a:cs typeface="Barlow"/>
              <a:sym typeface="Barlow"/>
            </a:endParaRPr>
          </a:p>
        </p:txBody>
      </p:sp>
      <p:sp>
        <p:nvSpPr>
          <p:cNvPr id="526" name="Google Shape;526;p83"/>
          <p:cNvSpPr txBox="1"/>
          <p:nvPr/>
        </p:nvSpPr>
        <p:spPr>
          <a:xfrm>
            <a:off x="415050" y="917850"/>
            <a:ext cx="8446200" cy="34470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1200"/>
              </a:spcBef>
              <a:spcAft>
                <a:spcPts val="0"/>
              </a:spcAft>
              <a:buClr>
                <a:schemeClr val="dk1"/>
              </a:buClr>
              <a:buSzPts val="1300"/>
              <a:buAutoNum type="arabicPeriod"/>
            </a:pPr>
            <a:r>
              <a:rPr lang="en" sz="1300">
                <a:solidFill>
                  <a:schemeClr val="dk1"/>
                </a:solidFill>
              </a:rPr>
              <a:t>The dataset contains 49 features - out of which I have used 11 numeric features for training purposes</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The 11 features are:</a:t>
            </a:r>
            <a:endParaRPr sz="13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'Dur' - Record total duration</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'Sbytes' - Source to destination transaction bytes </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'Dbytes' - Destination to source transaction bytes</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'Sloss' - Source packets retransmitted or dropped </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'Dloss' - Destination packets retransmitted or dropped</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'Spkts' - Source to destination packet count </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'Dpkts' - Destination to source packet count</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'Swin' - Source TCP window advertisement value</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'Dwin' - Destination TCP window advertisement value</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'Sintpkt' - Source interpacket arrival time (mSec)</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'Dintpkt' - Destination interpacket arrival time (mSec)</a:t>
            </a:r>
            <a:endParaRPr sz="11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A function for applying FFT to these values was created, and they were concatenated with the original numeric values.</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The model was trained and showed the following results</a:t>
            </a:r>
            <a:endParaRPr sz="13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4"/>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UNSW NB-15 Dataset (Network Intrusion)</a:t>
            </a:r>
            <a:endParaRPr b="1" sz="1800">
              <a:solidFill>
                <a:schemeClr val="dk1"/>
              </a:solidFill>
              <a:latin typeface="Barlow"/>
              <a:ea typeface="Barlow"/>
              <a:cs typeface="Barlow"/>
              <a:sym typeface="Barlow"/>
            </a:endParaRPr>
          </a:p>
        </p:txBody>
      </p:sp>
      <p:sp>
        <p:nvSpPr>
          <p:cNvPr id="532" name="Google Shape;532;p84"/>
          <p:cNvSpPr txBox="1"/>
          <p:nvPr/>
        </p:nvSpPr>
        <p:spPr>
          <a:xfrm>
            <a:off x="277100" y="917850"/>
            <a:ext cx="8572500" cy="347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u="sng">
                <a:solidFill>
                  <a:schemeClr val="dk1"/>
                </a:solidFill>
              </a:rPr>
              <a:t>Model 1</a:t>
            </a:r>
            <a:r>
              <a:rPr lang="en" sz="1300">
                <a:solidFill>
                  <a:schemeClr val="dk1"/>
                </a:solidFill>
              </a:rPr>
              <a:t> : Using the entire dataset for Binary and Multiclass Classification</a:t>
            </a:r>
            <a:endParaRPr sz="100">
              <a:solidFill>
                <a:schemeClr val="dk1"/>
              </a:solidFill>
            </a:endParaRPr>
          </a:p>
          <a:p>
            <a:pPr indent="0" lvl="0" marL="0" rtl="0" algn="just">
              <a:lnSpc>
                <a:spcPct val="115000"/>
              </a:lnSpc>
              <a:spcBef>
                <a:spcPts val="1200"/>
              </a:spcBef>
              <a:spcAft>
                <a:spcPts val="0"/>
              </a:spcAft>
              <a:buNone/>
            </a:pPr>
            <a:r>
              <a:rPr b="1" lang="en" sz="1300">
                <a:solidFill>
                  <a:schemeClr val="dk1"/>
                </a:solidFill>
              </a:rPr>
              <a:t>Steps:</a:t>
            </a:r>
            <a:endParaRPr b="1" sz="1300">
              <a:solidFill>
                <a:schemeClr val="dk1"/>
              </a:solidFill>
            </a:endParaRPr>
          </a:p>
          <a:p>
            <a:pPr indent="-311150" lvl="0" marL="457200" rtl="0" algn="just">
              <a:lnSpc>
                <a:spcPct val="115000"/>
              </a:lnSpc>
              <a:spcBef>
                <a:spcPts val="1200"/>
              </a:spcBef>
              <a:spcAft>
                <a:spcPts val="0"/>
              </a:spcAft>
              <a:buClr>
                <a:schemeClr val="dk1"/>
              </a:buClr>
              <a:buSzPts val="1300"/>
              <a:buAutoNum type="arabicPeriod"/>
            </a:pPr>
            <a:r>
              <a:rPr lang="en" sz="1300">
                <a:solidFill>
                  <a:schemeClr val="dk1"/>
                </a:solidFill>
              </a:rPr>
              <a:t>Systematically combined all the </a:t>
            </a:r>
            <a:r>
              <a:rPr lang="en" sz="1300">
                <a:solidFill>
                  <a:schemeClr val="dk1"/>
                </a:solidFill>
              </a:rPr>
              <a:t>available</a:t>
            </a:r>
            <a:r>
              <a:rPr lang="en" sz="1300">
                <a:solidFill>
                  <a:schemeClr val="dk1"/>
                </a:solidFill>
              </a:rPr>
              <a:t> csv files containing packet capture data to create a sufficiently large dataset.</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The dataset was subjected to data preprocessing, exploratory analysis, feature extraction, and Fourier Transformations.</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Using 2 ML Classifiers - Decision Tree and Random Forest, models were trained using a feature vector size of 11.</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On comparison, these classifiers provided better results than the classifiers trained on the same dataset, but not implementing the FFT approach. The results were captured for both - Binary and Multiclass Classifiers.</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Considering that the dataset was not subject to sampling, and was skewed towards the ‘Normal’ devices, the model performed very well in terms of Binary Classification, but showed poor results in the Recall, Precision, and F1-Score metrics in the Multi-class classifier.</a:t>
            </a:r>
            <a:endParaRPr sz="13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5"/>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UNSW NB-15 Dataset (Network Intrusion) - Results </a:t>
            </a:r>
            <a:endParaRPr b="1" sz="1800">
              <a:solidFill>
                <a:schemeClr val="dk1"/>
              </a:solidFill>
              <a:latin typeface="Barlow"/>
              <a:ea typeface="Barlow"/>
              <a:cs typeface="Barlow"/>
              <a:sym typeface="Barlow"/>
            </a:endParaRPr>
          </a:p>
        </p:txBody>
      </p:sp>
      <p:sp>
        <p:nvSpPr>
          <p:cNvPr id="538" name="Google Shape;538;p85"/>
          <p:cNvSpPr txBox="1"/>
          <p:nvPr/>
        </p:nvSpPr>
        <p:spPr>
          <a:xfrm>
            <a:off x="277100" y="917850"/>
            <a:ext cx="8572500" cy="78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u="sng">
                <a:solidFill>
                  <a:schemeClr val="dk1"/>
                </a:solidFill>
              </a:rPr>
              <a:t>Model 1</a:t>
            </a:r>
            <a:r>
              <a:rPr lang="en" sz="1300">
                <a:solidFill>
                  <a:schemeClr val="dk1"/>
                </a:solidFill>
              </a:rPr>
              <a:t> : Using the entire dataset for Binary and Multiclass Classification</a:t>
            </a:r>
            <a:endParaRPr sz="100">
              <a:solidFill>
                <a:schemeClr val="dk1"/>
              </a:solidFill>
            </a:endParaRPr>
          </a:p>
          <a:p>
            <a:pPr indent="0" lvl="0" marL="0" rtl="0" algn="just">
              <a:lnSpc>
                <a:spcPct val="115000"/>
              </a:lnSpc>
              <a:spcBef>
                <a:spcPts val="1200"/>
              </a:spcBef>
              <a:spcAft>
                <a:spcPts val="200"/>
              </a:spcAft>
              <a:buNone/>
            </a:pPr>
            <a:r>
              <a:t/>
            </a:r>
            <a:endParaRPr sz="1300">
              <a:solidFill>
                <a:schemeClr val="dk1"/>
              </a:solidFill>
            </a:endParaRPr>
          </a:p>
        </p:txBody>
      </p:sp>
      <p:pic>
        <p:nvPicPr>
          <p:cNvPr id="539" name="Google Shape;539;p85"/>
          <p:cNvPicPr preferRelativeResize="0"/>
          <p:nvPr/>
        </p:nvPicPr>
        <p:blipFill>
          <a:blip r:embed="rId3">
            <a:alphaModFix/>
          </a:blip>
          <a:stretch>
            <a:fillRect/>
          </a:stretch>
        </p:blipFill>
        <p:spPr>
          <a:xfrm>
            <a:off x="303475" y="1416100"/>
            <a:ext cx="8446200" cy="3134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6"/>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UNSW NB-15 Dataset (Network Intrusion) - Results </a:t>
            </a:r>
            <a:endParaRPr b="1" sz="1800">
              <a:solidFill>
                <a:schemeClr val="dk1"/>
              </a:solidFill>
              <a:latin typeface="Barlow"/>
              <a:ea typeface="Barlow"/>
              <a:cs typeface="Barlow"/>
              <a:sym typeface="Barlow"/>
            </a:endParaRPr>
          </a:p>
        </p:txBody>
      </p:sp>
      <p:sp>
        <p:nvSpPr>
          <p:cNvPr id="545" name="Google Shape;545;p86"/>
          <p:cNvSpPr txBox="1"/>
          <p:nvPr/>
        </p:nvSpPr>
        <p:spPr>
          <a:xfrm>
            <a:off x="277100" y="917850"/>
            <a:ext cx="8572500" cy="78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u="sng">
                <a:solidFill>
                  <a:schemeClr val="dk1"/>
                </a:solidFill>
              </a:rPr>
              <a:t>Model 1</a:t>
            </a:r>
            <a:r>
              <a:rPr lang="en" sz="1300">
                <a:solidFill>
                  <a:schemeClr val="dk1"/>
                </a:solidFill>
              </a:rPr>
              <a:t> : Using the entire dataset for Binary and Multiclass Classification</a:t>
            </a:r>
            <a:endParaRPr sz="100">
              <a:solidFill>
                <a:schemeClr val="dk1"/>
              </a:solidFill>
            </a:endParaRPr>
          </a:p>
          <a:p>
            <a:pPr indent="0" lvl="0" marL="0" rtl="0" algn="just">
              <a:lnSpc>
                <a:spcPct val="115000"/>
              </a:lnSpc>
              <a:spcBef>
                <a:spcPts val="1200"/>
              </a:spcBef>
              <a:spcAft>
                <a:spcPts val="200"/>
              </a:spcAft>
              <a:buNone/>
            </a:pPr>
            <a:r>
              <a:t/>
            </a:r>
            <a:endParaRPr sz="1300">
              <a:solidFill>
                <a:schemeClr val="dk1"/>
              </a:solidFill>
            </a:endParaRPr>
          </a:p>
        </p:txBody>
      </p:sp>
      <p:pic>
        <p:nvPicPr>
          <p:cNvPr id="546" name="Google Shape;546;p86"/>
          <p:cNvPicPr preferRelativeResize="0"/>
          <p:nvPr/>
        </p:nvPicPr>
        <p:blipFill>
          <a:blip r:embed="rId3">
            <a:alphaModFix/>
          </a:blip>
          <a:stretch>
            <a:fillRect/>
          </a:stretch>
        </p:blipFill>
        <p:spPr>
          <a:xfrm>
            <a:off x="457200" y="1316500"/>
            <a:ext cx="7812224" cy="35984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7"/>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UNSW NB-15 Dataset (Network Intrusion) - Results </a:t>
            </a:r>
            <a:endParaRPr b="1" sz="1800">
              <a:solidFill>
                <a:schemeClr val="dk1"/>
              </a:solidFill>
              <a:latin typeface="Barlow"/>
              <a:ea typeface="Barlow"/>
              <a:cs typeface="Barlow"/>
              <a:sym typeface="Barlow"/>
            </a:endParaRPr>
          </a:p>
        </p:txBody>
      </p:sp>
      <p:sp>
        <p:nvSpPr>
          <p:cNvPr id="552" name="Google Shape;552;p87"/>
          <p:cNvSpPr txBox="1"/>
          <p:nvPr/>
        </p:nvSpPr>
        <p:spPr>
          <a:xfrm>
            <a:off x="277100" y="917850"/>
            <a:ext cx="8572500" cy="78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u="sng">
                <a:solidFill>
                  <a:schemeClr val="dk1"/>
                </a:solidFill>
              </a:rPr>
              <a:t>Model 1</a:t>
            </a:r>
            <a:r>
              <a:rPr lang="en" sz="1300">
                <a:solidFill>
                  <a:schemeClr val="dk1"/>
                </a:solidFill>
              </a:rPr>
              <a:t> : Using the entire dataset for Binary and Multiclass Classification</a:t>
            </a:r>
            <a:endParaRPr sz="100">
              <a:solidFill>
                <a:schemeClr val="dk1"/>
              </a:solidFill>
            </a:endParaRPr>
          </a:p>
          <a:p>
            <a:pPr indent="0" lvl="0" marL="0" rtl="0" algn="just">
              <a:lnSpc>
                <a:spcPct val="115000"/>
              </a:lnSpc>
              <a:spcBef>
                <a:spcPts val="1200"/>
              </a:spcBef>
              <a:spcAft>
                <a:spcPts val="200"/>
              </a:spcAft>
              <a:buNone/>
            </a:pPr>
            <a:r>
              <a:t/>
            </a:r>
            <a:endParaRPr sz="1300">
              <a:solidFill>
                <a:schemeClr val="dk1"/>
              </a:solidFill>
            </a:endParaRPr>
          </a:p>
        </p:txBody>
      </p:sp>
      <p:pic>
        <p:nvPicPr>
          <p:cNvPr id="553" name="Google Shape;553;p87"/>
          <p:cNvPicPr preferRelativeResize="0"/>
          <p:nvPr/>
        </p:nvPicPr>
        <p:blipFill>
          <a:blip r:embed="rId3">
            <a:alphaModFix/>
          </a:blip>
          <a:stretch>
            <a:fillRect/>
          </a:stretch>
        </p:blipFill>
        <p:spPr>
          <a:xfrm>
            <a:off x="304800" y="1371600"/>
            <a:ext cx="4211229" cy="3314701"/>
          </a:xfrm>
          <a:prstGeom prst="rect">
            <a:avLst/>
          </a:prstGeom>
          <a:noFill/>
          <a:ln>
            <a:noFill/>
          </a:ln>
        </p:spPr>
      </p:pic>
      <p:pic>
        <p:nvPicPr>
          <p:cNvPr id="554" name="Google Shape;554;p87"/>
          <p:cNvPicPr preferRelativeResize="0"/>
          <p:nvPr/>
        </p:nvPicPr>
        <p:blipFill>
          <a:blip r:embed="rId4">
            <a:alphaModFix/>
          </a:blip>
          <a:stretch>
            <a:fillRect/>
          </a:stretch>
        </p:blipFill>
        <p:spPr>
          <a:xfrm>
            <a:off x="4673387" y="1371600"/>
            <a:ext cx="4203914" cy="33147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8"/>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UNSW NB-15 Dataset (Network Intrusion) - Results </a:t>
            </a:r>
            <a:endParaRPr b="1" sz="1800">
              <a:solidFill>
                <a:schemeClr val="dk1"/>
              </a:solidFill>
              <a:latin typeface="Barlow"/>
              <a:ea typeface="Barlow"/>
              <a:cs typeface="Barlow"/>
              <a:sym typeface="Barlow"/>
            </a:endParaRPr>
          </a:p>
        </p:txBody>
      </p:sp>
      <p:sp>
        <p:nvSpPr>
          <p:cNvPr id="560" name="Google Shape;560;p88"/>
          <p:cNvSpPr txBox="1"/>
          <p:nvPr/>
        </p:nvSpPr>
        <p:spPr>
          <a:xfrm>
            <a:off x="277100" y="917850"/>
            <a:ext cx="8572500" cy="78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u="sng">
                <a:solidFill>
                  <a:schemeClr val="dk1"/>
                </a:solidFill>
              </a:rPr>
              <a:t>Model 1</a:t>
            </a:r>
            <a:r>
              <a:rPr lang="en" sz="1300">
                <a:solidFill>
                  <a:schemeClr val="dk1"/>
                </a:solidFill>
              </a:rPr>
              <a:t> : Using the entire dataset for Binary and Multiclass Classification</a:t>
            </a:r>
            <a:endParaRPr sz="100">
              <a:solidFill>
                <a:schemeClr val="dk1"/>
              </a:solidFill>
            </a:endParaRPr>
          </a:p>
          <a:p>
            <a:pPr indent="0" lvl="0" marL="0" rtl="0" algn="just">
              <a:lnSpc>
                <a:spcPct val="115000"/>
              </a:lnSpc>
              <a:spcBef>
                <a:spcPts val="1200"/>
              </a:spcBef>
              <a:spcAft>
                <a:spcPts val="200"/>
              </a:spcAft>
              <a:buNone/>
            </a:pPr>
            <a:r>
              <a:t/>
            </a:r>
            <a:endParaRPr sz="1300">
              <a:solidFill>
                <a:schemeClr val="dk1"/>
              </a:solidFill>
            </a:endParaRPr>
          </a:p>
        </p:txBody>
      </p:sp>
      <p:pic>
        <p:nvPicPr>
          <p:cNvPr id="561" name="Google Shape;561;p88"/>
          <p:cNvPicPr preferRelativeResize="0"/>
          <p:nvPr/>
        </p:nvPicPr>
        <p:blipFill>
          <a:blip r:embed="rId3">
            <a:alphaModFix/>
          </a:blip>
          <a:stretch>
            <a:fillRect/>
          </a:stretch>
        </p:blipFill>
        <p:spPr>
          <a:xfrm>
            <a:off x="304800" y="1394975"/>
            <a:ext cx="4210380" cy="3584873"/>
          </a:xfrm>
          <a:prstGeom prst="rect">
            <a:avLst/>
          </a:prstGeom>
          <a:noFill/>
          <a:ln>
            <a:noFill/>
          </a:ln>
        </p:spPr>
      </p:pic>
      <p:pic>
        <p:nvPicPr>
          <p:cNvPr id="562" name="Google Shape;562;p88"/>
          <p:cNvPicPr preferRelativeResize="0"/>
          <p:nvPr/>
        </p:nvPicPr>
        <p:blipFill>
          <a:blip r:embed="rId4">
            <a:alphaModFix/>
          </a:blip>
          <a:stretch>
            <a:fillRect/>
          </a:stretch>
        </p:blipFill>
        <p:spPr>
          <a:xfrm>
            <a:off x="4670835" y="1394975"/>
            <a:ext cx="4178764" cy="3584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9"/>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UNSW NB-15 Dataset (Network Intrusion) </a:t>
            </a:r>
            <a:endParaRPr b="1" sz="1800">
              <a:solidFill>
                <a:schemeClr val="dk1"/>
              </a:solidFill>
              <a:latin typeface="Barlow"/>
              <a:ea typeface="Barlow"/>
              <a:cs typeface="Barlow"/>
              <a:sym typeface="Barlow"/>
            </a:endParaRPr>
          </a:p>
        </p:txBody>
      </p:sp>
      <p:sp>
        <p:nvSpPr>
          <p:cNvPr id="568" name="Google Shape;568;p89"/>
          <p:cNvSpPr txBox="1"/>
          <p:nvPr/>
        </p:nvSpPr>
        <p:spPr>
          <a:xfrm>
            <a:off x="277100" y="765450"/>
            <a:ext cx="8572500" cy="78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u="sng">
                <a:solidFill>
                  <a:schemeClr val="dk1"/>
                </a:solidFill>
              </a:rPr>
              <a:t>Model 2</a:t>
            </a:r>
            <a:r>
              <a:rPr lang="en" sz="1300">
                <a:solidFill>
                  <a:schemeClr val="dk1"/>
                </a:solidFill>
              </a:rPr>
              <a:t> : Using the subsets of the entire Dataset for Binary Classification</a:t>
            </a:r>
            <a:endParaRPr sz="100">
              <a:solidFill>
                <a:schemeClr val="dk1"/>
              </a:solidFill>
            </a:endParaRPr>
          </a:p>
          <a:p>
            <a:pPr indent="0" lvl="0" marL="0" rtl="0" algn="just">
              <a:lnSpc>
                <a:spcPct val="115000"/>
              </a:lnSpc>
              <a:spcBef>
                <a:spcPts val="1200"/>
              </a:spcBef>
              <a:spcAft>
                <a:spcPts val="200"/>
              </a:spcAft>
              <a:buNone/>
            </a:pPr>
            <a:r>
              <a:t/>
            </a:r>
            <a:endParaRPr sz="1300">
              <a:solidFill>
                <a:schemeClr val="dk1"/>
              </a:solidFill>
            </a:endParaRPr>
          </a:p>
        </p:txBody>
      </p:sp>
      <p:sp>
        <p:nvSpPr>
          <p:cNvPr id="569" name="Google Shape;569;p89"/>
          <p:cNvSpPr txBox="1"/>
          <p:nvPr/>
        </p:nvSpPr>
        <p:spPr>
          <a:xfrm>
            <a:off x="277100" y="1298850"/>
            <a:ext cx="8572500" cy="3069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1300">
                <a:solidFill>
                  <a:schemeClr val="dk1"/>
                </a:solidFill>
              </a:rPr>
              <a:t>Steps:</a:t>
            </a:r>
            <a:endParaRPr b="1" sz="1300">
              <a:solidFill>
                <a:schemeClr val="dk1"/>
              </a:solidFill>
            </a:endParaRPr>
          </a:p>
          <a:p>
            <a:pPr indent="-311150" lvl="0" marL="457200" rtl="0" algn="just">
              <a:lnSpc>
                <a:spcPct val="115000"/>
              </a:lnSpc>
              <a:spcBef>
                <a:spcPts val="1200"/>
              </a:spcBef>
              <a:spcAft>
                <a:spcPts val="0"/>
              </a:spcAft>
              <a:buClr>
                <a:schemeClr val="dk1"/>
              </a:buClr>
              <a:buSzPts val="1300"/>
              <a:buAutoNum type="arabicPeriod"/>
            </a:pPr>
            <a:r>
              <a:rPr lang="en" sz="1300">
                <a:solidFill>
                  <a:schemeClr val="dk1"/>
                </a:solidFill>
              </a:rPr>
              <a:t>Systematically combined all the available csv files containing packet capture data to create a sufficiently large dataset as created earlier.</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The dataset was subjected to data preprocessing, exploratory analysis, feature extraction, and Fourier Transformations. To add onto it, 9 separate dataset subsets were created to test the performance.</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Using 2 ML Classifiers - Decision Tree and Random Forest, models were trained using a feature vector size of 11 and FFT was performed to increase the accuracy.</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The training dataset consisted of partial data from attack devices while the testing data consisted of the entire partitioned dataset and all 10 devices (normal + abnormal).</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Results were obtained at each step, when the training data included partial number of attack devices.</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The model performed fairly well at each fold, and it was observed that the performance metrics gradually increased as the number of attack devices in the training dataset increased. </a:t>
            </a:r>
            <a:endParaRPr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How can we use TinyML for our project?</a:t>
            </a:r>
            <a:endParaRPr sz="2800"/>
          </a:p>
        </p:txBody>
      </p:sp>
      <p:sp>
        <p:nvSpPr>
          <p:cNvPr id="395" name="Google Shape;395;p63"/>
          <p:cNvSpPr txBox="1"/>
          <p:nvPr>
            <p:ph idx="1" type="body"/>
          </p:nvPr>
        </p:nvSpPr>
        <p:spPr>
          <a:xfrm>
            <a:off x="311700" y="1476050"/>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Font typeface="Arial"/>
              <a:buChar char="●"/>
            </a:pPr>
            <a:r>
              <a:rPr b="1" lang="en" sz="1400">
                <a:solidFill>
                  <a:schemeClr val="dk1"/>
                </a:solidFill>
                <a:latin typeface="Roboto Slab"/>
                <a:ea typeface="Roboto Slab"/>
                <a:cs typeface="Roboto Slab"/>
                <a:sym typeface="Roboto Slab"/>
              </a:rPr>
              <a:t>Goal</a:t>
            </a:r>
            <a:r>
              <a:rPr lang="en" sz="1400">
                <a:solidFill>
                  <a:schemeClr val="dk1"/>
                </a:solidFill>
                <a:latin typeface="Roboto Slab"/>
                <a:ea typeface="Roboto Slab"/>
                <a:cs typeface="Roboto Slab"/>
                <a:sym typeface="Roboto Slab"/>
              </a:rPr>
              <a:t>: Classify IoT devices based on network traffic.</a:t>
            </a:r>
            <a:endParaRPr sz="1400">
              <a:solidFill>
                <a:schemeClr val="dk1"/>
              </a:solidFill>
              <a:latin typeface="Roboto Slab"/>
              <a:ea typeface="Roboto Slab"/>
              <a:cs typeface="Roboto Slab"/>
              <a:sym typeface="Roboto Slab"/>
            </a:endParaRPr>
          </a:p>
          <a:p>
            <a:pPr indent="-317500" lvl="0" marL="457200" rtl="0" algn="l">
              <a:spcBef>
                <a:spcPts val="0"/>
              </a:spcBef>
              <a:spcAft>
                <a:spcPts val="0"/>
              </a:spcAft>
              <a:buClr>
                <a:srgbClr val="000000"/>
              </a:buClr>
              <a:buSzPts val="1400"/>
              <a:buFont typeface="Roboto Slab"/>
              <a:buChar char="●"/>
            </a:pPr>
            <a:r>
              <a:t/>
            </a:r>
            <a:endParaRPr sz="1400">
              <a:latin typeface="Roboto Slab"/>
              <a:ea typeface="Roboto Slab"/>
              <a:cs typeface="Roboto Slab"/>
              <a:sym typeface="Roboto Slab"/>
            </a:endParaRPr>
          </a:p>
          <a:p>
            <a:pPr indent="-317500" lvl="0" marL="457200" rtl="0" algn="l">
              <a:spcBef>
                <a:spcPts val="0"/>
              </a:spcBef>
              <a:spcAft>
                <a:spcPts val="0"/>
              </a:spcAft>
              <a:buClr>
                <a:schemeClr val="dk1"/>
              </a:buClr>
              <a:buSzPts val="1400"/>
              <a:buFont typeface="Arial"/>
              <a:buChar char="●"/>
            </a:pPr>
            <a:r>
              <a:rPr b="1" lang="en" sz="1400">
                <a:solidFill>
                  <a:schemeClr val="dk1"/>
                </a:solidFill>
                <a:latin typeface="Roboto Slab"/>
                <a:ea typeface="Roboto Slab"/>
                <a:cs typeface="Roboto Slab"/>
                <a:sym typeface="Roboto Slab"/>
              </a:rPr>
              <a:t>Steps</a:t>
            </a:r>
            <a:r>
              <a:rPr lang="en" sz="1400">
                <a:solidFill>
                  <a:schemeClr val="dk1"/>
                </a:solidFill>
                <a:latin typeface="Roboto Slab"/>
                <a:ea typeface="Roboto Slab"/>
                <a:cs typeface="Roboto Slab"/>
                <a:sym typeface="Roboto Slab"/>
              </a:rPr>
              <a:t>:</a:t>
            </a:r>
            <a:endParaRPr sz="1400">
              <a:solidFill>
                <a:schemeClr val="dk1"/>
              </a:solidFill>
              <a:latin typeface="Roboto Slab"/>
              <a:ea typeface="Roboto Slab"/>
              <a:cs typeface="Roboto Slab"/>
              <a:sym typeface="Roboto Slab"/>
            </a:endParaRPr>
          </a:p>
          <a:p>
            <a:pPr indent="-317500" lvl="1" marL="914400" rtl="0" algn="l">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Train ML model on network features (e.g., IP, MAC, protocol)</a:t>
            </a:r>
            <a:endParaRPr>
              <a:solidFill>
                <a:schemeClr val="dk1"/>
              </a:solidFill>
              <a:latin typeface="Roboto Slab"/>
              <a:ea typeface="Roboto Slab"/>
              <a:cs typeface="Roboto Slab"/>
              <a:sym typeface="Roboto Slab"/>
            </a:endParaRPr>
          </a:p>
          <a:p>
            <a:pPr indent="-317500" lvl="1" marL="914400" rtl="0" algn="l">
              <a:spcBef>
                <a:spcPts val="0"/>
              </a:spcBef>
              <a:spcAft>
                <a:spcPts val="0"/>
              </a:spcAft>
              <a:buClr>
                <a:schemeClr val="dk1"/>
              </a:buClr>
              <a:buSzPts val="1400"/>
              <a:buFont typeface="Arial"/>
              <a:buChar char="○"/>
            </a:pPr>
            <a:r>
              <a:rPr lang="en">
                <a:solidFill>
                  <a:schemeClr val="dk1"/>
                </a:solidFill>
                <a:latin typeface="Roboto Slab"/>
                <a:ea typeface="Roboto Slab"/>
                <a:cs typeface="Roboto Slab"/>
                <a:sym typeface="Roboto Slab"/>
              </a:rPr>
              <a:t>Convert model to </a:t>
            </a:r>
            <a:r>
              <a:rPr b="1" lang="en">
                <a:solidFill>
                  <a:schemeClr val="dk1"/>
                </a:solidFill>
                <a:latin typeface="Roboto Slab"/>
                <a:ea typeface="Roboto Slab"/>
                <a:cs typeface="Roboto Slab"/>
                <a:sym typeface="Roboto Slab"/>
              </a:rPr>
              <a:t>TensorFlow Lite</a:t>
            </a:r>
            <a:r>
              <a:rPr lang="en">
                <a:solidFill>
                  <a:schemeClr val="dk1"/>
                </a:solidFill>
                <a:latin typeface="Roboto Slab"/>
                <a:ea typeface="Roboto Slab"/>
                <a:cs typeface="Roboto Slab"/>
                <a:sym typeface="Roboto Slab"/>
              </a:rPr>
              <a:t> for deployment.</a:t>
            </a:r>
            <a:endParaRPr>
              <a:solidFill>
                <a:schemeClr val="dk1"/>
              </a:solidFill>
              <a:latin typeface="Roboto Slab"/>
              <a:ea typeface="Roboto Slab"/>
              <a:cs typeface="Roboto Slab"/>
              <a:sym typeface="Roboto Slab"/>
            </a:endParaRPr>
          </a:p>
          <a:p>
            <a:pPr indent="-317500" lvl="1" marL="914400" rtl="0" algn="l">
              <a:spcBef>
                <a:spcPts val="0"/>
              </a:spcBef>
              <a:spcAft>
                <a:spcPts val="0"/>
              </a:spcAft>
              <a:buClr>
                <a:schemeClr val="dk1"/>
              </a:buClr>
              <a:buSzPts val="1400"/>
              <a:buFont typeface="Arial"/>
              <a:buChar char="○"/>
            </a:pPr>
            <a:r>
              <a:rPr lang="en">
                <a:solidFill>
                  <a:schemeClr val="dk1"/>
                </a:solidFill>
                <a:latin typeface="Roboto Slab"/>
                <a:ea typeface="Roboto Slab"/>
                <a:cs typeface="Roboto Slab"/>
                <a:sym typeface="Roboto Slab"/>
              </a:rPr>
              <a:t>Deploy on </a:t>
            </a:r>
            <a:r>
              <a:rPr b="1" lang="en">
                <a:solidFill>
                  <a:schemeClr val="dk1"/>
                </a:solidFill>
                <a:latin typeface="Roboto Slab"/>
                <a:ea typeface="Roboto Slab"/>
                <a:cs typeface="Roboto Slab"/>
                <a:sym typeface="Roboto Slab"/>
              </a:rPr>
              <a:t>Raspberry Pi 4</a:t>
            </a:r>
            <a:r>
              <a:rPr lang="en">
                <a:solidFill>
                  <a:schemeClr val="dk1"/>
                </a:solidFill>
                <a:latin typeface="Roboto Slab"/>
                <a:ea typeface="Roboto Slab"/>
                <a:cs typeface="Roboto Slab"/>
                <a:sym typeface="Roboto Slab"/>
              </a:rPr>
              <a:t> for real-time classification.</a:t>
            </a:r>
            <a:endParaRPr>
              <a:solidFill>
                <a:schemeClr val="dk1"/>
              </a:solidFill>
              <a:latin typeface="Roboto Slab"/>
              <a:ea typeface="Roboto Slab"/>
              <a:cs typeface="Roboto Slab"/>
              <a:sym typeface="Roboto Slab"/>
            </a:endParaRPr>
          </a:p>
          <a:p>
            <a:pPr indent="-298450" lvl="1" marL="914400" rtl="0" algn="l">
              <a:spcBef>
                <a:spcPts val="0"/>
              </a:spcBef>
              <a:spcAft>
                <a:spcPts val="0"/>
              </a:spcAft>
              <a:buClr>
                <a:srgbClr val="000000"/>
              </a:buClr>
              <a:buSzPts val="1100"/>
              <a:buFont typeface="Roboto Slab"/>
              <a:buChar char="○"/>
            </a:pPr>
            <a:r>
              <a:t/>
            </a:r>
            <a:endParaRPr>
              <a:latin typeface="Roboto Slab"/>
              <a:ea typeface="Roboto Slab"/>
              <a:cs typeface="Roboto Slab"/>
              <a:sym typeface="Roboto Slab"/>
            </a:endParaRPr>
          </a:p>
          <a:p>
            <a:pPr indent="-317500" lvl="0" marL="457200" rtl="0" algn="l">
              <a:spcBef>
                <a:spcPts val="0"/>
              </a:spcBef>
              <a:spcAft>
                <a:spcPts val="0"/>
              </a:spcAft>
              <a:buClr>
                <a:schemeClr val="dk1"/>
              </a:buClr>
              <a:buSzPts val="1400"/>
              <a:buFont typeface="Arial"/>
              <a:buChar char="●"/>
            </a:pPr>
            <a:r>
              <a:rPr b="1" lang="en" sz="1400">
                <a:solidFill>
                  <a:schemeClr val="dk1"/>
                </a:solidFill>
                <a:latin typeface="Roboto Slab"/>
                <a:ea typeface="Roboto Slab"/>
                <a:cs typeface="Roboto Slab"/>
                <a:sym typeface="Roboto Slab"/>
              </a:rPr>
              <a:t>Benefits</a:t>
            </a:r>
            <a:r>
              <a:rPr lang="en" sz="1400">
                <a:solidFill>
                  <a:schemeClr val="dk1"/>
                </a:solidFill>
                <a:latin typeface="Roboto Slab"/>
                <a:ea typeface="Roboto Slab"/>
                <a:cs typeface="Roboto Slab"/>
                <a:sym typeface="Roboto Slab"/>
              </a:rPr>
              <a:t>:</a:t>
            </a:r>
            <a:endParaRPr sz="1400">
              <a:solidFill>
                <a:schemeClr val="dk1"/>
              </a:solidFill>
              <a:latin typeface="Roboto Slab"/>
              <a:ea typeface="Roboto Slab"/>
              <a:cs typeface="Roboto Slab"/>
              <a:sym typeface="Roboto Slab"/>
            </a:endParaRPr>
          </a:p>
          <a:p>
            <a:pPr indent="-317500" lvl="1" marL="914400" rtl="0" algn="l">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Low power, continuous monitoring.</a:t>
            </a:r>
            <a:endParaRPr>
              <a:solidFill>
                <a:schemeClr val="dk1"/>
              </a:solidFill>
              <a:latin typeface="Roboto Slab"/>
              <a:ea typeface="Roboto Slab"/>
              <a:cs typeface="Roboto Slab"/>
              <a:sym typeface="Roboto Slab"/>
            </a:endParaRPr>
          </a:p>
          <a:p>
            <a:pPr indent="-317500" lvl="1" marL="914400" rtl="0" algn="l">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Real-time analysis of sensor data.</a:t>
            </a:r>
            <a:endParaRPr>
              <a:solidFill>
                <a:schemeClr val="dk1"/>
              </a:solidFill>
              <a:latin typeface="Roboto Slab"/>
              <a:ea typeface="Roboto Slab"/>
              <a:cs typeface="Roboto Slab"/>
              <a:sym typeface="Roboto Slab"/>
            </a:endParaRPr>
          </a:p>
          <a:p>
            <a:pPr indent="-317500" lvl="1" marL="914400" rtl="0" algn="l">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Detect and classify devices locally without cloud dependency.</a:t>
            </a:r>
            <a:endParaRPr>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400">
              <a:solidFill>
                <a:schemeClr val="dk1"/>
              </a:solidFill>
              <a:latin typeface="Roboto Slab"/>
              <a:ea typeface="Roboto Slab"/>
              <a:cs typeface="Roboto Slab"/>
              <a:sym typeface="Roboto Slab"/>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0"/>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UNSW NB-15 Dataset (Network Intrusion) </a:t>
            </a:r>
            <a:endParaRPr b="1" sz="1800">
              <a:solidFill>
                <a:schemeClr val="dk1"/>
              </a:solidFill>
              <a:latin typeface="Barlow"/>
              <a:ea typeface="Barlow"/>
              <a:cs typeface="Barlow"/>
              <a:sym typeface="Barlow"/>
            </a:endParaRPr>
          </a:p>
        </p:txBody>
      </p:sp>
      <p:sp>
        <p:nvSpPr>
          <p:cNvPr id="575" name="Google Shape;575;p90"/>
          <p:cNvSpPr txBox="1"/>
          <p:nvPr/>
        </p:nvSpPr>
        <p:spPr>
          <a:xfrm>
            <a:off x="277100" y="765450"/>
            <a:ext cx="8572500" cy="78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u="sng">
                <a:solidFill>
                  <a:schemeClr val="dk1"/>
                </a:solidFill>
              </a:rPr>
              <a:t>Model 2</a:t>
            </a:r>
            <a:r>
              <a:rPr lang="en" sz="1300">
                <a:solidFill>
                  <a:schemeClr val="dk1"/>
                </a:solidFill>
              </a:rPr>
              <a:t> : Using the subsets of the entire Dataset for Binary Classification</a:t>
            </a:r>
            <a:endParaRPr sz="100">
              <a:solidFill>
                <a:schemeClr val="dk1"/>
              </a:solidFill>
            </a:endParaRPr>
          </a:p>
          <a:p>
            <a:pPr indent="0" lvl="0" marL="0" rtl="0" algn="just">
              <a:lnSpc>
                <a:spcPct val="115000"/>
              </a:lnSpc>
              <a:spcBef>
                <a:spcPts val="1200"/>
              </a:spcBef>
              <a:spcAft>
                <a:spcPts val="200"/>
              </a:spcAft>
              <a:buNone/>
            </a:pPr>
            <a:r>
              <a:t/>
            </a:r>
            <a:endParaRPr sz="1300">
              <a:solidFill>
                <a:schemeClr val="dk1"/>
              </a:solidFill>
            </a:endParaRPr>
          </a:p>
        </p:txBody>
      </p:sp>
      <p:pic>
        <p:nvPicPr>
          <p:cNvPr id="576" name="Google Shape;576;p90"/>
          <p:cNvPicPr preferRelativeResize="0"/>
          <p:nvPr/>
        </p:nvPicPr>
        <p:blipFill>
          <a:blip r:embed="rId3">
            <a:alphaModFix/>
          </a:blip>
          <a:stretch>
            <a:fillRect/>
          </a:stretch>
        </p:blipFill>
        <p:spPr>
          <a:xfrm>
            <a:off x="228600" y="2361325"/>
            <a:ext cx="5606751" cy="2280825"/>
          </a:xfrm>
          <a:prstGeom prst="rect">
            <a:avLst/>
          </a:prstGeom>
          <a:noFill/>
          <a:ln>
            <a:noFill/>
          </a:ln>
        </p:spPr>
      </p:pic>
      <p:sp>
        <p:nvSpPr>
          <p:cNvPr id="577" name="Google Shape;577;p90"/>
          <p:cNvSpPr txBox="1"/>
          <p:nvPr/>
        </p:nvSpPr>
        <p:spPr>
          <a:xfrm>
            <a:off x="285750" y="1373325"/>
            <a:ext cx="8572500" cy="58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200"/>
              </a:spcAft>
              <a:buNone/>
            </a:pPr>
            <a:r>
              <a:rPr lang="en" sz="1200">
                <a:solidFill>
                  <a:schemeClr val="dk1"/>
                </a:solidFill>
              </a:rPr>
              <a:t>It was observed that as the number of anomalous devices in the training dataset increased, all the performance metrics eventually increased. However, even in the absence of any anomalous device, very good results were observed.</a:t>
            </a:r>
            <a:endParaRPr sz="1200">
              <a:solidFill>
                <a:schemeClr val="dk1"/>
              </a:solidFill>
            </a:endParaRPr>
          </a:p>
        </p:txBody>
      </p:sp>
      <p:pic>
        <p:nvPicPr>
          <p:cNvPr id="578" name="Google Shape;578;p90" title="Chart"/>
          <p:cNvPicPr preferRelativeResize="0"/>
          <p:nvPr/>
        </p:nvPicPr>
        <p:blipFill>
          <a:blip r:embed="rId4">
            <a:alphaModFix/>
          </a:blip>
          <a:stretch>
            <a:fillRect/>
          </a:stretch>
        </p:blipFill>
        <p:spPr>
          <a:xfrm>
            <a:off x="5987750" y="2361325"/>
            <a:ext cx="2927651" cy="22808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1"/>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UNSW NB-15 Dataset (Network Intrusion) </a:t>
            </a:r>
            <a:endParaRPr b="1" sz="1800">
              <a:solidFill>
                <a:schemeClr val="dk1"/>
              </a:solidFill>
              <a:latin typeface="Barlow"/>
              <a:ea typeface="Barlow"/>
              <a:cs typeface="Barlow"/>
              <a:sym typeface="Barlow"/>
            </a:endParaRPr>
          </a:p>
        </p:txBody>
      </p:sp>
      <p:sp>
        <p:nvSpPr>
          <p:cNvPr id="584" name="Google Shape;584;p91"/>
          <p:cNvSpPr txBox="1"/>
          <p:nvPr/>
        </p:nvSpPr>
        <p:spPr>
          <a:xfrm>
            <a:off x="277100" y="765450"/>
            <a:ext cx="8572500" cy="78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u="sng">
                <a:solidFill>
                  <a:schemeClr val="dk1"/>
                </a:solidFill>
              </a:rPr>
              <a:t>Model 2</a:t>
            </a:r>
            <a:r>
              <a:rPr lang="en" sz="1300">
                <a:solidFill>
                  <a:schemeClr val="dk1"/>
                </a:solidFill>
              </a:rPr>
              <a:t> : Using the subsets of the entire Dataset for Binary Classification</a:t>
            </a:r>
            <a:endParaRPr sz="100">
              <a:solidFill>
                <a:schemeClr val="dk1"/>
              </a:solidFill>
            </a:endParaRPr>
          </a:p>
          <a:p>
            <a:pPr indent="0" lvl="0" marL="0" rtl="0" algn="just">
              <a:lnSpc>
                <a:spcPct val="115000"/>
              </a:lnSpc>
              <a:spcBef>
                <a:spcPts val="1200"/>
              </a:spcBef>
              <a:spcAft>
                <a:spcPts val="200"/>
              </a:spcAft>
              <a:buNone/>
            </a:pPr>
            <a:r>
              <a:t/>
            </a:r>
            <a:endParaRPr sz="1300">
              <a:solidFill>
                <a:schemeClr val="dk1"/>
              </a:solidFill>
            </a:endParaRPr>
          </a:p>
        </p:txBody>
      </p:sp>
      <p:sp>
        <p:nvSpPr>
          <p:cNvPr id="585" name="Google Shape;585;p91"/>
          <p:cNvSpPr txBox="1"/>
          <p:nvPr/>
        </p:nvSpPr>
        <p:spPr>
          <a:xfrm>
            <a:off x="285750" y="1373325"/>
            <a:ext cx="8572500" cy="58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200"/>
              </a:spcAft>
              <a:buNone/>
            </a:pPr>
            <a:r>
              <a:rPr lang="en" sz="1200">
                <a:solidFill>
                  <a:schemeClr val="dk1"/>
                </a:solidFill>
              </a:rPr>
              <a:t>It was observed that as the number of anomalous devices in the training dataset increased, all the performance metrics eventually increased. However, even in the absence of any anomalous device, very good results were observed.</a:t>
            </a:r>
            <a:endParaRPr sz="1200">
              <a:solidFill>
                <a:schemeClr val="dk1"/>
              </a:solidFill>
            </a:endParaRPr>
          </a:p>
        </p:txBody>
      </p:sp>
      <p:pic>
        <p:nvPicPr>
          <p:cNvPr id="586" name="Google Shape;586;p91"/>
          <p:cNvPicPr preferRelativeResize="0"/>
          <p:nvPr/>
        </p:nvPicPr>
        <p:blipFill>
          <a:blip r:embed="rId3">
            <a:alphaModFix/>
          </a:blip>
          <a:stretch>
            <a:fillRect/>
          </a:stretch>
        </p:blipFill>
        <p:spPr>
          <a:xfrm>
            <a:off x="76200" y="2281575"/>
            <a:ext cx="5922824" cy="2454950"/>
          </a:xfrm>
          <a:prstGeom prst="rect">
            <a:avLst/>
          </a:prstGeom>
          <a:noFill/>
          <a:ln>
            <a:noFill/>
          </a:ln>
        </p:spPr>
      </p:pic>
      <p:pic>
        <p:nvPicPr>
          <p:cNvPr id="587" name="Google Shape;587;p91" title="Chart"/>
          <p:cNvPicPr preferRelativeResize="0"/>
          <p:nvPr/>
        </p:nvPicPr>
        <p:blipFill>
          <a:blip r:embed="rId4">
            <a:alphaModFix/>
          </a:blip>
          <a:stretch>
            <a:fillRect/>
          </a:stretch>
        </p:blipFill>
        <p:spPr>
          <a:xfrm>
            <a:off x="6184197" y="2281575"/>
            <a:ext cx="2731202" cy="2454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2"/>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UNSW IoT Analytics Dataset (Traffic Traces) </a:t>
            </a:r>
            <a:endParaRPr b="1" sz="1800">
              <a:solidFill>
                <a:schemeClr val="dk1"/>
              </a:solidFill>
              <a:latin typeface="Barlow"/>
              <a:ea typeface="Barlow"/>
              <a:cs typeface="Barlow"/>
              <a:sym typeface="Barlow"/>
            </a:endParaRPr>
          </a:p>
        </p:txBody>
      </p:sp>
      <p:sp>
        <p:nvSpPr>
          <p:cNvPr id="593" name="Google Shape;593;p92"/>
          <p:cNvSpPr txBox="1"/>
          <p:nvPr/>
        </p:nvSpPr>
        <p:spPr>
          <a:xfrm>
            <a:off x="277100" y="765450"/>
            <a:ext cx="8572500" cy="78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u="sng">
                <a:solidFill>
                  <a:schemeClr val="dk1"/>
                </a:solidFill>
              </a:rPr>
              <a:t>Model 3</a:t>
            </a:r>
            <a:r>
              <a:rPr lang="en" sz="1300">
                <a:solidFill>
                  <a:schemeClr val="dk1"/>
                </a:solidFill>
              </a:rPr>
              <a:t> : Using FFT Model for Multi-Class Classification</a:t>
            </a:r>
            <a:endParaRPr sz="100">
              <a:solidFill>
                <a:schemeClr val="dk1"/>
              </a:solidFill>
            </a:endParaRPr>
          </a:p>
          <a:p>
            <a:pPr indent="0" lvl="0" marL="0" rtl="0" algn="just">
              <a:lnSpc>
                <a:spcPct val="115000"/>
              </a:lnSpc>
              <a:spcBef>
                <a:spcPts val="1200"/>
              </a:spcBef>
              <a:spcAft>
                <a:spcPts val="200"/>
              </a:spcAft>
              <a:buNone/>
            </a:pPr>
            <a:r>
              <a:t/>
            </a:r>
            <a:endParaRPr sz="1300">
              <a:solidFill>
                <a:schemeClr val="dk1"/>
              </a:solidFill>
            </a:endParaRPr>
          </a:p>
        </p:txBody>
      </p:sp>
      <p:sp>
        <p:nvSpPr>
          <p:cNvPr id="594" name="Google Shape;594;p92"/>
          <p:cNvSpPr txBox="1"/>
          <p:nvPr/>
        </p:nvSpPr>
        <p:spPr>
          <a:xfrm>
            <a:off x="285750" y="1168425"/>
            <a:ext cx="8572500" cy="20688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1200"/>
              </a:spcBef>
              <a:spcAft>
                <a:spcPts val="0"/>
              </a:spcAft>
              <a:buClr>
                <a:schemeClr val="dk1"/>
              </a:buClr>
              <a:buSzPts val="1200"/>
              <a:buAutoNum type="arabicPeriod"/>
            </a:pPr>
            <a:r>
              <a:rPr lang="en" sz="1200">
                <a:solidFill>
                  <a:schemeClr val="dk1"/>
                </a:solidFill>
              </a:rPr>
              <a:t>For this dataset, I first </a:t>
            </a:r>
            <a:r>
              <a:rPr lang="en" sz="1200">
                <a:solidFill>
                  <a:schemeClr val="dk1"/>
                </a:solidFill>
              </a:rPr>
              <a:t>combined</a:t>
            </a:r>
            <a:r>
              <a:rPr lang="en" sz="1200">
                <a:solidFill>
                  <a:schemeClr val="dk1"/>
                </a:solidFill>
              </a:rPr>
              <a:t> the sample data from 4 days, to get the number of packets up to 25,00,000.</a:t>
            </a:r>
            <a:endParaRPr sz="1200">
              <a:solidFill>
                <a:schemeClr val="dk1"/>
              </a:solidFill>
            </a:endParaRPr>
          </a:p>
          <a:p>
            <a:pPr indent="-304800" lvl="0" marL="457200" rtl="0" algn="just">
              <a:lnSpc>
                <a:spcPct val="115000"/>
              </a:lnSpc>
              <a:spcBef>
                <a:spcPts val="0"/>
              </a:spcBef>
              <a:spcAft>
                <a:spcPts val="0"/>
              </a:spcAft>
              <a:buClr>
                <a:schemeClr val="dk1"/>
              </a:buClr>
              <a:buSzPts val="1200"/>
              <a:buAutoNum type="arabicPeriod"/>
            </a:pPr>
            <a:r>
              <a:rPr lang="en" sz="1200">
                <a:solidFill>
                  <a:schemeClr val="dk1"/>
                </a:solidFill>
              </a:rPr>
              <a:t>This data was not subjected to any resampling and was preprocessed.</a:t>
            </a:r>
            <a:endParaRPr sz="1200">
              <a:solidFill>
                <a:schemeClr val="dk1"/>
              </a:solidFill>
            </a:endParaRPr>
          </a:p>
          <a:p>
            <a:pPr indent="-304800" lvl="0" marL="457200" rtl="0" algn="just">
              <a:lnSpc>
                <a:spcPct val="115000"/>
              </a:lnSpc>
              <a:spcBef>
                <a:spcPts val="0"/>
              </a:spcBef>
              <a:spcAft>
                <a:spcPts val="0"/>
              </a:spcAft>
              <a:buClr>
                <a:schemeClr val="dk1"/>
              </a:buClr>
              <a:buSzPts val="1200"/>
              <a:buAutoNum type="arabicPeriod"/>
            </a:pPr>
            <a:r>
              <a:rPr lang="en" sz="1200">
                <a:solidFill>
                  <a:schemeClr val="dk1"/>
                </a:solidFill>
              </a:rPr>
              <a:t>The IoT Analytics dataset contained very few numerical features - Packet size (‘Size’) and Port Destination and Source (port.src, port.dst).</a:t>
            </a:r>
            <a:endParaRPr sz="1200">
              <a:solidFill>
                <a:schemeClr val="dk1"/>
              </a:solidFill>
            </a:endParaRPr>
          </a:p>
          <a:p>
            <a:pPr indent="-304800" lvl="0" marL="457200" rtl="0" algn="just">
              <a:lnSpc>
                <a:spcPct val="115000"/>
              </a:lnSpc>
              <a:spcBef>
                <a:spcPts val="0"/>
              </a:spcBef>
              <a:spcAft>
                <a:spcPts val="0"/>
              </a:spcAft>
              <a:buClr>
                <a:schemeClr val="dk1"/>
              </a:buClr>
              <a:buSzPts val="1200"/>
              <a:buAutoNum type="arabicPeriod"/>
            </a:pPr>
            <a:r>
              <a:rPr lang="en" sz="1200">
                <a:solidFill>
                  <a:schemeClr val="dk1"/>
                </a:solidFill>
              </a:rPr>
              <a:t>The labels were provided in the form of MAC Addresses of 29 devices (including IoT and Smart Devices)</a:t>
            </a:r>
            <a:endParaRPr sz="1200">
              <a:solidFill>
                <a:schemeClr val="dk1"/>
              </a:solidFill>
            </a:endParaRPr>
          </a:p>
          <a:p>
            <a:pPr indent="-304800" lvl="0" marL="457200" rtl="0" algn="just">
              <a:lnSpc>
                <a:spcPct val="115000"/>
              </a:lnSpc>
              <a:spcBef>
                <a:spcPts val="0"/>
              </a:spcBef>
              <a:spcAft>
                <a:spcPts val="0"/>
              </a:spcAft>
              <a:buClr>
                <a:schemeClr val="dk1"/>
              </a:buClr>
              <a:buSzPts val="1200"/>
              <a:buAutoNum type="arabicPeriod"/>
            </a:pPr>
            <a:r>
              <a:rPr lang="en" sz="1200">
                <a:solidFill>
                  <a:schemeClr val="dk1"/>
                </a:solidFill>
              </a:rPr>
              <a:t>FFT was performed on the numeric values, and concatenated with the actual network traffic features to provide enhanced results since the FFT tends to capture frequency domain patterns.</a:t>
            </a:r>
            <a:endParaRPr sz="1200">
              <a:solidFill>
                <a:schemeClr val="dk1"/>
              </a:solidFill>
            </a:endParaRPr>
          </a:p>
          <a:p>
            <a:pPr indent="-304800" lvl="0" marL="457200" rtl="0" algn="just">
              <a:lnSpc>
                <a:spcPct val="115000"/>
              </a:lnSpc>
              <a:spcBef>
                <a:spcPts val="0"/>
              </a:spcBef>
              <a:spcAft>
                <a:spcPts val="0"/>
              </a:spcAft>
              <a:buClr>
                <a:schemeClr val="dk1"/>
              </a:buClr>
              <a:buSzPts val="1200"/>
              <a:buAutoNum type="arabicPeriod"/>
            </a:pPr>
            <a:r>
              <a:rPr lang="en" sz="1200">
                <a:solidFill>
                  <a:schemeClr val="dk1"/>
                </a:solidFill>
              </a:rPr>
              <a:t>The classifier hyperparameters were tuned the same way as the previous ones since they tend to provide the best accuracy.</a:t>
            </a:r>
            <a:endParaRPr sz="1200">
              <a:solidFill>
                <a:schemeClr val="dk1"/>
              </a:solidFill>
            </a:endParaRPr>
          </a:p>
        </p:txBody>
      </p:sp>
      <p:pic>
        <p:nvPicPr>
          <p:cNvPr id="595" name="Google Shape;595;p92"/>
          <p:cNvPicPr preferRelativeResize="0"/>
          <p:nvPr/>
        </p:nvPicPr>
        <p:blipFill>
          <a:blip r:embed="rId3">
            <a:alphaModFix/>
          </a:blip>
          <a:stretch>
            <a:fillRect/>
          </a:stretch>
        </p:blipFill>
        <p:spPr>
          <a:xfrm>
            <a:off x="1664275" y="3237225"/>
            <a:ext cx="5458463" cy="1601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93"/>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UNSW IoT Analytics Dataset (Traffic Traces) - Results</a:t>
            </a:r>
            <a:endParaRPr b="1" sz="1800">
              <a:solidFill>
                <a:schemeClr val="dk1"/>
              </a:solidFill>
              <a:latin typeface="Barlow"/>
              <a:ea typeface="Barlow"/>
              <a:cs typeface="Barlow"/>
              <a:sym typeface="Barlow"/>
            </a:endParaRPr>
          </a:p>
        </p:txBody>
      </p:sp>
      <p:sp>
        <p:nvSpPr>
          <p:cNvPr id="601" name="Google Shape;601;p93"/>
          <p:cNvSpPr txBox="1"/>
          <p:nvPr/>
        </p:nvSpPr>
        <p:spPr>
          <a:xfrm>
            <a:off x="277100" y="765450"/>
            <a:ext cx="8572500" cy="78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u="sng">
                <a:solidFill>
                  <a:schemeClr val="dk1"/>
                </a:solidFill>
              </a:rPr>
              <a:t>Model 3</a:t>
            </a:r>
            <a:r>
              <a:rPr lang="en" sz="1300">
                <a:solidFill>
                  <a:schemeClr val="dk1"/>
                </a:solidFill>
              </a:rPr>
              <a:t> : Using FFT Model for Multi-Class Classification</a:t>
            </a:r>
            <a:endParaRPr sz="100">
              <a:solidFill>
                <a:schemeClr val="dk1"/>
              </a:solidFill>
            </a:endParaRPr>
          </a:p>
          <a:p>
            <a:pPr indent="0" lvl="0" marL="0" rtl="0" algn="just">
              <a:lnSpc>
                <a:spcPct val="115000"/>
              </a:lnSpc>
              <a:spcBef>
                <a:spcPts val="1200"/>
              </a:spcBef>
              <a:spcAft>
                <a:spcPts val="200"/>
              </a:spcAft>
              <a:buNone/>
            </a:pPr>
            <a:r>
              <a:t/>
            </a:r>
            <a:endParaRPr sz="1300">
              <a:solidFill>
                <a:schemeClr val="dk1"/>
              </a:solidFill>
            </a:endParaRPr>
          </a:p>
        </p:txBody>
      </p:sp>
      <p:pic>
        <p:nvPicPr>
          <p:cNvPr id="602" name="Google Shape;602;p93"/>
          <p:cNvPicPr preferRelativeResize="0"/>
          <p:nvPr/>
        </p:nvPicPr>
        <p:blipFill>
          <a:blip r:embed="rId3">
            <a:alphaModFix/>
          </a:blip>
          <a:stretch>
            <a:fillRect/>
          </a:stretch>
        </p:blipFill>
        <p:spPr>
          <a:xfrm>
            <a:off x="304800" y="2314050"/>
            <a:ext cx="3209925" cy="1093300"/>
          </a:xfrm>
          <a:prstGeom prst="rect">
            <a:avLst/>
          </a:prstGeom>
          <a:noFill/>
          <a:ln>
            <a:noFill/>
          </a:ln>
        </p:spPr>
      </p:pic>
      <p:pic>
        <p:nvPicPr>
          <p:cNvPr id="603" name="Google Shape;603;p93"/>
          <p:cNvPicPr preferRelativeResize="0"/>
          <p:nvPr/>
        </p:nvPicPr>
        <p:blipFill>
          <a:blip r:embed="rId4">
            <a:alphaModFix/>
          </a:blip>
          <a:stretch>
            <a:fillRect/>
          </a:stretch>
        </p:blipFill>
        <p:spPr>
          <a:xfrm>
            <a:off x="3768350" y="1092225"/>
            <a:ext cx="5157449" cy="39589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94"/>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UNSW IoT Analytics Dataset (Traffic Traces) - Results</a:t>
            </a:r>
            <a:endParaRPr b="1" sz="1800">
              <a:solidFill>
                <a:schemeClr val="dk1"/>
              </a:solidFill>
              <a:latin typeface="Barlow"/>
              <a:ea typeface="Barlow"/>
              <a:cs typeface="Barlow"/>
              <a:sym typeface="Barlow"/>
            </a:endParaRPr>
          </a:p>
        </p:txBody>
      </p:sp>
      <p:sp>
        <p:nvSpPr>
          <p:cNvPr id="609" name="Google Shape;609;p94"/>
          <p:cNvSpPr txBox="1"/>
          <p:nvPr/>
        </p:nvSpPr>
        <p:spPr>
          <a:xfrm>
            <a:off x="277100" y="765450"/>
            <a:ext cx="8572500" cy="78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u="sng">
                <a:solidFill>
                  <a:schemeClr val="dk1"/>
                </a:solidFill>
              </a:rPr>
              <a:t>Model 3</a:t>
            </a:r>
            <a:r>
              <a:rPr lang="en" sz="1300">
                <a:solidFill>
                  <a:schemeClr val="dk1"/>
                </a:solidFill>
              </a:rPr>
              <a:t> : Using FFT Model for Multi-Class Classification</a:t>
            </a:r>
            <a:endParaRPr sz="100">
              <a:solidFill>
                <a:schemeClr val="dk1"/>
              </a:solidFill>
            </a:endParaRPr>
          </a:p>
          <a:p>
            <a:pPr indent="0" lvl="0" marL="0" rtl="0" algn="just">
              <a:lnSpc>
                <a:spcPct val="115000"/>
              </a:lnSpc>
              <a:spcBef>
                <a:spcPts val="1200"/>
              </a:spcBef>
              <a:spcAft>
                <a:spcPts val="200"/>
              </a:spcAft>
              <a:buNone/>
            </a:pPr>
            <a:r>
              <a:t/>
            </a:r>
            <a:endParaRPr sz="1300">
              <a:solidFill>
                <a:schemeClr val="dk1"/>
              </a:solidFill>
            </a:endParaRPr>
          </a:p>
        </p:txBody>
      </p:sp>
      <p:pic>
        <p:nvPicPr>
          <p:cNvPr id="610" name="Google Shape;610;p94"/>
          <p:cNvPicPr preferRelativeResize="0"/>
          <p:nvPr/>
        </p:nvPicPr>
        <p:blipFill>
          <a:blip r:embed="rId3">
            <a:alphaModFix/>
          </a:blip>
          <a:stretch>
            <a:fillRect/>
          </a:stretch>
        </p:blipFill>
        <p:spPr>
          <a:xfrm>
            <a:off x="263225" y="2338404"/>
            <a:ext cx="2990850" cy="1004875"/>
          </a:xfrm>
          <a:prstGeom prst="rect">
            <a:avLst/>
          </a:prstGeom>
          <a:noFill/>
          <a:ln>
            <a:noFill/>
          </a:ln>
        </p:spPr>
      </p:pic>
      <p:pic>
        <p:nvPicPr>
          <p:cNvPr id="611" name="Google Shape;611;p94"/>
          <p:cNvPicPr preferRelativeResize="0"/>
          <p:nvPr/>
        </p:nvPicPr>
        <p:blipFill>
          <a:blip r:embed="rId4">
            <a:alphaModFix/>
          </a:blip>
          <a:stretch>
            <a:fillRect/>
          </a:stretch>
        </p:blipFill>
        <p:spPr>
          <a:xfrm>
            <a:off x="3483550" y="1122025"/>
            <a:ext cx="5560701" cy="39401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95"/>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test.csv </a:t>
            </a:r>
            <a:r>
              <a:rPr b="1" lang="en" sz="1800">
                <a:solidFill>
                  <a:schemeClr val="dk1"/>
                </a:solidFill>
                <a:latin typeface="Barlow"/>
                <a:ea typeface="Barlow"/>
                <a:cs typeface="Barlow"/>
                <a:sym typeface="Barlow"/>
              </a:rPr>
              <a:t>- Sampled Dataset</a:t>
            </a:r>
            <a:endParaRPr b="1" sz="1800">
              <a:solidFill>
                <a:schemeClr val="dk1"/>
              </a:solidFill>
              <a:latin typeface="Barlow"/>
              <a:ea typeface="Barlow"/>
              <a:cs typeface="Barlow"/>
              <a:sym typeface="Barlow"/>
            </a:endParaRPr>
          </a:p>
        </p:txBody>
      </p:sp>
      <p:sp>
        <p:nvSpPr>
          <p:cNvPr id="617" name="Google Shape;617;p95"/>
          <p:cNvSpPr txBox="1"/>
          <p:nvPr/>
        </p:nvSpPr>
        <p:spPr>
          <a:xfrm>
            <a:off x="277100" y="917850"/>
            <a:ext cx="8572500" cy="78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u="sng">
                <a:solidFill>
                  <a:schemeClr val="dk1"/>
                </a:solidFill>
              </a:rPr>
              <a:t>Model 4</a:t>
            </a:r>
            <a:r>
              <a:rPr lang="en" sz="1300">
                <a:solidFill>
                  <a:schemeClr val="dk1"/>
                </a:solidFill>
              </a:rPr>
              <a:t> : Using FFT Model for Multi-Class Classification</a:t>
            </a:r>
            <a:endParaRPr sz="100">
              <a:solidFill>
                <a:schemeClr val="dk1"/>
              </a:solidFill>
            </a:endParaRPr>
          </a:p>
          <a:p>
            <a:pPr indent="0" lvl="0" marL="0" rtl="0" algn="just">
              <a:lnSpc>
                <a:spcPct val="115000"/>
              </a:lnSpc>
              <a:spcBef>
                <a:spcPts val="1200"/>
              </a:spcBef>
              <a:spcAft>
                <a:spcPts val="200"/>
              </a:spcAft>
              <a:buNone/>
            </a:pPr>
            <a:r>
              <a:t/>
            </a:r>
            <a:endParaRPr sz="1300">
              <a:solidFill>
                <a:schemeClr val="dk1"/>
              </a:solidFill>
            </a:endParaRPr>
          </a:p>
        </p:txBody>
      </p:sp>
      <p:sp>
        <p:nvSpPr>
          <p:cNvPr id="618" name="Google Shape;618;p95"/>
          <p:cNvSpPr txBox="1"/>
          <p:nvPr/>
        </p:nvSpPr>
        <p:spPr>
          <a:xfrm>
            <a:off x="303475" y="1769050"/>
            <a:ext cx="8572500" cy="24558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1200"/>
              </a:spcBef>
              <a:spcAft>
                <a:spcPts val="0"/>
              </a:spcAft>
              <a:buClr>
                <a:schemeClr val="dk1"/>
              </a:buClr>
              <a:buSzPts val="1300"/>
              <a:buAutoNum type="arabicPeriod"/>
            </a:pPr>
            <a:r>
              <a:rPr lang="en" sz="1300">
                <a:solidFill>
                  <a:schemeClr val="dk1"/>
                </a:solidFill>
              </a:rPr>
              <a:t>This Dataset contains 80,000 packets from 8 separate devices. (10k packets each)</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It has been sampled, and was used to provide a benchmark for the results of other open-source datasets.</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Due to the lack of any temporal features (random sampling), it is difficult to perform time-domain analysis on this dataset.</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Due to this absence of any seasonality, the models were performing quite poorly. </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As a result, I used the stacking approach to increase the performance of the dataset. </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b="1" i="1" lang="en" sz="1300" u="sng">
                <a:solidFill>
                  <a:schemeClr val="dk1"/>
                </a:solidFill>
              </a:rPr>
              <a:t>Stacking:</a:t>
            </a:r>
            <a:r>
              <a:rPr lang="en" sz="1300">
                <a:solidFill>
                  <a:schemeClr val="dk1"/>
                </a:solidFill>
              </a:rPr>
              <a:t> Involves </a:t>
            </a:r>
            <a:r>
              <a:rPr lang="en" sz="1300">
                <a:solidFill>
                  <a:srgbClr val="FFFFFF"/>
                </a:solidFill>
              </a:rPr>
              <a:t>splitting a data set up into smaller data sets, and stacking the values for each of the variables into a single column.</a:t>
            </a:r>
            <a:endParaRPr sz="1300">
              <a:solidFill>
                <a:srgbClr val="FFFFFF"/>
              </a:solidFill>
            </a:endParaRPr>
          </a:p>
          <a:p>
            <a:pPr indent="-311150" lvl="0" marL="457200" rtl="0" algn="just">
              <a:lnSpc>
                <a:spcPct val="115000"/>
              </a:lnSpc>
              <a:spcBef>
                <a:spcPts val="0"/>
              </a:spcBef>
              <a:spcAft>
                <a:spcPts val="0"/>
              </a:spcAft>
              <a:buClr>
                <a:srgbClr val="FFFFFF"/>
              </a:buClr>
              <a:buSzPts val="1300"/>
              <a:buAutoNum type="arabicPeriod"/>
            </a:pPr>
            <a:r>
              <a:rPr lang="en" sz="1300">
                <a:solidFill>
                  <a:srgbClr val="FFFFFF"/>
                </a:solidFill>
              </a:rPr>
              <a:t>This process enhances the feature set size, yielding much better results. Stacking was implemented and used in the test_5.csv file.</a:t>
            </a:r>
            <a:endParaRPr sz="130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96"/>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test_5.csv - Sampled Dataset</a:t>
            </a:r>
            <a:endParaRPr b="1" sz="1800">
              <a:solidFill>
                <a:schemeClr val="dk1"/>
              </a:solidFill>
              <a:latin typeface="Barlow"/>
              <a:ea typeface="Barlow"/>
              <a:cs typeface="Barlow"/>
              <a:sym typeface="Barlow"/>
            </a:endParaRPr>
          </a:p>
        </p:txBody>
      </p:sp>
      <p:sp>
        <p:nvSpPr>
          <p:cNvPr id="624" name="Google Shape;624;p96"/>
          <p:cNvSpPr txBox="1"/>
          <p:nvPr/>
        </p:nvSpPr>
        <p:spPr>
          <a:xfrm>
            <a:off x="277100" y="613050"/>
            <a:ext cx="8572500" cy="78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u="sng">
                <a:solidFill>
                  <a:schemeClr val="dk1"/>
                </a:solidFill>
              </a:rPr>
              <a:t>Model 4</a:t>
            </a:r>
            <a:r>
              <a:rPr lang="en" sz="1300">
                <a:solidFill>
                  <a:schemeClr val="dk1"/>
                </a:solidFill>
              </a:rPr>
              <a:t> : Using FFT Model for Multi-Class Classification</a:t>
            </a:r>
            <a:endParaRPr sz="100">
              <a:solidFill>
                <a:schemeClr val="dk1"/>
              </a:solidFill>
            </a:endParaRPr>
          </a:p>
          <a:p>
            <a:pPr indent="0" lvl="0" marL="0" rtl="0" algn="just">
              <a:lnSpc>
                <a:spcPct val="115000"/>
              </a:lnSpc>
              <a:spcBef>
                <a:spcPts val="1200"/>
              </a:spcBef>
              <a:spcAft>
                <a:spcPts val="200"/>
              </a:spcAft>
              <a:buNone/>
            </a:pPr>
            <a:r>
              <a:t/>
            </a:r>
            <a:endParaRPr sz="1300">
              <a:solidFill>
                <a:schemeClr val="dk1"/>
              </a:solidFill>
            </a:endParaRPr>
          </a:p>
        </p:txBody>
      </p:sp>
      <p:sp>
        <p:nvSpPr>
          <p:cNvPr id="625" name="Google Shape;625;p96"/>
          <p:cNvSpPr txBox="1"/>
          <p:nvPr/>
        </p:nvSpPr>
        <p:spPr>
          <a:xfrm>
            <a:off x="303475" y="1769050"/>
            <a:ext cx="8572500" cy="3849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200"/>
              </a:spcBef>
              <a:spcAft>
                <a:spcPts val="200"/>
              </a:spcAft>
              <a:buNone/>
            </a:pPr>
            <a:r>
              <a:t/>
            </a:r>
            <a:endParaRPr sz="1300">
              <a:solidFill>
                <a:srgbClr val="FFFFFF"/>
              </a:solidFill>
            </a:endParaRPr>
          </a:p>
        </p:txBody>
      </p:sp>
      <p:pic>
        <p:nvPicPr>
          <p:cNvPr id="626" name="Google Shape;626;p96"/>
          <p:cNvPicPr preferRelativeResize="0"/>
          <p:nvPr/>
        </p:nvPicPr>
        <p:blipFill>
          <a:blip r:embed="rId3">
            <a:alphaModFix/>
          </a:blip>
          <a:stretch>
            <a:fillRect/>
          </a:stretch>
        </p:blipFill>
        <p:spPr>
          <a:xfrm>
            <a:off x="838200" y="1030425"/>
            <a:ext cx="7769226" cy="699650"/>
          </a:xfrm>
          <a:prstGeom prst="rect">
            <a:avLst/>
          </a:prstGeom>
          <a:noFill/>
          <a:ln>
            <a:noFill/>
          </a:ln>
        </p:spPr>
      </p:pic>
      <p:pic>
        <p:nvPicPr>
          <p:cNvPr id="627" name="Google Shape;627;p96"/>
          <p:cNvPicPr preferRelativeResize="0"/>
          <p:nvPr/>
        </p:nvPicPr>
        <p:blipFill>
          <a:blip r:embed="rId4">
            <a:alphaModFix/>
          </a:blip>
          <a:stretch>
            <a:fillRect/>
          </a:stretch>
        </p:blipFill>
        <p:spPr>
          <a:xfrm>
            <a:off x="277100" y="3431150"/>
            <a:ext cx="2952750" cy="1030000"/>
          </a:xfrm>
          <a:prstGeom prst="rect">
            <a:avLst/>
          </a:prstGeom>
          <a:noFill/>
          <a:ln>
            <a:noFill/>
          </a:ln>
        </p:spPr>
      </p:pic>
      <p:pic>
        <p:nvPicPr>
          <p:cNvPr id="628" name="Google Shape;628;p96"/>
          <p:cNvPicPr preferRelativeResize="0"/>
          <p:nvPr/>
        </p:nvPicPr>
        <p:blipFill>
          <a:blip r:embed="rId5">
            <a:alphaModFix/>
          </a:blip>
          <a:stretch>
            <a:fillRect/>
          </a:stretch>
        </p:blipFill>
        <p:spPr>
          <a:xfrm>
            <a:off x="3444575" y="1831400"/>
            <a:ext cx="5431401" cy="3159699"/>
          </a:xfrm>
          <a:prstGeom prst="rect">
            <a:avLst/>
          </a:prstGeom>
          <a:noFill/>
          <a:ln>
            <a:noFill/>
          </a:ln>
        </p:spPr>
      </p:pic>
      <p:pic>
        <p:nvPicPr>
          <p:cNvPr id="629" name="Google Shape;629;p96"/>
          <p:cNvPicPr preferRelativeResize="0"/>
          <p:nvPr/>
        </p:nvPicPr>
        <p:blipFill>
          <a:blip r:embed="rId6">
            <a:alphaModFix/>
          </a:blip>
          <a:stretch>
            <a:fillRect/>
          </a:stretch>
        </p:blipFill>
        <p:spPr>
          <a:xfrm>
            <a:off x="535250" y="2026574"/>
            <a:ext cx="2177350" cy="919626"/>
          </a:xfrm>
          <a:prstGeom prst="rect">
            <a:avLst/>
          </a:prstGeom>
          <a:noFill/>
          <a:ln>
            <a:noFill/>
          </a:ln>
        </p:spPr>
      </p:pic>
      <p:sp>
        <p:nvSpPr>
          <p:cNvPr id="630" name="Google Shape;630;p96"/>
          <p:cNvSpPr/>
          <p:nvPr/>
        </p:nvSpPr>
        <p:spPr>
          <a:xfrm>
            <a:off x="1457325" y="2992575"/>
            <a:ext cx="171600" cy="384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97"/>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test_5.csv - Sampled Dataset</a:t>
            </a:r>
            <a:endParaRPr b="1" sz="1800">
              <a:solidFill>
                <a:schemeClr val="dk1"/>
              </a:solidFill>
              <a:latin typeface="Barlow"/>
              <a:ea typeface="Barlow"/>
              <a:cs typeface="Barlow"/>
              <a:sym typeface="Barlow"/>
            </a:endParaRPr>
          </a:p>
        </p:txBody>
      </p:sp>
      <p:sp>
        <p:nvSpPr>
          <p:cNvPr id="636" name="Google Shape;636;p97"/>
          <p:cNvSpPr txBox="1"/>
          <p:nvPr/>
        </p:nvSpPr>
        <p:spPr>
          <a:xfrm>
            <a:off x="277100" y="613050"/>
            <a:ext cx="8572500" cy="78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u="sng">
                <a:solidFill>
                  <a:schemeClr val="dk1"/>
                </a:solidFill>
              </a:rPr>
              <a:t>Model 4</a:t>
            </a:r>
            <a:r>
              <a:rPr lang="en" sz="1300">
                <a:solidFill>
                  <a:schemeClr val="dk1"/>
                </a:solidFill>
              </a:rPr>
              <a:t> : Using FFT Model for Multi-Class Classification</a:t>
            </a:r>
            <a:endParaRPr sz="100">
              <a:solidFill>
                <a:schemeClr val="dk1"/>
              </a:solidFill>
            </a:endParaRPr>
          </a:p>
          <a:p>
            <a:pPr indent="0" lvl="0" marL="0" rtl="0" algn="just">
              <a:lnSpc>
                <a:spcPct val="115000"/>
              </a:lnSpc>
              <a:spcBef>
                <a:spcPts val="1200"/>
              </a:spcBef>
              <a:spcAft>
                <a:spcPts val="200"/>
              </a:spcAft>
              <a:buNone/>
            </a:pPr>
            <a:r>
              <a:t/>
            </a:r>
            <a:endParaRPr sz="1300">
              <a:solidFill>
                <a:schemeClr val="dk1"/>
              </a:solidFill>
            </a:endParaRPr>
          </a:p>
        </p:txBody>
      </p:sp>
      <p:pic>
        <p:nvPicPr>
          <p:cNvPr id="637" name="Google Shape;637;p97"/>
          <p:cNvPicPr preferRelativeResize="0"/>
          <p:nvPr/>
        </p:nvPicPr>
        <p:blipFill>
          <a:blip r:embed="rId3">
            <a:alphaModFix/>
          </a:blip>
          <a:stretch>
            <a:fillRect/>
          </a:stretch>
        </p:blipFill>
        <p:spPr>
          <a:xfrm>
            <a:off x="227275" y="2911175"/>
            <a:ext cx="3491800" cy="917875"/>
          </a:xfrm>
          <a:prstGeom prst="rect">
            <a:avLst/>
          </a:prstGeom>
          <a:noFill/>
          <a:ln>
            <a:noFill/>
          </a:ln>
        </p:spPr>
      </p:pic>
      <p:pic>
        <p:nvPicPr>
          <p:cNvPr id="638" name="Google Shape;638;p97"/>
          <p:cNvPicPr preferRelativeResize="0"/>
          <p:nvPr/>
        </p:nvPicPr>
        <p:blipFill>
          <a:blip r:embed="rId4">
            <a:alphaModFix/>
          </a:blip>
          <a:stretch>
            <a:fillRect/>
          </a:stretch>
        </p:blipFill>
        <p:spPr>
          <a:xfrm>
            <a:off x="3826450" y="1052075"/>
            <a:ext cx="5134050" cy="3939024"/>
          </a:xfrm>
          <a:prstGeom prst="rect">
            <a:avLst/>
          </a:prstGeom>
          <a:noFill/>
          <a:ln>
            <a:noFill/>
          </a:ln>
        </p:spPr>
      </p:pic>
      <p:pic>
        <p:nvPicPr>
          <p:cNvPr id="639" name="Google Shape;639;p97"/>
          <p:cNvPicPr preferRelativeResize="0"/>
          <p:nvPr/>
        </p:nvPicPr>
        <p:blipFill>
          <a:blip r:embed="rId5">
            <a:alphaModFix/>
          </a:blip>
          <a:stretch>
            <a:fillRect/>
          </a:stretch>
        </p:blipFill>
        <p:spPr>
          <a:xfrm>
            <a:off x="1095375" y="1678038"/>
            <a:ext cx="1692375" cy="611238"/>
          </a:xfrm>
          <a:prstGeom prst="rect">
            <a:avLst/>
          </a:prstGeom>
          <a:noFill/>
          <a:ln>
            <a:noFill/>
          </a:ln>
        </p:spPr>
      </p:pic>
      <p:sp>
        <p:nvSpPr>
          <p:cNvPr id="640" name="Google Shape;640;p97"/>
          <p:cNvSpPr/>
          <p:nvPr/>
        </p:nvSpPr>
        <p:spPr>
          <a:xfrm>
            <a:off x="1831400" y="2353550"/>
            <a:ext cx="257100" cy="507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98"/>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test_5.csv - Sampled Dataset</a:t>
            </a:r>
            <a:endParaRPr b="1" sz="1800">
              <a:solidFill>
                <a:schemeClr val="dk1"/>
              </a:solidFill>
              <a:latin typeface="Barlow"/>
              <a:ea typeface="Barlow"/>
              <a:cs typeface="Barlow"/>
              <a:sym typeface="Barlow"/>
            </a:endParaRPr>
          </a:p>
        </p:txBody>
      </p:sp>
      <p:sp>
        <p:nvSpPr>
          <p:cNvPr id="646" name="Google Shape;646;p98"/>
          <p:cNvSpPr txBox="1"/>
          <p:nvPr/>
        </p:nvSpPr>
        <p:spPr>
          <a:xfrm>
            <a:off x="277100" y="917850"/>
            <a:ext cx="8572500" cy="78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u="sng">
                <a:solidFill>
                  <a:schemeClr val="dk1"/>
                </a:solidFill>
              </a:rPr>
              <a:t>Model 4</a:t>
            </a:r>
            <a:r>
              <a:rPr lang="en" sz="1300">
                <a:solidFill>
                  <a:schemeClr val="dk1"/>
                </a:solidFill>
              </a:rPr>
              <a:t> : Using FFT Model for Multi-Class Classification</a:t>
            </a:r>
            <a:endParaRPr sz="100">
              <a:solidFill>
                <a:schemeClr val="dk1"/>
              </a:solidFill>
            </a:endParaRPr>
          </a:p>
          <a:p>
            <a:pPr indent="0" lvl="0" marL="0" rtl="0" algn="just">
              <a:lnSpc>
                <a:spcPct val="115000"/>
              </a:lnSpc>
              <a:spcBef>
                <a:spcPts val="1200"/>
              </a:spcBef>
              <a:spcAft>
                <a:spcPts val="200"/>
              </a:spcAft>
              <a:buNone/>
            </a:pPr>
            <a:r>
              <a:t/>
            </a:r>
            <a:endParaRPr sz="1300">
              <a:solidFill>
                <a:schemeClr val="dk1"/>
              </a:solidFill>
            </a:endParaRPr>
          </a:p>
        </p:txBody>
      </p:sp>
      <p:sp>
        <p:nvSpPr>
          <p:cNvPr id="647" name="Google Shape;647;p98"/>
          <p:cNvSpPr txBox="1"/>
          <p:nvPr/>
        </p:nvSpPr>
        <p:spPr>
          <a:xfrm>
            <a:off x="303475" y="1997650"/>
            <a:ext cx="8572500" cy="13053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1200"/>
              </a:spcBef>
              <a:spcAft>
                <a:spcPts val="0"/>
              </a:spcAft>
              <a:buClr>
                <a:srgbClr val="FFFFFF"/>
              </a:buClr>
              <a:buSzPts val="1300"/>
              <a:buAutoNum type="arabicPeriod"/>
            </a:pPr>
            <a:r>
              <a:rPr lang="en" sz="1300">
                <a:solidFill>
                  <a:schemeClr val="dk1"/>
                </a:solidFill>
              </a:rPr>
              <a:t>It is observed that there is significant increase in the performance metrics of the classifiers due to the stacking technique.</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However, sampled data should not be used since it will give us false results. When actual data is captured, the packets will never be captured in the same quantity per device. </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Hence, we can rely on the 3 Models that were previously showcased in the presentation.</a:t>
            </a:r>
            <a:endParaRPr sz="13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9"/>
          <p:cNvSpPr txBox="1"/>
          <p:nvPr/>
        </p:nvSpPr>
        <p:spPr>
          <a:xfrm>
            <a:off x="303475" y="272225"/>
            <a:ext cx="844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Barlow"/>
                <a:ea typeface="Barlow"/>
                <a:cs typeface="Barlow"/>
                <a:sym typeface="Barlow"/>
              </a:rPr>
              <a:t>Results and Conclusion</a:t>
            </a:r>
            <a:endParaRPr b="1" sz="1800">
              <a:solidFill>
                <a:schemeClr val="dk1"/>
              </a:solidFill>
              <a:latin typeface="Barlow"/>
              <a:ea typeface="Barlow"/>
              <a:cs typeface="Barlow"/>
              <a:sym typeface="Barlow"/>
            </a:endParaRPr>
          </a:p>
        </p:txBody>
      </p:sp>
      <p:sp>
        <p:nvSpPr>
          <p:cNvPr id="653" name="Google Shape;653;p99"/>
          <p:cNvSpPr txBox="1"/>
          <p:nvPr/>
        </p:nvSpPr>
        <p:spPr>
          <a:xfrm>
            <a:off x="285750" y="733925"/>
            <a:ext cx="8572500" cy="801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i="1" lang="en" u="sng">
                <a:solidFill>
                  <a:schemeClr val="dk1"/>
                </a:solidFill>
              </a:rPr>
              <a:t>Targets achieved: </a:t>
            </a:r>
            <a:endParaRPr b="1" i="1" u="sng">
              <a:solidFill>
                <a:schemeClr val="dk1"/>
              </a:solidFill>
            </a:endParaRPr>
          </a:p>
          <a:p>
            <a:pPr indent="0" lvl="0" marL="0" rtl="0" algn="just">
              <a:lnSpc>
                <a:spcPct val="115000"/>
              </a:lnSpc>
              <a:spcBef>
                <a:spcPts val="1200"/>
              </a:spcBef>
              <a:spcAft>
                <a:spcPts val="200"/>
              </a:spcAft>
              <a:buNone/>
            </a:pPr>
            <a:r>
              <a:t/>
            </a:r>
            <a:endParaRPr b="1" i="1" u="sng">
              <a:solidFill>
                <a:schemeClr val="dk1"/>
              </a:solidFill>
            </a:endParaRPr>
          </a:p>
        </p:txBody>
      </p:sp>
      <p:sp>
        <p:nvSpPr>
          <p:cNvPr id="654" name="Google Shape;654;p99"/>
          <p:cNvSpPr txBox="1"/>
          <p:nvPr/>
        </p:nvSpPr>
        <p:spPr>
          <a:xfrm>
            <a:off x="303475" y="1235650"/>
            <a:ext cx="8572500" cy="19956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1200"/>
              </a:spcBef>
              <a:spcAft>
                <a:spcPts val="0"/>
              </a:spcAft>
              <a:buClr>
                <a:schemeClr val="dk1"/>
              </a:buClr>
              <a:buSzPts val="1300"/>
              <a:buAutoNum type="arabicPeriod"/>
            </a:pPr>
            <a:r>
              <a:rPr lang="en" sz="1300">
                <a:solidFill>
                  <a:schemeClr val="dk1"/>
                </a:solidFill>
              </a:rPr>
              <a:t>Combining Hardware-level patterns using network-traffic data to enhance the performance of classification models. </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Testing the models on open-source datasets </a:t>
            </a:r>
            <a:r>
              <a:rPr lang="en" sz="1300">
                <a:solidFill>
                  <a:schemeClr val="dk1"/>
                </a:solidFill>
              </a:rPr>
              <a:t>(UNSW and IoT Sentinel) </a:t>
            </a:r>
            <a:r>
              <a:rPr lang="en" sz="1300">
                <a:solidFill>
                  <a:schemeClr val="dk1"/>
                </a:solidFill>
              </a:rPr>
              <a:t>and obtaining definitive results.</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Relying on ML Classifiers and obtaining really good accuracy for all models, when compared with the small feature vector. (The feature vector size of CNN Classifiers is very large and model is heavy)</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Performing Binary Classification on the UNSW - NB15 dataset to provide effective anomaly detection using FFT and combining it with traditional network-traffic analysis.</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Training 4 separate models with requirements specific to the dataset.</a:t>
            </a:r>
            <a:endParaRPr sz="1300">
              <a:solidFill>
                <a:schemeClr val="dk1"/>
              </a:solidFill>
            </a:endParaRPr>
          </a:p>
        </p:txBody>
      </p:sp>
      <p:sp>
        <p:nvSpPr>
          <p:cNvPr id="655" name="Google Shape;655;p99"/>
          <p:cNvSpPr txBox="1"/>
          <p:nvPr/>
        </p:nvSpPr>
        <p:spPr>
          <a:xfrm>
            <a:off x="285750" y="3248525"/>
            <a:ext cx="8572500" cy="212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i="1" lang="en" u="sng">
                <a:solidFill>
                  <a:schemeClr val="dk1"/>
                </a:solidFill>
              </a:rPr>
              <a:t>Challenges faced</a:t>
            </a:r>
            <a:r>
              <a:rPr b="1" i="1" lang="en" u="sng">
                <a:solidFill>
                  <a:schemeClr val="dk1"/>
                </a:solidFill>
              </a:rPr>
              <a:t>:</a:t>
            </a:r>
            <a:endParaRPr b="1" i="1" u="sng">
              <a:solidFill>
                <a:schemeClr val="dk1"/>
              </a:solidFill>
            </a:endParaRPr>
          </a:p>
          <a:p>
            <a:pPr indent="-317500" lvl="0" marL="457200" rtl="0" algn="just">
              <a:lnSpc>
                <a:spcPct val="115000"/>
              </a:lnSpc>
              <a:spcBef>
                <a:spcPts val="1200"/>
              </a:spcBef>
              <a:spcAft>
                <a:spcPts val="0"/>
              </a:spcAft>
              <a:buClr>
                <a:schemeClr val="dk1"/>
              </a:buClr>
              <a:buSzPts val="1400"/>
              <a:buAutoNum type="arabicPeriod"/>
            </a:pPr>
            <a:r>
              <a:rPr lang="en" sz="1300">
                <a:solidFill>
                  <a:schemeClr val="dk1"/>
                </a:solidFill>
              </a:rPr>
              <a:t>The dataset on UNSW Traffic Traces contained only the packet-size as the numeric feature through which we could try to capture frequency-domain patterns. Hence, datasets need to capture important features like inter-packet arrival time (for temporal analysis) etc. </a:t>
            </a:r>
            <a:endParaRPr sz="1300">
              <a:solidFill>
                <a:schemeClr val="dk1"/>
              </a:solidFill>
            </a:endParaRPr>
          </a:p>
          <a:p>
            <a:pPr indent="-311150" lvl="0" marL="457200" rtl="0" algn="just">
              <a:lnSpc>
                <a:spcPct val="115000"/>
              </a:lnSpc>
              <a:spcBef>
                <a:spcPts val="0"/>
              </a:spcBef>
              <a:spcAft>
                <a:spcPts val="0"/>
              </a:spcAft>
              <a:buClr>
                <a:schemeClr val="dk1"/>
              </a:buClr>
              <a:buSzPts val="1300"/>
              <a:buAutoNum type="arabicPeriod"/>
            </a:pPr>
            <a:r>
              <a:rPr lang="en" sz="1300">
                <a:solidFill>
                  <a:schemeClr val="dk1"/>
                </a:solidFill>
              </a:rPr>
              <a:t>Improving the accuracy of the ML models further seems difficult, but CNN’s can be implemented for the same.</a:t>
            </a:r>
            <a:endParaRPr sz="1300">
              <a:solidFill>
                <a:schemeClr val="dk1"/>
              </a:solidFill>
            </a:endParaRPr>
          </a:p>
          <a:p>
            <a:pPr indent="0" lvl="0" marL="0" rtl="0" algn="just">
              <a:lnSpc>
                <a:spcPct val="115000"/>
              </a:lnSpc>
              <a:spcBef>
                <a:spcPts val="1200"/>
              </a:spcBef>
              <a:spcAft>
                <a:spcPts val="200"/>
              </a:spcAft>
              <a:buNone/>
            </a:pPr>
            <a:r>
              <a:t/>
            </a:r>
            <a:endParaRPr b="1" i="1" u="sng">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4"/>
          <p:cNvSpPr txBox="1"/>
          <p:nvPr/>
        </p:nvSpPr>
        <p:spPr>
          <a:xfrm>
            <a:off x="1358700" y="2156250"/>
            <a:ext cx="6426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Barlow Light"/>
                <a:ea typeface="Barlow Light"/>
                <a:cs typeface="Barlow Light"/>
                <a:sym typeface="Barlow Light"/>
              </a:rPr>
              <a:t>NETWORK LEVEL FEATURE ANALYSIS FOR IoT BASED SMART DEVICES USING CONVOLUTIONAL NEURAL NETWORKS</a:t>
            </a:r>
            <a:endParaRPr sz="1600">
              <a:solidFill>
                <a:schemeClr val="dk1"/>
              </a:solidFill>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5"/>
          <p:cNvSpPr txBox="1"/>
          <p:nvPr/>
        </p:nvSpPr>
        <p:spPr>
          <a:xfrm>
            <a:off x="321150" y="817400"/>
            <a:ext cx="8501700" cy="453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lt1"/>
              </a:buClr>
              <a:buSzPts val="1100"/>
              <a:buFont typeface="Arial"/>
              <a:buNone/>
            </a:pPr>
            <a:r>
              <a:rPr lang="en" sz="1100">
                <a:solidFill>
                  <a:schemeClr val="dk1"/>
                </a:solidFill>
              </a:rPr>
              <a:t>While traditional datasets like the </a:t>
            </a:r>
            <a:r>
              <a:rPr b="1" lang="en" sz="1100">
                <a:solidFill>
                  <a:schemeClr val="dk1"/>
                </a:solidFill>
              </a:rPr>
              <a:t>UNSW-NB15 dataset</a:t>
            </a:r>
            <a:r>
              <a:rPr lang="en" sz="1100">
                <a:solidFill>
                  <a:schemeClr val="dk1"/>
                </a:solidFill>
              </a:rPr>
              <a:t> utilize up to </a:t>
            </a:r>
            <a:r>
              <a:rPr b="1" lang="en" sz="1100">
                <a:solidFill>
                  <a:schemeClr val="dk1"/>
                </a:solidFill>
              </a:rPr>
              <a:t>50 features</a:t>
            </a:r>
            <a:r>
              <a:rPr lang="en" sz="1100">
                <a:solidFill>
                  <a:schemeClr val="dk1"/>
                </a:solidFill>
              </a:rPr>
              <a:t>, our approach focuses on </a:t>
            </a:r>
            <a:r>
              <a:rPr b="1" lang="en" sz="1100">
                <a:solidFill>
                  <a:schemeClr val="dk1"/>
                </a:solidFill>
              </a:rPr>
              <a:t>minimizing the feature set</a:t>
            </a:r>
            <a:r>
              <a:rPr lang="en" sz="1100">
                <a:solidFill>
                  <a:schemeClr val="dk1"/>
                </a:solidFill>
              </a:rPr>
              <a:t> without compromising model accuracy.</a:t>
            </a:r>
            <a:endParaRPr sz="1100">
              <a:solidFill>
                <a:schemeClr val="dk1"/>
              </a:solidFill>
            </a:endParaRPr>
          </a:p>
          <a:p>
            <a:pPr indent="0" lvl="0" marL="0" rtl="0" algn="l">
              <a:lnSpc>
                <a:spcPct val="115000"/>
              </a:lnSpc>
              <a:spcBef>
                <a:spcPts val="1200"/>
              </a:spcBef>
              <a:spcAft>
                <a:spcPts val="0"/>
              </a:spcAft>
              <a:buClr>
                <a:schemeClr val="lt1"/>
              </a:buClr>
              <a:buSzPts val="1100"/>
              <a:buFont typeface="Arial"/>
              <a:buNone/>
            </a:pPr>
            <a:r>
              <a:rPr lang="en" sz="1100">
                <a:solidFill>
                  <a:schemeClr val="dk1"/>
                </a:solidFill>
              </a:rPr>
              <a:t>We’ve carefully selected a </a:t>
            </a:r>
            <a:r>
              <a:rPr b="1" lang="en" sz="1100">
                <a:solidFill>
                  <a:schemeClr val="dk1"/>
                </a:solidFill>
              </a:rPr>
              <a:t>comprehensive yet efficient list of features</a:t>
            </a:r>
            <a:r>
              <a:rPr lang="en" sz="1100">
                <a:solidFill>
                  <a:schemeClr val="dk1"/>
                </a:solidFill>
              </a:rPr>
              <a:t>, outlined below:</a:t>
            </a:r>
            <a:endParaRPr sz="1100">
              <a:solidFill>
                <a:schemeClr val="dk1"/>
              </a:solidFill>
            </a:endParaRPr>
          </a:p>
          <a:p>
            <a:pPr indent="0" lvl="0" marL="0" rtl="0" algn="l">
              <a:lnSpc>
                <a:spcPct val="115000"/>
              </a:lnSpc>
              <a:spcBef>
                <a:spcPts val="1200"/>
              </a:spcBef>
              <a:spcAft>
                <a:spcPts val="0"/>
              </a:spcAft>
              <a:buClr>
                <a:schemeClr val="lt1"/>
              </a:buClr>
              <a:buSzPts val="1100"/>
              <a:buFont typeface="Arial"/>
              <a:buNone/>
            </a:pPr>
            <a:r>
              <a:rPr b="1" lang="en" sz="1100">
                <a:solidFill>
                  <a:schemeClr val="dk1"/>
                </a:solidFill>
              </a:rPr>
              <a:t>Selected Features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Protocol</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Length</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Time Delta</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TTL (Time-to-Live)</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TCP Flags</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TCP Window</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Source Port (Sport)</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Destination Port (Dport)</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DNS Query Interval</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Flow Duration</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Number of Packets</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Total Bytes</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Mean Inter-Packet Time</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Device Type</a:t>
            </a:r>
            <a:endParaRPr b="1" sz="1100">
              <a:solidFill>
                <a:schemeClr val="dk1"/>
              </a:solidFill>
            </a:endParaRPr>
          </a:p>
          <a:p>
            <a:pPr indent="0" lvl="0" marL="0" rtl="0" algn="l">
              <a:spcBef>
                <a:spcPts val="1200"/>
              </a:spcBef>
              <a:spcAft>
                <a:spcPts val="0"/>
              </a:spcAft>
              <a:buNone/>
            </a:pPr>
            <a:r>
              <a:t/>
            </a:r>
            <a:endParaRPr sz="1500">
              <a:solidFill>
                <a:schemeClr val="dk1"/>
              </a:solidFill>
              <a:latin typeface="Barlow Light"/>
              <a:ea typeface="Barlow Light"/>
              <a:cs typeface="Barlow Light"/>
              <a:sym typeface="Barlow Light"/>
            </a:endParaRPr>
          </a:p>
        </p:txBody>
      </p:sp>
      <p:sp>
        <p:nvSpPr>
          <p:cNvPr id="406" name="Google Shape;406;p65"/>
          <p:cNvSpPr txBox="1"/>
          <p:nvPr/>
        </p:nvSpPr>
        <p:spPr>
          <a:xfrm>
            <a:off x="1358700" y="350325"/>
            <a:ext cx="6426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Barlow Light"/>
                <a:ea typeface="Barlow Light"/>
                <a:cs typeface="Barlow Light"/>
                <a:sym typeface="Barlow Light"/>
              </a:rPr>
              <a:t>WHAT IS THE OPTIMAL FEATURE VECTOR SET FOR THIS?</a:t>
            </a:r>
            <a:endParaRPr sz="1500">
              <a:solidFill>
                <a:schemeClr val="dk1"/>
              </a:solidFill>
              <a:latin typeface="Barlow Light"/>
              <a:ea typeface="Barlow Light"/>
              <a:cs typeface="Barlow Light"/>
              <a:sym typeface="Barlow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6"/>
          <p:cNvSpPr txBox="1"/>
          <p:nvPr/>
        </p:nvSpPr>
        <p:spPr>
          <a:xfrm>
            <a:off x="1358700" y="2156250"/>
            <a:ext cx="6426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600">
              <a:solidFill>
                <a:schemeClr val="dk1"/>
              </a:solidFill>
              <a:latin typeface="Barlow Light"/>
              <a:ea typeface="Barlow Light"/>
              <a:cs typeface="Barlow Light"/>
              <a:sym typeface="Barlow Light"/>
            </a:endParaRPr>
          </a:p>
        </p:txBody>
      </p:sp>
      <p:sp>
        <p:nvSpPr>
          <p:cNvPr id="412" name="Google Shape;412;p66"/>
          <p:cNvSpPr txBox="1"/>
          <p:nvPr/>
        </p:nvSpPr>
        <p:spPr>
          <a:xfrm>
            <a:off x="258850" y="182975"/>
            <a:ext cx="642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WHY CNNs?</a:t>
            </a:r>
            <a:endParaRPr sz="1500">
              <a:solidFill>
                <a:schemeClr val="dk1"/>
              </a:solidFill>
              <a:latin typeface="Barlow Light"/>
              <a:ea typeface="Barlow Light"/>
              <a:cs typeface="Barlow Light"/>
              <a:sym typeface="Barlow Light"/>
            </a:endParaRPr>
          </a:p>
        </p:txBody>
      </p:sp>
      <p:sp>
        <p:nvSpPr>
          <p:cNvPr id="413" name="Google Shape;413;p66"/>
          <p:cNvSpPr txBox="1"/>
          <p:nvPr/>
        </p:nvSpPr>
        <p:spPr>
          <a:xfrm>
            <a:off x="225375" y="662750"/>
            <a:ext cx="8736000" cy="43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lt1"/>
              </a:buClr>
              <a:buSzPts val="1100"/>
              <a:buFont typeface="Arial"/>
              <a:buNone/>
            </a:pPr>
            <a:r>
              <a:rPr b="1" lang="en" sz="1200">
                <a:solidFill>
                  <a:schemeClr val="dk1"/>
                </a:solidFill>
                <a:latin typeface="Barlow"/>
                <a:ea typeface="Barlow"/>
                <a:cs typeface="Barlow"/>
                <a:sym typeface="Barlow"/>
              </a:rPr>
              <a:t>1. Automated Feature Learning</a:t>
            </a:r>
            <a:endParaRPr b="1" sz="1200">
              <a:solidFill>
                <a:schemeClr val="dk1"/>
              </a:solidFill>
              <a:latin typeface="Barlow"/>
              <a:ea typeface="Barlow"/>
              <a:cs typeface="Barlow"/>
              <a:sym typeface="Barlow"/>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latin typeface="Barlow"/>
                <a:ea typeface="Barlow"/>
                <a:cs typeface="Barlow"/>
                <a:sym typeface="Barlow"/>
              </a:rPr>
              <a:t>CNNs leverage </a:t>
            </a:r>
            <a:r>
              <a:rPr b="1" lang="en" sz="1200">
                <a:solidFill>
                  <a:schemeClr val="dk1"/>
                </a:solidFill>
                <a:latin typeface="Barlow"/>
                <a:ea typeface="Barlow"/>
                <a:cs typeface="Barlow"/>
                <a:sym typeface="Barlow"/>
              </a:rPr>
              <a:t>hierarchical feature extraction</a:t>
            </a:r>
            <a:r>
              <a:rPr lang="en" sz="1200">
                <a:solidFill>
                  <a:schemeClr val="dk1"/>
                </a:solidFill>
                <a:latin typeface="Barlow"/>
                <a:ea typeface="Barlow"/>
                <a:cs typeface="Barlow"/>
                <a:sym typeface="Barlow"/>
              </a:rPr>
              <a:t>, capturing intricate </a:t>
            </a:r>
            <a:r>
              <a:rPr b="1" lang="en" sz="1200">
                <a:solidFill>
                  <a:schemeClr val="dk1"/>
                </a:solidFill>
                <a:latin typeface="Barlow"/>
                <a:ea typeface="Barlow"/>
                <a:cs typeface="Barlow"/>
                <a:sym typeface="Barlow"/>
              </a:rPr>
              <a:t>spatial-temporal correlations</a:t>
            </a:r>
            <a:r>
              <a:rPr lang="en" sz="1200">
                <a:solidFill>
                  <a:schemeClr val="dk1"/>
                </a:solidFill>
                <a:latin typeface="Barlow"/>
                <a:ea typeface="Barlow"/>
                <a:cs typeface="Barlow"/>
                <a:sym typeface="Barlow"/>
              </a:rPr>
              <a:t> in packet metadata.</a:t>
            </a:r>
            <a:endParaRPr sz="1200">
              <a:solidFill>
                <a:schemeClr val="dk1"/>
              </a:solidFill>
              <a:latin typeface="Barlow"/>
              <a:ea typeface="Barlow"/>
              <a:cs typeface="Barlow"/>
              <a:sym typeface="Barlow"/>
            </a:endParaRPr>
          </a:p>
          <a:p>
            <a:pPr indent="0" lvl="0" marL="0" rtl="0" algn="l">
              <a:lnSpc>
                <a:spcPct val="115000"/>
              </a:lnSpc>
              <a:spcBef>
                <a:spcPts val="1200"/>
              </a:spcBef>
              <a:spcAft>
                <a:spcPts val="0"/>
              </a:spcAft>
              <a:buClr>
                <a:schemeClr val="lt1"/>
              </a:buClr>
              <a:buSzPts val="1100"/>
              <a:buFont typeface="Arial"/>
              <a:buNone/>
            </a:pPr>
            <a:r>
              <a:rPr b="1" lang="en" sz="1200">
                <a:solidFill>
                  <a:schemeClr val="dk1"/>
                </a:solidFill>
                <a:latin typeface="Barlow"/>
                <a:ea typeface="Barlow"/>
                <a:cs typeface="Barlow"/>
                <a:sym typeface="Barlow"/>
              </a:rPr>
              <a:t>2. Temporal Pattern Recognition</a:t>
            </a:r>
            <a:endParaRPr b="1" sz="1200">
              <a:solidFill>
                <a:schemeClr val="dk1"/>
              </a:solidFill>
              <a:latin typeface="Barlow"/>
              <a:ea typeface="Barlow"/>
              <a:cs typeface="Barlow"/>
              <a:sym typeface="Barlow"/>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latin typeface="Barlow"/>
                <a:ea typeface="Barlow"/>
                <a:cs typeface="Barlow"/>
                <a:sym typeface="Barlow"/>
              </a:rPr>
              <a:t>Effective in analyzing </a:t>
            </a:r>
            <a:r>
              <a:rPr b="1" lang="en" sz="1200">
                <a:solidFill>
                  <a:schemeClr val="dk1"/>
                </a:solidFill>
                <a:latin typeface="Barlow"/>
                <a:ea typeface="Barlow"/>
                <a:cs typeface="Barlow"/>
                <a:sym typeface="Barlow"/>
              </a:rPr>
              <a:t>time-series representations</a:t>
            </a:r>
            <a:r>
              <a:rPr lang="en" sz="1200">
                <a:solidFill>
                  <a:schemeClr val="dk1"/>
                </a:solidFill>
                <a:latin typeface="Barlow"/>
                <a:ea typeface="Barlow"/>
                <a:cs typeface="Barlow"/>
                <a:sym typeface="Barlow"/>
              </a:rPr>
              <a:t> of traffic data from PCAPNG files.</a:t>
            </a:r>
            <a:endParaRPr sz="1200">
              <a:solidFill>
                <a:schemeClr val="dk1"/>
              </a:solidFill>
              <a:latin typeface="Barlow"/>
              <a:ea typeface="Barlow"/>
              <a:cs typeface="Barlow"/>
              <a:sym typeface="Barlow"/>
            </a:endParaRPr>
          </a:p>
          <a:p>
            <a:pPr indent="0" lvl="0" marL="0" rtl="0" algn="l">
              <a:lnSpc>
                <a:spcPct val="115000"/>
              </a:lnSpc>
              <a:spcBef>
                <a:spcPts val="1200"/>
              </a:spcBef>
              <a:spcAft>
                <a:spcPts val="0"/>
              </a:spcAft>
              <a:buClr>
                <a:schemeClr val="lt1"/>
              </a:buClr>
              <a:buSzPts val="1100"/>
              <a:buFont typeface="Arial"/>
              <a:buNone/>
            </a:pPr>
            <a:r>
              <a:rPr b="1" lang="en" sz="1200">
                <a:solidFill>
                  <a:schemeClr val="dk1"/>
                </a:solidFill>
                <a:latin typeface="Barlow"/>
                <a:ea typeface="Barlow"/>
                <a:cs typeface="Barlow"/>
                <a:sym typeface="Barlow"/>
              </a:rPr>
              <a:t>3. Noise Resilience</a:t>
            </a:r>
            <a:endParaRPr b="1" sz="1200">
              <a:solidFill>
                <a:schemeClr val="dk1"/>
              </a:solidFill>
              <a:latin typeface="Barlow"/>
              <a:ea typeface="Barlow"/>
              <a:cs typeface="Barlow"/>
              <a:sym typeface="Barlow"/>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latin typeface="Barlow"/>
                <a:ea typeface="Barlow"/>
                <a:cs typeface="Barlow"/>
                <a:sym typeface="Barlow"/>
              </a:rPr>
              <a:t>CNNs exhibit robustness to noise, extracting </a:t>
            </a:r>
            <a:r>
              <a:rPr b="1" lang="en" sz="1200">
                <a:solidFill>
                  <a:schemeClr val="dk1"/>
                </a:solidFill>
                <a:latin typeface="Barlow"/>
                <a:ea typeface="Barlow"/>
                <a:cs typeface="Barlow"/>
                <a:sym typeface="Barlow"/>
              </a:rPr>
              <a:t>discriminative patterns</a:t>
            </a:r>
            <a:r>
              <a:rPr lang="en" sz="1200">
                <a:solidFill>
                  <a:schemeClr val="dk1"/>
                </a:solidFill>
                <a:latin typeface="Barlow"/>
                <a:ea typeface="Barlow"/>
                <a:cs typeface="Barlow"/>
                <a:sym typeface="Barlow"/>
              </a:rPr>
              <a:t> even in diverse or irregular traffic flows.</a:t>
            </a:r>
            <a:endParaRPr sz="1200">
              <a:solidFill>
                <a:schemeClr val="dk1"/>
              </a:solidFill>
              <a:latin typeface="Barlow"/>
              <a:ea typeface="Barlow"/>
              <a:cs typeface="Barlow"/>
              <a:sym typeface="Barlow"/>
            </a:endParaRPr>
          </a:p>
          <a:p>
            <a:pPr indent="0" lvl="0" marL="0" rtl="0" algn="l">
              <a:lnSpc>
                <a:spcPct val="115000"/>
              </a:lnSpc>
              <a:spcBef>
                <a:spcPts val="1200"/>
              </a:spcBef>
              <a:spcAft>
                <a:spcPts val="0"/>
              </a:spcAft>
              <a:buClr>
                <a:schemeClr val="lt1"/>
              </a:buClr>
              <a:buSzPts val="1100"/>
              <a:buFont typeface="Arial"/>
              <a:buNone/>
            </a:pPr>
            <a:r>
              <a:rPr b="1" lang="en" sz="1200">
                <a:solidFill>
                  <a:schemeClr val="dk1"/>
                </a:solidFill>
                <a:latin typeface="Barlow"/>
                <a:ea typeface="Barlow"/>
                <a:cs typeface="Barlow"/>
                <a:sym typeface="Barlow"/>
              </a:rPr>
              <a:t>4. Proven in Network Analysis</a:t>
            </a:r>
            <a:endParaRPr b="1" sz="1200">
              <a:solidFill>
                <a:schemeClr val="dk1"/>
              </a:solidFill>
              <a:latin typeface="Barlow"/>
              <a:ea typeface="Barlow"/>
              <a:cs typeface="Barlow"/>
              <a:sym typeface="Barlow"/>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latin typeface="Barlow"/>
                <a:ea typeface="Barlow"/>
                <a:cs typeface="Barlow"/>
                <a:sym typeface="Barlow"/>
              </a:rPr>
              <a:t>Widely adopted in </a:t>
            </a:r>
            <a:r>
              <a:rPr b="1" lang="en" sz="1200">
                <a:solidFill>
                  <a:schemeClr val="dk1"/>
                </a:solidFill>
                <a:latin typeface="Barlow"/>
                <a:ea typeface="Barlow"/>
                <a:cs typeface="Barlow"/>
                <a:sym typeface="Barlow"/>
              </a:rPr>
              <a:t>NIDS</a:t>
            </a:r>
            <a:r>
              <a:rPr lang="en" sz="1200">
                <a:solidFill>
                  <a:schemeClr val="dk1"/>
                </a:solidFill>
                <a:latin typeface="Barlow"/>
                <a:ea typeface="Barlow"/>
                <a:cs typeface="Barlow"/>
                <a:sym typeface="Barlow"/>
              </a:rPr>
              <a:t> (Network Based Intrusion Detection System) and traffic classification, CNNs excel in </a:t>
            </a:r>
            <a:r>
              <a:rPr b="1" lang="en" sz="1200">
                <a:solidFill>
                  <a:schemeClr val="dk1"/>
                </a:solidFill>
                <a:latin typeface="Barlow"/>
                <a:ea typeface="Barlow"/>
                <a:cs typeface="Barlow"/>
                <a:sym typeface="Barlow"/>
              </a:rPr>
              <a:t>representation learning</a:t>
            </a:r>
            <a:r>
              <a:rPr lang="en" sz="1200">
                <a:solidFill>
                  <a:schemeClr val="dk1"/>
                </a:solidFill>
                <a:latin typeface="Barlow"/>
                <a:ea typeface="Barlow"/>
                <a:cs typeface="Barlow"/>
                <a:sym typeface="Barlow"/>
              </a:rPr>
              <a:t> for complex network behaviors.</a:t>
            </a:r>
            <a:endParaRPr sz="1200">
              <a:solidFill>
                <a:schemeClr val="dk1"/>
              </a:solidFill>
              <a:latin typeface="Barlow"/>
              <a:ea typeface="Barlow"/>
              <a:cs typeface="Barlow"/>
              <a:sym typeface="Barlow"/>
            </a:endParaRPr>
          </a:p>
          <a:p>
            <a:pPr indent="0" lvl="0" marL="0" rtl="0" algn="l">
              <a:lnSpc>
                <a:spcPct val="115000"/>
              </a:lnSpc>
              <a:spcBef>
                <a:spcPts val="1200"/>
              </a:spcBef>
              <a:spcAft>
                <a:spcPts val="0"/>
              </a:spcAft>
              <a:buClr>
                <a:schemeClr val="lt1"/>
              </a:buClr>
              <a:buSzPts val="1100"/>
              <a:buFont typeface="Arial"/>
              <a:buNone/>
            </a:pPr>
            <a:r>
              <a:rPr b="1" lang="en" sz="1200">
                <a:solidFill>
                  <a:schemeClr val="dk1"/>
                </a:solidFill>
                <a:latin typeface="Barlow"/>
                <a:ea typeface="Barlow"/>
                <a:cs typeface="Barlow"/>
                <a:sym typeface="Barlow"/>
              </a:rPr>
              <a:t>5. Minimal Preprocessing Required</a:t>
            </a:r>
            <a:endParaRPr b="1" sz="1200">
              <a:solidFill>
                <a:schemeClr val="dk1"/>
              </a:solidFill>
              <a:latin typeface="Barlow"/>
              <a:ea typeface="Barlow"/>
              <a:cs typeface="Barlow"/>
              <a:sym typeface="Barlow"/>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latin typeface="Barlow"/>
                <a:ea typeface="Barlow"/>
                <a:cs typeface="Barlow"/>
                <a:sym typeface="Barlow"/>
              </a:rPr>
              <a:t>Reduces reliance on manual feature engineering, achieving high accuracy through </a:t>
            </a:r>
            <a:r>
              <a:rPr b="1" lang="en" sz="1200">
                <a:solidFill>
                  <a:schemeClr val="dk1"/>
                </a:solidFill>
                <a:latin typeface="Barlow"/>
                <a:ea typeface="Barlow"/>
                <a:cs typeface="Barlow"/>
                <a:sym typeface="Barlow"/>
              </a:rPr>
              <a:t>end-to-end learning frameworks</a:t>
            </a:r>
            <a:r>
              <a:rPr lang="en" sz="1200">
                <a:solidFill>
                  <a:schemeClr val="dk1"/>
                </a:solidFill>
                <a:latin typeface="Barlow"/>
                <a:ea typeface="Barlow"/>
                <a:cs typeface="Barlow"/>
                <a:sym typeface="Barlow"/>
              </a:rPr>
              <a:t>.</a:t>
            </a:r>
            <a:endParaRPr sz="1200">
              <a:solidFill>
                <a:schemeClr val="dk1"/>
              </a:solidFill>
              <a:latin typeface="Barlow"/>
              <a:ea typeface="Barlow"/>
              <a:cs typeface="Barlow"/>
              <a:sym typeface="Barlow"/>
            </a:endParaRPr>
          </a:p>
          <a:p>
            <a:pPr indent="0" lvl="0" marL="0" rtl="0" algn="l">
              <a:spcBef>
                <a:spcPts val="1200"/>
              </a:spcBef>
              <a:spcAft>
                <a:spcPts val="0"/>
              </a:spcAft>
              <a:buNone/>
            </a:pPr>
            <a:r>
              <a:t/>
            </a:r>
            <a:endParaRPr sz="1600">
              <a:solidFill>
                <a:schemeClr val="dk1"/>
              </a:solidFill>
              <a:latin typeface="Barlow Light"/>
              <a:ea typeface="Barlow Light"/>
              <a:cs typeface="Barlow Light"/>
              <a:sym typeface="Barlow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7"/>
          <p:cNvSpPr txBox="1"/>
          <p:nvPr/>
        </p:nvSpPr>
        <p:spPr>
          <a:xfrm>
            <a:off x="1358700" y="2156250"/>
            <a:ext cx="6426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600">
              <a:solidFill>
                <a:schemeClr val="dk1"/>
              </a:solidFill>
              <a:latin typeface="Barlow Light"/>
              <a:ea typeface="Barlow Light"/>
              <a:cs typeface="Barlow Light"/>
              <a:sym typeface="Barlow Light"/>
            </a:endParaRPr>
          </a:p>
        </p:txBody>
      </p:sp>
      <p:sp>
        <p:nvSpPr>
          <p:cNvPr id="419" name="Google Shape;419;p67"/>
          <p:cNvSpPr txBox="1"/>
          <p:nvPr/>
        </p:nvSpPr>
        <p:spPr>
          <a:xfrm>
            <a:off x="214225" y="261075"/>
            <a:ext cx="642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   OUR APPROACH</a:t>
            </a:r>
            <a:endParaRPr sz="1500">
              <a:solidFill>
                <a:schemeClr val="dk1"/>
              </a:solidFill>
              <a:latin typeface="Barlow Light"/>
              <a:ea typeface="Barlow Light"/>
              <a:cs typeface="Barlow Light"/>
              <a:sym typeface="Barlow Light"/>
            </a:endParaRPr>
          </a:p>
        </p:txBody>
      </p:sp>
      <p:sp>
        <p:nvSpPr>
          <p:cNvPr id="420" name="Google Shape;420;p67"/>
          <p:cNvSpPr txBox="1"/>
          <p:nvPr/>
        </p:nvSpPr>
        <p:spPr>
          <a:xfrm>
            <a:off x="348100" y="796625"/>
            <a:ext cx="8524200" cy="40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We trained a moderately complex  CNN model on WireShark packet capture data from 8 IoT devices (NodeMCU based) and two Smart Devices: A smart bulb and a WiFi Camera. The data ranged from over 21 days and had a total of over 5 million frames.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The PCAPNG files were dumped into a single CSV file after some preprocessing of data (like extracting only relevant frames based on eg: protocols like UDP, TCP-IP, DNS, etc which are relevant in mimicking a normal traffic behaviour)</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Depending on the output label type of the model, the complexity varies. For just detecting if a certain packet/frame looks suspicious or not, i.e Binary Encoded labelling, a model with roughly 10,000 </a:t>
            </a:r>
            <a:r>
              <a:rPr lang="en" sz="1500">
                <a:solidFill>
                  <a:schemeClr val="dk1"/>
                </a:solidFill>
                <a:latin typeface="Barlow Light"/>
                <a:ea typeface="Barlow Light"/>
                <a:cs typeface="Barlow Light"/>
                <a:sym typeface="Barlow Light"/>
              </a:rPr>
              <a:t>parameters</a:t>
            </a:r>
            <a:r>
              <a:rPr lang="en" sz="1500">
                <a:solidFill>
                  <a:schemeClr val="dk1"/>
                </a:solidFill>
                <a:latin typeface="Barlow Light"/>
                <a:ea typeface="Barlow Light"/>
                <a:cs typeface="Barlow Light"/>
                <a:sym typeface="Barlow Light"/>
              </a:rPr>
              <a:t> gave us near perfect accuracies. However, if the classification of the attack or the device itself is to be predicted, a more complex model, with 10x more parameters is required.</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8"/>
          <p:cNvSpPr txBox="1"/>
          <p:nvPr/>
        </p:nvSpPr>
        <p:spPr>
          <a:xfrm>
            <a:off x="1358700" y="2156250"/>
            <a:ext cx="6426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600">
              <a:solidFill>
                <a:schemeClr val="dk1"/>
              </a:solidFill>
              <a:latin typeface="Barlow Light"/>
              <a:ea typeface="Barlow Light"/>
              <a:cs typeface="Barlow Light"/>
              <a:sym typeface="Barlow Light"/>
            </a:endParaRPr>
          </a:p>
        </p:txBody>
      </p:sp>
      <p:pic>
        <p:nvPicPr>
          <p:cNvPr id="426" name="Google Shape;426;p68"/>
          <p:cNvPicPr preferRelativeResize="0"/>
          <p:nvPr/>
        </p:nvPicPr>
        <p:blipFill>
          <a:blip r:embed="rId3">
            <a:alphaModFix/>
          </a:blip>
          <a:stretch>
            <a:fillRect/>
          </a:stretch>
        </p:blipFill>
        <p:spPr>
          <a:xfrm>
            <a:off x="153438" y="0"/>
            <a:ext cx="5913924" cy="5143500"/>
          </a:xfrm>
          <a:prstGeom prst="rect">
            <a:avLst/>
          </a:prstGeom>
          <a:noFill/>
          <a:ln>
            <a:noFill/>
          </a:ln>
        </p:spPr>
      </p:pic>
      <p:sp>
        <p:nvSpPr>
          <p:cNvPr id="427" name="Google Shape;427;p68"/>
          <p:cNvSpPr txBox="1"/>
          <p:nvPr/>
        </p:nvSpPr>
        <p:spPr>
          <a:xfrm>
            <a:off x="6272625" y="573475"/>
            <a:ext cx="27648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This is the confusion matrix from one such model trained on a dataset containing packets from 8 IoT devices. Their MAC and IP addresses were masked off in the preprocessing step, since these two features can uniquely identify/fingerprint the devices.</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 As evident from the heatmap, the CNN model can almost perfectly determine which device the packet belongs to, hence proving that our choice of featureset is sufficient for the task at hand.</a:t>
            </a:r>
            <a:endParaRPr sz="1500">
              <a:solidFill>
                <a:schemeClr val="dk1"/>
              </a:solidFill>
              <a:latin typeface="Barlow Light"/>
              <a:ea typeface="Barlow Light"/>
              <a:cs typeface="Barlow Light"/>
              <a:sym typeface="Barlow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9"/>
          <p:cNvSpPr txBox="1"/>
          <p:nvPr/>
        </p:nvSpPr>
        <p:spPr>
          <a:xfrm>
            <a:off x="180750" y="216450"/>
            <a:ext cx="642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HOW DO THESE MODELS COMPARE AGAINST BENCHMARK DATASETS?</a:t>
            </a:r>
            <a:endParaRPr sz="1500">
              <a:solidFill>
                <a:schemeClr val="dk1"/>
              </a:solidFill>
              <a:latin typeface="Barlow Light"/>
              <a:ea typeface="Barlow Light"/>
              <a:cs typeface="Barlow Light"/>
              <a:sym typeface="Barlow Light"/>
            </a:endParaRPr>
          </a:p>
        </p:txBody>
      </p:sp>
      <p:sp>
        <p:nvSpPr>
          <p:cNvPr id="433" name="Google Shape;433;p69"/>
          <p:cNvSpPr txBox="1"/>
          <p:nvPr/>
        </p:nvSpPr>
        <p:spPr>
          <a:xfrm>
            <a:off x="270000" y="830100"/>
            <a:ext cx="8747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We trained a similar model on the UNSW-NB15 dataset on 2 million packets collected over 10 days, and here are the results side by side:  </a:t>
            </a:r>
            <a:endParaRPr sz="1500">
              <a:solidFill>
                <a:schemeClr val="dk1"/>
              </a:solidFill>
              <a:latin typeface="Barlow Light"/>
              <a:ea typeface="Barlow Light"/>
              <a:cs typeface="Barlow Light"/>
              <a:sym typeface="Barlow Light"/>
            </a:endParaRPr>
          </a:p>
        </p:txBody>
      </p:sp>
      <p:pic>
        <p:nvPicPr>
          <p:cNvPr id="434" name="Google Shape;434;p69"/>
          <p:cNvPicPr preferRelativeResize="0"/>
          <p:nvPr/>
        </p:nvPicPr>
        <p:blipFill>
          <a:blip r:embed="rId3">
            <a:alphaModFix/>
          </a:blip>
          <a:stretch>
            <a:fillRect/>
          </a:stretch>
        </p:blipFill>
        <p:spPr>
          <a:xfrm>
            <a:off x="152400" y="1923063"/>
            <a:ext cx="8839202" cy="12973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