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sldIdLst>
    <p:sldId id="256" r:id="rId5"/>
    <p:sldId id="257" r:id="rId6"/>
    <p:sldId id="260" r:id="rId7"/>
    <p:sldId id="264" r:id="rId8"/>
    <p:sldId id="261" r:id="rId9"/>
    <p:sldId id="262" r:id="rId10"/>
    <p:sldId id="263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110" y="21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3A5797-F8E3-4FC5-A2FA-6511E571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21" y="749264"/>
            <a:ext cx="4942432" cy="1303337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FF044CA-FAFA-47D9-BC6F-4024DF58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73" y="504921"/>
            <a:ext cx="9152877" cy="633216"/>
          </a:xfrm>
        </p:spPr>
        <p:txBody>
          <a:bodyPr>
            <a:normAutofit/>
          </a:bodyPr>
          <a:lstStyle>
            <a:lvl1pPr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C39B-AEF8-47A6-997C-02F38BF17500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9" r:id="rId9"/>
    <p:sldLayoutId id="2147483704" r:id="rId10"/>
    <p:sldLayoutId id="214748370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0058400" cy="3746090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19" y="1149769"/>
            <a:ext cx="5058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messiah</a:t>
            </a:r>
            <a:endParaRPr lang="en-US" sz="8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791325"/>
            <a:ext cx="464820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62" y="5147187"/>
            <a:ext cx="4567038" cy="1223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4981" y="3222869"/>
            <a:ext cx="302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- UX Bulls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2600" y="2411653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Disaster Management Application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1415845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Disaster Problems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050869"/>
            <a:ext cx="913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Unmanaged disaster rescue operations, lack of real time update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Victims are stuck at various places waiting for the disaster teams to reach to them and carry on the rescue operations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Untraced user needs when disaster hits. Example – Food supplies and various medical facilities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knowledge of the shelter homes to save themselves from the disaster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network in the disaster affected zone</a:t>
            </a:r>
          </a:p>
          <a:p>
            <a:pPr marL="342900" indent="-342900">
              <a:buAutoNum type="arabicPeriod"/>
            </a:pPr>
            <a:r>
              <a:rPr lang="en-US" dirty="0" smtClean="0"/>
              <a:t>Inadequate supply chain – as well as lack of the ideas about the stock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1415845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messiah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 descr="File:Mobile-Smartphone-icon.pn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4" y="4289468"/>
            <a:ext cx="1182343" cy="1182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5825" y="5580635"/>
            <a:ext cx="230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33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</a:t>
            </a:r>
          </a:p>
          <a:p>
            <a:pPr algn="ctr"/>
            <a:r>
              <a:rPr lang="en-US" sz="3200" dirty="0" smtClean="0">
                <a:solidFill>
                  <a:srgbClr val="0033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  <a:endParaRPr lang="en-US" sz="3200" dirty="0">
              <a:solidFill>
                <a:srgbClr val="0033A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 descr="Eclipsing the IoT with Open Source and Open Internet Standards | OpenSta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32" y="2383740"/>
            <a:ext cx="1354735" cy="1354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0012" y="2091353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3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IOT Device</a:t>
            </a:r>
            <a:endParaRPr lang="en-US" sz="3200" dirty="0">
              <a:solidFill>
                <a:srgbClr val="0033A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 descr="File:Gnome-laptop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23" y="4074964"/>
            <a:ext cx="1591068" cy="15910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91544" y="5692158"/>
            <a:ext cx="1696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33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Messiah</a:t>
            </a:r>
          </a:p>
          <a:p>
            <a:pPr algn="ctr"/>
            <a:r>
              <a:rPr lang="en-US" sz="3200" dirty="0" smtClean="0">
                <a:solidFill>
                  <a:srgbClr val="0033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</a:t>
            </a:r>
            <a:endParaRPr lang="en-US" sz="3200" dirty="0">
              <a:solidFill>
                <a:srgbClr val="0033A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9" name="Elbow Connector 8"/>
          <p:cNvCxnSpPr>
            <a:stCxn id="2" idx="0"/>
            <a:endCxn id="5" idx="1"/>
          </p:cNvCxnSpPr>
          <p:nvPr/>
        </p:nvCxnSpPr>
        <p:spPr>
          <a:xfrm rot="5400000" flipH="1" flipV="1">
            <a:off x="3078699" y="3016335"/>
            <a:ext cx="1228360" cy="131790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0"/>
          </p:cNvCxnSpPr>
          <p:nvPr/>
        </p:nvCxnSpPr>
        <p:spPr>
          <a:xfrm>
            <a:off x="5706567" y="3061108"/>
            <a:ext cx="1620890" cy="10138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3"/>
            <a:endCxn id="10" idx="1"/>
          </p:cNvCxnSpPr>
          <p:nvPr/>
        </p:nvCxnSpPr>
        <p:spPr>
          <a:xfrm flipV="1">
            <a:off x="3625097" y="4870498"/>
            <a:ext cx="2906826" cy="1014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1415845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Advantages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7" y="1894114"/>
            <a:ext cx="9483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Light weighted mobile application to the victims and the admins to monitor the disaster and the alerts system</a:t>
            </a:r>
          </a:p>
          <a:p>
            <a:pPr marL="342900" indent="-342900">
              <a:buAutoNum type="arabicPeriod"/>
            </a:pPr>
            <a:r>
              <a:rPr lang="en-US" dirty="0" smtClean="0"/>
              <a:t>Mobile application can be hosted and downloaded from the app store of the corresponding platforms</a:t>
            </a:r>
          </a:p>
          <a:p>
            <a:pPr marL="342900" indent="-342900">
              <a:buAutoNum type="arabicPeriod"/>
            </a:pPr>
            <a:r>
              <a:rPr lang="en-US" dirty="0" smtClean="0"/>
              <a:t>Light weighted Wi-Bots to establish the strong network dedicated to the messiah application in case of no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Centralizing the messages of the various situations – like incidents, updates on the conditions and distress messages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Mobile messiah server acting as a ISP to the Wi-Bots and creating a mesh of Wi-Bot networks so as to cover big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1415845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" y="1750423"/>
            <a:ext cx="8974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Pre-disaster prediction of flood and cyclone followed by alerting the user in case of the disaster occurence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 classification of the weather alerts and showing the user with proper UX pattern to create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Weather map to give the users realtime update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Post disaster – Providing the users with smart navigation option to save themselves from the disaster affected zone and reach out to the safe homes</a:t>
            </a:r>
          </a:p>
          <a:p>
            <a:pPr marL="342900" indent="-342900">
              <a:buAutoNum type="arabicPeriod"/>
            </a:pPr>
            <a:r>
              <a:rPr lang="en-US" dirty="0" smtClean="0"/>
              <a:t>AI Community forum to classify the missing/general incidents reported by the users</a:t>
            </a:r>
          </a:p>
          <a:p>
            <a:pPr marL="342900" indent="-342900">
              <a:buAutoNum type="arabicPeriod"/>
            </a:pPr>
            <a:r>
              <a:rPr lang="en-US" dirty="0" smtClean="0"/>
              <a:t>AI support via chat bot to deploy help at the location of the triggered distress signal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cost, low powered IOT WiFi network mesh to provide a dedicated network for the Messiah application so that the user can connect to the network via mobile application and send distress messages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Future - Create organization structure to classify the available resources like doctors and social workers and deployment of the required teams based on the distress signal NLP analysis</a:t>
            </a:r>
          </a:p>
        </p:txBody>
      </p:sp>
    </p:spTree>
    <p:extLst>
      <p:ext uri="{BB962C8B-B14F-4D97-AF65-F5344CB8AC3E}">
        <p14:creationId xmlns:p14="http://schemas.microsoft.com/office/powerpoint/2010/main" val="1058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1415845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C:\Users\Windows 10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21" y="3825810"/>
            <a:ext cx="1080123" cy="10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indows 10\Downloads\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64" y="3722079"/>
            <a:ext cx="1287587" cy="12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encrypted-tbn0.gstatic.com/images?q=tbn:ANd9GcT_o3G7rw_OeKuUGetmh6lZOgym1qrWjQUgAiAspj2Glb14ZMM-Ww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19" y="1989611"/>
            <a:ext cx="1215933" cy="12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database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96" y="5276744"/>
            <a:ext cx="745315" cy="7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Image result for wireless router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19" y="3930934"/>
            <a:ext cx="866989" cy="8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7" idx="3"/>
            <a:endCxn id="3" idx="1"/>
          </p:cNvCxnSpPr>
          <p:nvPr/>
        </p:nvCxnSpPr>
        <p:spPr bwMode="auto">
          <a:xfrm>
            <a:off x="1654208" y="4364429"/>
            <a:ext cx="364313" cy="14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 bwMode="auto">
          <a:xfrm>
            <a:off x="3098644" y="4365872"/>
            <a:ext cx="468052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>
            <a:off x="8422958" y="5009666"/>
            <a:ext cx="16896" cy="267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3" idx="0"/>
          </p:cNvCxnSpPr>
          <p:nvPr/>
        </p:nvCxnSpPr>
        <p:spPr bwMode="auto">
          <a:xfrm flipH="1">
            <a:off x="2558583" y="3205544"/>
            <a:ext cx="4103" cy="620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Picture 15" descr="Image result for satellite ico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24" y="5229968"/>
            <a:ext cx="1080123" cy="10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3" idx="2"/>
            <a:endCxn id="13" idx="0"/>
          </p:cNvCxnSpPr>
          <p:nvPr/>
        </p:nvCxnSpPr>
        <p:spPr bwMode="auto">
          <a:xfrm>
            <a:off x="2558583" y="4905933"/>
            <a:ext cx="3" cy="324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936" y="4797923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Messiah </a:t>
            </a:r>
          </a:p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Wi-bot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085" y="1825850"/>
            <a:ext cx="1720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Weather API Server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1012" y="4634162"/>
            <a:ext cx="1566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IBM Cloud Server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9044" y="544599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IBM Cloud DB2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2660" y="5373987"/>
            <a:ext cx="174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cs typeface="Segoe UI" pitchFamily="34" charset="0"/>
              </a:rPr>
              <a:t>Satellite image data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26636" y="3693211"/>
            <a:ext cx="712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User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1" name="Picture 4" descr="Image result for sms servic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031" y="2189651"/>
            <a:ext cx="815851" cy="8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4" idx="0"/>
            <a:endCxn id="21" idx="2"/>
          </p:cNvCxnSpPr>
          <p:nvPr/>
        </p:nvCxnSpPr>
        <p:spPr bwMode="auto">
          <a:xfrm flipH="1" flipV="1">
            <a:off x="8422957" y="3005502"/>
            <a:ext cx="1" cy="71657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10254" y="1825850"/>
            <a:ext cx="122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Alert </a:t>
            </a:r>
            <a:r>
              <a:rPr lang="en-US" sz="1400" dirty="0" smtClean="0">
                <a:latin typeface="Segoe UI" pitchFamily="34" charset="0"/>
                <a:cs typeface="Segoe UI" pitchFamily="34" charset="0"/>
              </a:rPr>
              <a:t>Service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" name="Picture 8" descr="Image result for weather api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73" y="2050682"/>
            <a:ext cx="1070288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875868" y="1798218"/>
            <a:ext cx="122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" pitchFamily="34" charset="0"/>
                <a:cs typeface="Segoe UI" pitchFamily="34" charset="0"/>
              </a:rPr>
              <a:t>Weather API</a:t>
            </a:r>
            <a:endParaRPr lang="en-US" sz="14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6" name="Elbow Connector 25"/>
          <p:cNvCxnSpPr>
            <a:stCxn id="4" idx="3"/>
            <a:endCxn id="7" idx="1"/>
          </p:cNvCxnSpPr>
          <p:nvPr/>
        </p:nvCxnSpPr>
        <p:spPr bwMode="auto">
          <a:xfrm flipH="1" flipV="1">
            <a:off x="787219" y="4364429"/>
            <a:ext cx="8279532" cy="1444"/>
          </a:xfrm>
          <a:prstGeom prst="bentConnector5">
            <a:avLst>
              <a:gd name="adj1" fmla="val -2761"/>
              <a:gd name="adj2" fmla="val -172088366"/>
              <a:gd name="adj3" fmla="val 102761"/>
            </a:avLst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4" idx="2"/>
            <a:endCxn id="4" idx="0"/>
          </p:cNvCxnSpPr>
          <p:nvPr/>
        </p:nvCxnSpPr>
        <p:spPr bwMode="auto">
          <a:xfrm rot="16200000" flipH="1">
            <a:off x="7188333" y="2487453"/>
            <a:ext cx="577609" cy="1891641"/>
          </a:xfrm>
          <a:prstGeom prst="bentConnector3">
            <a:avLst/>
          </a:prstGeom>
          <a:ln>
            <a:headEnd type="triangle"/>
            <a:tailEnd type="triangle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0058400" cy="1998617"/>
          </a:xfrm>
          <a:prstGeom prst="rect">
            <a:avLst/>
          </a:prstGeom>
          <a:solidFill>
            <a:srgbClr val="0033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Messiah moto</a:t>
            </a:r>
            <a:endParaRPr lang="en-US" sz="5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546" y="4177783"/>
            <a:ext cx="153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Efficient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439134" y="4174211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Smart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45083" y="4177783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Automate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4407" y="6826681"/>
            <a:ext cx="146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Analyze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9655" y="6826680"/>
            <a:ext cx="1359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Predict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84832" y="6826681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</a:t>
            </a:r>
            <a:endParaRPr lang="en-US" sz="3200" dirty="0"/>
          </a:p>
        </p:txBody>
      </p:sp>
      <p:pic>
        <p:nvPicPr>
          <p:cNvPr id="1030" name="Picture 6" descr="https://image.flaticon.com/icons/png/128/158/1583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11" y="2965269"/>
            <a:ext cx="915055" cy="91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56" y="2888154"/>
            <a:ext cx="1069286" cy="10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utom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61" y="2813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alyz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" y="549479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redi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56" y="54947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onn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65" y="5401694"/>
            <a:ext cx="1405392" cy="14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18811" y="2755365"/>
            <a:ext cx="0" cy="449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51908" y="2737946"/>
            <a:ext cx="0" cy="449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6411120_4 ways to stay safe online_AAS_v3" id="{66688630-FC79-4EDE-9161-4AE2D91919CB}" vid="{F9B40B84-8160-4EA6-ADE0-3FB44A46D3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87A33-BAAF-43BA-ACCE-24A69EAEB39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93C01B-1392-470C-AC17-F8077D1AA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505A1-65CC-4DE6-A517-2B4B7A9301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 ways to stay safe online</Template>
  <TotalTime>0</TotalTime>
  <Words>378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2019-07-26T12:14:51Z</dcterms:created>
  <dcterms:modified xsi:type="dcterms:W3CDTF">2019-07-26T21:26:13Z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