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6" r:id="rId8"/>
    <p:sldId id="265" r:id="rId9"/>
    <p:sldId id="260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035" autoAdjust="0"/>
  </p:normalViewPr>
  <p:slideViewPr>
    <p:cSldViewPr>
      <p:cViewPr>
        <p:scale>
          <a:sx n="78" d="100"/>
          <a:sy n="78" d="100"/>
        </p:scale>
        <p:origin x="-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67587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7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6CD160-D14B-4F0C-9DC7-496F84FA6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756BD-7712-4050-9651-99E02FBC4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45720-C72E-44CB-9343-72C20C3FE3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EF746-76D3-4FA3-8C3F-E1C4D07F1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092A-A186-45B2-8C14-3B2E12789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35487-D9DE-4391-A44B-6EA31D1A4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12802-F6EF-4CC2-9792-22736334C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424C8-B899-4ED7-A160-D4FB97A62C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2FAB0-3602-4E8C-BCE2-195761670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73037-96C4-4A86-A1A9-A52297F9F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6189-F422-4131-9C7D-F5C6F8DC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656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8994FF-3BD7-4562-9FE6-05B899402D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latin typeface="Segoe UI" pitchFamily="34" charset="0"/>
                <a:cs typeface="Segoe UI" pitchFamily="34" charset="0"/>
              </a:rPr>
              <a:t>Project - messiah</a:t>
            </a:r>
            <a:endParaRPr lang="en-US" sz="6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793675"/>
          </a:xfrm>
        </p:spPr>
        <p:txBody>
          <a:bodyPr/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Advanced disaster awareness programme</a:t>
            </a:r>
            <a:endParaRPr lang="en-US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607413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Team – UX Bulls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– Advanced Sattelite Imagery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Give user view of airspace based on grid raster data and spatial vector data</a:t>
            </a:r>
          </a:p>
          <a:p>
            <a:r>
              <a:rPr lang="en-US" sz="2000" dirty="0" smtClean="0"/>
              <a:t>Predicting formation of cyclone/hurricane by processing the satellite imagery</a:t>
            </a:r>
          </a:p>
          <a:p>
            <a:r>
              <a:rPr lang="en-US" sz="2000" dirty="0" smtClean="0"/>
              <a:t>Predict the flood damage based on the RGB computational model from satellite imagery</a:t>
            </a:r>
          </a:p>
          <a:p>
            <a:r>
              <a:rPr lang="en-US" sz="2000" dirty="0" smtClean="0"/>
              <a:t>Plot the navigation routes based on image analysis of the flood hit area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2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- Disaster and Wi-Bot</a:t>
            </a:r>
            <a:endParaRPr lang="en-US" dirty="0"/>
          </a:p>
        </p:txBody>
      </p:sp>
      <p:pic>
        <p:nvPicPr>
          <p:cNvPr id="1026" name="Picture 2" descr="Image result for Disas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061206"/>
            <a:ext cx="1478940" cy="14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ptop serv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590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5908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Windows 10\Downloads\clou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26776"/>
            <a:ext cx="1287587" cy="12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1028" idx="1"/>
            <a:endCxn id="19" idx="0"/>
          </p:cNvCxnSpPr>
          <p:nvPr/>
        </p:nvCxnSpPr>
        <p:spPr bwMode="auto">
          <a:xfrm rot="10800000" flipV="1">
            <a:off x="751298" y="3899944"/>
            <a:ext cx="940382" cy="1526832"/>
          </a:xfrm>
          <a:prstGeom prst="bentConnector2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1028" idx="3"/>
            <a:endCxn id="6" idx="1"/>
          </p:cNvCxnSpPr>
          <p:nvPr/>
        </p:nvCxnSpPr>
        <p:spPr bwMode="auto">
          <a:xfrm flipV="1">
            <a:off x="2339752" y="3898498"/>
            <a:ext cx="648072" cy="1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8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94" y="2552084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94" y="4647050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22" y="5425389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22" y="2930728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Image result for wireless ro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22" y="4221088"/>
            <a:ext cx="645180" cy="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Elbow Connector 1062"/>
          <p:cNvCxnSpPr>
            <a:stCxn id="6" idx="3"/>
            <a:endCxn id="68" idx="1"/>
          </p:cNvCxnSpPr>
          <p:nvPr/>
        </p:nvCxnSpPr>
        <p:spPr bwMode="auto">
          <a:xfrm flipV="1">
            <a:off x="3633004" y="2874674"/>
            <a:ext cx="322590" cy="102382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" name="Elbow Connector 1064"/>
          <p:cNvCxnSpPr>
            <a:stCxn id="6" idx="3"/>
            <a:endCxn id="69" idx="1"/>
          </p:cNvCxnSpPr>
          <p:nvPr/>
        </p:nvCxnSpPr>
        <p:spPr bwMode="auto">
          <a:xfrm>
            <a:off x="3633004" y="3898498"/>
            <a:ext cx="322590" cy="107114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7" name="Elbow Connector 1066"/>
          <p:cNvCxnSpPr>
            <a:stCxn id="69" idx="3"/>
            <a:endCxn id="73" idx="1"/>
          </p:cNvCxnSpPr>
          <p:nvPr/>
        </p:nvCxnSpPr>
        <p:spPr bwMode="auto">
          <a:xfrm flipV="1">
            <a:off x="4600774" y="4543678"/>
            <a:ext cx="581848" cy="4259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" name="Elbow Connector 1068"/>
          <p:cNvCxnSpPr>
            <a:stCxn id="69" idx="3"/>
            <a:endCxn id="71" idx="1"/>
          </p:cNvCxnSpPr>
          <p:nvPr/>
        </p:nvCxnSpPr>
        <p:spPr bwMode="auto">
          <a:xfrm>
            <a:off x="4600774" y="4969640"/>
            <a:ext cx="581848" cy="7783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1" name="Elbow Connector 1070"/>
          <p:cNvCxnSpPr>
            <a:stCxn id="68" idx="3"/>
            <a:endCxn id="70" idx="1"/>
          </p:cNvCxnSpPr>
          <p:nvPr/>
        </p:nvCxnSpPr>
        <p:spPr bwMode="auto">
          <a:xfrm flipV="1">
            <a:off x="4600774" y="2023398"/>
            <a:ext cx="547290" cy="8512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3" name="Elbow Connector 1072"/>
          <p:cNvCxnSpPr>
            <a:stCxn id="68" idx="3"/>
            <a:endCxn id="72" idx="1"/>
          </p:cNvCxnSpPr>
          <p:nvPr/>
        </p:nvCxnSpPr>
        <p:spPr bwMode="auto">
          <a:xfrm>
            <a:off x="4600774" y="2874674"/>
            <a:ext cx="581848" cy="3786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8" name="Picture 2" descr="C:\Users\Windows 10\Downloads\pho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91175"/>
            <a:ext cx="540062" cy="5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Lightning Bolt 1073"/>
          <p:cNvSpPr/>
          <p:nvPr/>
        </p:nvSpPr>
        <p:spPr bwMode="auto">
          <a:xfrm>
            <a:off x="5652120" y="2293429"/>
            <a:ext cx="1371044" cy="767777"/>
          </a:xfrm>
          <a:prstGeom prst="lightningBol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95091" y="6237312"/>
            <a:ext cx="156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IBM Cloud Server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822" y="3124976"/>
            <a:ext cx="1960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Messiah mobile server</a:t>
            </a:r>
          </a:p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(ISP)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43808" y="420192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Primary </a:t>
            </a:r>
          </a:p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wi - bot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29569" y="591235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Wi-mesh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08304" y="465313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Remote user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19" y="1916832"/>
            <a:ext cx="5035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21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Overview of messiah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Segoe UI" pitchFamily="34" charset="0"/>
              </a:rPr>
              <a:t>Computational model to predict flood</a:t>
            </a:r>
          </a:p>
          <a:p>
            <a:r>
              <a:rPr lang="en-US" sz="2400" dirty="0" smtClean="0">
                <a:cs typeface="Segoe UI" pitchFamily="34" charset="0"/>
              </a:rPr>
              <a:t>Satellite image processing to predict cyclone</a:t>
            </a:r>
          </a:p>
          <a:p>
            <a:r>
              <a:rPr lang="en-US" sz="2400" dirty="0" smtClean="0">
                <a:cs typeface="Segoe UI" pitchFamily="34" charset="0"/>
              </a:rPr>
              <a:t>Sentiment analysis to classify incidents</a:t>
            </a:r>
          </a:p>
          <a:p>
            <a:r>
              <a:rPr lang="en-US" sz="2400" dirty="0" smtClean="0">
                <a:cs typeface="Segoe UI" pitchFamily="34" charset="0"/>
              </a:rPr>
              <a:t>Chatbot to help user 24*7</a:t>
            </a:r>
          </a:p>
          <a:p>
            <a:r>
              <a:rPr lang="en-US" sz="2400" dirty="0" smtClean="0">
                <a:cs typeface="Segoe UI" pitchFamily="34" charset="0"/>
              </a:rPr>
              <a:t>Automated alert system to disaster groups</a:t>
            </a:r>
          </a:p>
          <a:p>
            <a:r>
              <a:rPr lang="en-US" sz="2400" dirty="0" smtClean="0">
                <a:cs typeface="Segoe UI" pitchFamily="34" charset="0"/>
              </a:rPr>
              <a:t>Smart navigation for self rescue</a:t>
            </a:r>
          </a:p>
          <a:p>
            <a:r>
              <a:rPr lang="en-US" sz="2400" dirty="0" smtClean="0">
                <a:cs typeface="Segoe UI" pitchFamily="34" charset="0"/>
              </a:rPr>
              <a:t>Low power IOT device to support network</a:t>
            </a:r>
          </a:p>
          <a:p>
            <a:r>
              <a:rPr lang="en-US" sz="2400" dirty="0" smtClean="0">
                <a:cs typeface="Segoe UI" pitchFamily="34" charset="0"/>
              </a:rPr>
              <a:t>Shelter for the common citizens</a:t>
            </a:r>
          </a:p>
        </p:txBody>
      </p:sp>
    </p:spTree>
    <p:extLst>
      <p:ext uri="{BB962C8B-B14F-4D97-AF65-F5344CB8AC3E}">
        <p14:creationId xmlns:p14="http://schemas.microsoft.com/office/powerpoint/2010/main" val="25770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Ionic Framework</a:t>
            </a:r>
          </a:p>
          <a:p>
            <a:pPr lvl="1"/>
            <a:r>
              <a:rPr lang="en-US" dirty="0" smtClean="0"/>
              <a:t>Android Cordova</a:t>
            </a:r>
          </a:p>
          <a:p>
            <a:pPr lvl="1"/>
            <a:r>
              <a:rPr lang="en-US" dirty="0" smtClean="0"/>
              <a:t>HTML, SCSS, </a:t>
            </a:r>
            <a:r>
              <a:rPr lang="en-US" dirty="0" smtClean="0"/>
              <a:t>Type Script</a:t>
            </a:r>
            <a:endParaRPr lang="en-US" dirty="0" smtClean="0"/>
          </a:p>
          <a:p>
            <a:r>
              <a:rPr lang="en-US" dirty="0" smtClean="0"/>
              <a:t>IBM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Segoe UI" pitchFamily="34" charset="0"/>
                <a:cs typeface="Segoe UI" pitchFamily="34" charset="0"/>
              </a:rPr>
              <a:t>IBM Services</a:t>
            </a:r>
            <a:endParaRPr lang="en-US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Regression model Machine learning for flood prediction from Weather API</a:t>
            </a:r>
          </a:p>
          <a:p>
            <a:r>
              <a:rPr lang="en-US" sz="2000" dirty="0" smtClean="0"/>
              <a:t>Image processing to classify disaster</a:t>
            </a:r>
          </a:p>
          <a:p>
            <a:r>
              <a:rPr lang="en-US" sz="2000" dirty="0" smtClean="0"/>
              <a:t>IBM chat assistant to guide users 24*7 and deploy help based on situations</a:t>
            </a:r>
          </a:p>
          <a:p>
            <a:r>
              <a:rPr lang="en-US" sz="2000" dirty="0" smtClean="0"/>
              <a:t>Tone Analyzer to analyze the tone of headlines</a:t>
            </a:r>
          </a:p>
          <a:p>
            <a:r>
              <a:rPr lang="en-US" sz="2000" dirty="0" smtClean="0"/>
              <a:t>NLP analysis to analyze the text and classify the reported incidents</a:t>
            </a:r>
          </a:p>
          <a:p>
            <a:r>
              <a:rPr lang="en-US" sz="2000" dirty="0" smtClean="0"/>
              <a:t>IBM DB2 database to store data</a:t>
            </a:r>
          </a:p>
          <a:p>
            <a:r>
              <a:rPr lang="en-US" sz="2000" dirty="0" smtClean="0"/>
              <a:t>TWILIO messaging API</a:t>
            </a:r>
          </a:p>
          <a:p>
            <a:r>
              <a:rPr lang="en-US" sz="2000" dirty="0" smtClean="0"/>
              <a:t>.NET SDK for middleware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3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Architecture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6018" name="Picture 2" descr="C:\Users\Windows 10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7" y="3537007"/>
            <a:ext cx="1080123" cy="10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19" name="Picture 3" descr="C:\Users\Windows 10\Downloads\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33276"/>
            <a:ext cx="1287587" cy="12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1" name="Picture 5" descr="https://encrypted-tbn0.gstatic.com/images?q=tbn:ANd9GcT_o3G7rw_OeKuUGetmh6lZOgym1qrWjQUgAiAspj2Glb14ZMM-Ww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75" y="1700808"/>
            <a:ext cx="1215933" cy="12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data:image/png;base64,iVBORw0KGgoAAAANSUhEUgAAAOEAAADhCAMAAAAJbSJIAAAAkFBMVEX///8AAADz8/P09PT+/v4EBAT19fX9/f329vb39/f8/Pz6+vr4+Pj7+/uysrLr6+urq6vh4eHPz8+jo6PAwMB4eHjHx8fl5eXa2to5OTlqamq8vLxOTk6ZmZlycnK2traNjY0UFBRFRUWcnJxdXV0nJycyMjIdHR2FhYVhYWFtbW1ISEhYWFiJiYk+Pj4uLi7S+7p2AAAcIklEQVR4nM1dh3ajOhDFGJvei3HBJY5b4k3+/+8WUG8Gt9icd15IVkJz1WY0cyVpGngMQ3jRVC990mqG640nyTxI03U+O39P97vDZjQaDQaD+v+bw24//T7P8nWaBvMkHnsuyXlv0UKS9nF88KvhOPgF/Ivp4xdTlRYlaR43jJNonZ9+NoNrns3PKV9HSRy6FNAeRXeLCcXywJ8NF9al6cKSHM8HL77ndKT1yqxaLvajq5AJz37xVWWl3RbZu+gLYoLHs8CfDdsCfzYtG3zCt+AnXPRCpYV1ZJpamKWnHRZyNOr/Iv4LeHan7XzSVbRMTJ9L2wLyhuDPxngIADrDMcjp6jbMoMNPWEOYczhsk/jhav3JtsJILT35l84k7fO5zsIx6m3WLWK2fRbhroXuzqmjtPW/OGW0nEpwXQNQlRb/y2D6FZUOUzQRU+sSs+28Duy5uGpMvROg5muTFdUvnwcQ/NidVjFsSdKCl8SEkCzPQO3YVI0uALS4nGMI0M+Oh6uFvg0g6bSHdWG2MmAxVS04RgBBX4Rag7R9Vwvq8yXVcp1C93l618FyHsKpslPMug7gVKFxAC917vqv2WxDSXahyuEfdtPF51d+/LdeV9ttGkVB1D7ptlofj3ltC/zshLqQAUSJNrPM7RKTG6/gt3F3F7Vdrcw3g0t9Cj2HRb5NV0Wp2zr8ruYiowCpKRN+1tB1y6qNn6jKzzv2M4qm3ORlPTuqAeLJngZIdVFVTieMfhlcoko77D/XNa66cARnDD/n61giDwmCBg3qSqAO4iJYn35YqGLX30VjhZhkDDJdtIeCiY+XVPThnKdJGWpsKXggiABtApBL2zayW1t+uEklE1L933HSq4uazQ/D7gRYfg14XPjlcz2f6A0MZE4I1agGaKgrw/CNcZhVJ7op2ZdliXq6uouartkYeVbHGJzMxFJA0+WrGFpHVKt0t6BFAHJF+6RomNaNV8cdajlOhtOkA6BjtxrfvawmwlxSjbWpkRdNrxwL3a5/FyU2xlAEiM2vJklY5FNehvZnHkrUNS7aGTf/YsB1iGr+3cpq7zON2bQ3AlSl9Uhrw65v2pNgxgIEL6lrq8agA6SDGl9hqpU/Yv+fZWgRpwZIjUFccf3HoAAQtrZVYGODaKifBKXluygqGgHkhG4BroUB/jk3NM/uAnjvGBRaBalV38tODMDm51patyxA+RgMv5nKqsfeNpRVxp1dVDnJSLpdU3SY/lATQyPddyhLa9EApWMw2bBzy2fhaDKj4DaA+g0AsZjZJ9tXD4Wv6qIGUwqjJubs5PlZsjlvGoOSLtpjDAoWZb0Ujmds/5orALYa37RkXTRiAJ7hcL6vBW8bgwqLMj7hSb4RM9CYMQg/5zcOHcO1JQBXNMDfjKxZ7gB4i5q4sOjRsik9x89llWG3A8uVAExogEfdVRnml7roDaaaSk3I50KjneuxmIkrAIQaHwlC9ZMhlXNTmmNu/v17NaHyrJQHaqqAlr8jDH9JzhMB+KO7vIJ5iZpQrAnsb6w4BieYll87SnJmBODJtZVrxxeOQdzarn4ig7GQigl/Y/rJBwY4vQZgD1NNu09NSNaDhrPAQ+r7AkAmZ0HGoO49pIveNQYvOB7aoscbLG+iCV0U+K25nDkevSv/WV30EWMQpc2wvLngv3GajzgWm9PZIE16cB4M8Ao10cv5B/UAXjtudC5tG8IxPc4XEOL1YNpfDz5oRd9bTVAADTfF02nIpW01Poph4ZwRqpHBQ0y1q1b0XaaaxKtmDq0QT6crVsxx8zmk8YnbcI1rRH8swAd3UZxWG2N9UUnF5HK6Fa4RqyfA56zo+wVfmsqwsL7YdgMc661nBmRI+gF8oqnGFa1w/CbYQtl2t2BdClk3/XtzNYGK/ocVYqT1AKgFxGZ7vMvi0WOwTUvWF5HHi2mATzA5A5Lhn/GephrrsvhH1hcR759uo6M4zA89qgG1ICm6AP7Viv5C8KUga/12pU+L2XI1sMZHpQTEAzwYxDcDVAdf+nXRbioBSBvTzoyALdpuY3mIaoPdy1jjt005uXsM3maq9e2iNECIkIg5biNPJleKG9EAm446fEdTDQIsGIAtQkFM9BsqxQ0YgPV081amGqMmjDULsEGoAEjbQAEDsP4xLe8A+Ew1UU45gDXCboAmQMiGeI7uhTjyg0213l3Uy8VIVOB0AjQYjU+8yhVceb2JqVb/r5KJGXl8WpbXBto+kOSsn63eE+CzTbWGcaZvxY7WIuTawXABr42dniiNz3xilMearxxXfzYGtYb1ws6FWL0hjY8Bsrw2VArW+JvTgALYPB+wjp4ffFG7LLzog5vsB5DFhDU+7mhjlteG6B5kje/Mhb46yAu7ia6/yFSz6SgweptrWMyAAThseagCrw1p/PoDthZ+SfgseQa5rY831VQALd1o+QpUj0QAZyFaAUONL0wVfDX6RB825RQ74Zt1/10EjY4cPzb4ojbVfF8rg8VmIJImdlmd2cIdLegBcIz0IUToWCkHEDdlimjKTw2+1M8kzRUypK0zzaI0vhIg5dkOcI3YoFX8aqNgew3yqgx9yFd5tJpovbthXJGuycmwqcZu+zkL/1Pgdrcg1IdtBhsJPdwe+FLI9LOYRUmzyHJskwd4VwC0TKLZgqpNDuAhHaM1gY17b+RyRXO8NjCVBVh6D/cTUw/28n6CwsQ/eTSH/ljEpL9OTUBcTYFhtjr+/MobDha5D0wSjdBxJfDaDPHa2OAL0fj6kHZDEPqetClhg1ZVVHp240zHezwQM0xU3hZihDQqy7W9MqrWZ+Z78tHxVdKt7YUYesC2IOK1cdElssYPObahni644pTs4I9lnq/TIq6fcoL6CISDXpxwMpnUCYr0X54vP1hcnIaiAC6C1n4k6/KhjpMEDECf5bXhfkI0vs4CNC1Xm1RTUFsKgIIlVT+b3XTRPmfyNL9Odxsupfpz6GW6LmFvJo4H38ZJAgYgw2sj5oRHa3wGIMwZVnuxppVVLkHMP+oOwX1uv50gsifjWSE+70A2v3EAdZPV+KKCMVwtnH/uKPGv2VYgqYNeHWL32UxkxMagHQ8WThv0AGhzGl9lnbgl3g10HcAbKmNwqkqXF5MApPWh1gMgq/HVK/p6htLjSja/PgggfL6qUqSRsK4jC/emwOUBtr9yy2pa4/dY8IZRNd0wMj0K4GZaNdOmjwLWygiDhYuOXE5MB/Da2M5NNL5l9VjRt8WWRXVeIJz3AITYFp9VVrKdR+TJ4IVMiDNCjY/FhLw2j81JNH447u/ZrvV7GCdV/vU74J4+sw1+fr/yKolDYNtoF9eOxLPNa3wiJohyu1zOiGh8bnHcI/jSUHPsMtpW+Z4X/uIzzattVOohFE1NaZY44IdDXF8BKybHa0PdnWj8YVcLypZLGmzT5n9eWayCYJUeZ+fFx890Ot23z3T687E4z/LtarWaFyVy42n+kF3R9+qiY91gNT4lJh1CJDl5jX9f8MXE23HxLiS0qsGblIf8elBNaZaHUBiNL4rJ59RYjf8GwZfOQDSt8bsBupTP235C8OVaz3YPgIzG7wGQ8nnbbxB86eyiGrMC9ngxWV4byEl83rZoA/15jL4PV2KM58YIeY1R0SyvDeYk+nA87lQTT+XJ9AQoanwsJstrQzmpFbD1Wp5MP4DmmNf4WEyvdR0hXhvOSfQhtHhfxpPpMwabosesxqcsyiYJinIT84sgtPoDfNkYrIvWbIAPanxKTNh4XE5e4/998OUagG13ZjS+uNWYz8lp/NfxZPp10SYtrfG7ATqsxn8dT+YKSh2l8Q1BTElOWuO/salGFU1rfB4gy2sDOSmNb76CJ9NfTaC0lM8bs4OgmDyvrc1J+7xvMtVuUBM3mGpUbILXh0TMVtebHufZplbAKAr0pmoCebYJzztixWxPb8HhBWwDVbzGl63on8iT6QeQcjzYwwFSiCkDkOW1YaHdLW5zdPjEX+x80W4cg03RY6zxU5mYfE6XxHwTBuDzeTL9VvQCQMjzHgHLWxBTyElp/KMc4HN2vtw2Btuij9iPF3QBbPsJxWtz71QTTzLVOIAecVRiXpuyi3K8tqWmVhOvNtVI0UviiUW8Niwm4rUxOYnPm/DE3lNNgKIpHh6OcmMxeV6boWm0xh8hKvuzeDJ3qom2aLJbEmt8IqZHn96ChQ6YwEOmvdmKngOY0cEPgJCIyfDaCAGF8LzbnCm2Wx+tJu4y1WDRKRvdCTTGoqR5bSQn5rWhnPAkn3ccg802ZybuE8jERKWgnJjXRuJCK1jKe6zoQdFN2tWAA1gjFB0PYtUEDMD25aOkAb6Jmig/xMhdIIopyRkIAOtnVvqytEDovzfVXO5wE6zxXX6qMJhqBEIHkpwNxuRqgM9Z0WuOpyUzsaO1+tDlAAJem8VrUJhhxEzEg8HPvBbtKTtfrgKoDVc/XPXjZoAaHxftMKe3IKGxxt+shGj0sXxR8IWkLY+sNmvk3CCgAQvQZ3htWGiyxtfDGQuwfj62cQ3jVWoi3mL6G6XNPNwOl3ht2PFrMLy2jAYIX34quI3974IvRiNrWZEjsAjAlWfwvDY8kgCvTWNbkOe1Gf+oj5IC8pXeWEV/ZKppVrhi91gggP/Grs/x2gRtxgEUeG1GuRxIP/5zXMUmB/DBwZc2iRlmR9R4nAzLidaQG1heG9uCIkCP5bXV3a7u/V8SgADlV5ToGlSVjx6DvqPpSfTFdE1ahq8YmswMr03RgnTwhea1IRtokpNCBP7PfhYV7fmecFDepybQalXP0hk84F1kUDXjZCLltfEADVAK4/hleW3QF2CG2185QNyceTWftIQYdBT8VaYaotK4oT7JtkdJw9HzwG811Miq7gpeW9sINK+NmOm1WO2RhReYds2zOy+P26KMQ09DnZec3cruAmwedG5lXXYYl0X6b4kPExZwkYJOGQhXoIqT8Npg3fK8NvBygdc22eIj0pRcNfBsfj8Wp3ydzrMiScqJ3loVlCmsGZ4+KZOiyObNTQqLn98Nk1/EhV6mW7iaI57t3rw2iJTy6kPbDs+/NeJJtaNquA8ZjxZ70zzqJJ1M4l1VegbqENizLfDakD3CnN5C+BlE449hC3KjN94uOiW6SG1X47pYX4vmXFj+0Nt6slfx2vDwZwH24LXVrR5m+S9M1AWwo1V6AvzNs5ARk/asyHltKoDdvDZoqvmTdMYL8miA8OcsjX1eTNo3JuW1KQA2nZvltalX9I3zdbLKqUtJHgywed/nqxATYlQOeBmvTdmCLs9r61wPamERLTED+nEAN4vWXqIWMsoYER3l5lWwIclJRbnFkywlq4l2PtIn8zW5zuMWgFTGab6exxNYUA86j8hrI3szAa+NbXua19Y/+KI17mVHL6L1TOA/X1De7DOdrdMC2D1Wf8aZQfRhxAFkeW0o5wVeWw8DuqWgO5Mki9bLz4/p7+Gythgdfqcfn8t1lCUTpzE/wEd60VqR45eKcgesmPa1vLZrVvQOSGrqcVk/STYP0mpbVdW6Wq+rNArmWVIbO3HYtgOy7247z8CycI8P2HaQ8trI6S0Cr+2mFb2N3JbIHtdc5JdEHJDO4MvlOO2Y47WJ2xzhbyinK/Da+gRf1LGJ+4MvnVQCZi+3AiDV9ipe28uCL910HnovdzdAFa/tZQHQHlwJhtd2ESBY8Ep5ba8KvmiXu6iS14bFNGmJYE5K4zvdY/DJMfpedB6K14aXVlBMeCsZdm2peG0v4skwANV0HkfgteGi4ektuNuBnIHAa3sVT0YOUOcA+kNe42MxIa/NRDmhZhQ0/qt4MlqvLurrNloBQ4SkHZhbyfD8y+vD+wKgD1IToqlGr+pYjS+IiXJiXhvn835TNUGnZTS+CiDPa8N7uf8u+NJrDEp5u7TGVwKk2p7Zy/0ynsw1rE9K4/tdXbTJSfu8/3Dny02b5MDnaI3PiQk0vq3itdnue45Bfl0uO70FzZtA47M2UEp83sO3NNV4gC7R+CkHkLmVDOfcEo1/h5p4uqlGTGZK46esmCDKDS+jJVQHwvMOVQCv2vnyHFONvu5Axxo/lRQt8toIzzu7AeBfmWr0miDD+i2STRUgJ2l7itd2YgG+lalGL3pOlMan91LTAOmqoXht8R/yZG7fSx0PKI0vOv/EUihe23f9iXdSE6J/uknyTTzLgcuLaUhy0ry2I7rP7Pk7Xy7speY4vhzAIyVvxF9XCXltbNvTTPb2OoX3NNVQ0RUFEGl8XHQHr639udbebEXP3Yrzjw5+wBWwQ3htDoJJlxKxIeyTrY3fYQxKW9A+sdGdgBWT47XBnCbHZB8cCsQ4+bPlUt8umhy48FWgMSOJPhqD5PR4JvtgkOtyoZ+/or8IUM8HHMAGoeJOKyqnwTHZm5+j1CX95KVqAhOnND8dCQBrhJJDNDmAnsBkb3/sIrQV7B1MNdd1o51MzEDrbEFXYLKjrrrZ2nKAf68mtLA5M1YmZuDxRRtAIsbxizX+ZsNFbY/NpoTXm2pJjoUC4m02qBkilyuav5WM5bWNYnwELEL6vY05gH+tJsKU3HgIpTqXA4yQK9pleG3IJ0N59T3+lORBc3xojQBTCZ9uquENOi1VNqCO3UUAU1c8vQUBZHhtuFUYn7f+SQFE3/zYlp5C6GepiVp7T0DrcUPvpDuWcHoLKpq7lQyxOzheW4GpnjTRct+ysPgj+Z9mqjXMJFYG8PJTaDbPaxPnQhagJZzQqkcH2cfrpsxX+GzD56iJ1uqKs1zcgtD+PARGa1Fyp7d0ABR4bY0gLUaB5dM8m8+0GCMSwoPVhOaGRXo6kMJoG7vG10wrbd2yp7coAFIzIxPlRkLPxb5KgI5O1WpS53R5o+AWgC1fztcnq+qkZFANwBYl1HkYXltXC/pslJt4c+xkqQCIXn5OeZqUzWmScLVyFUAXSGaESZEeZxTNW0J9GwyW7Z4WNDr689qAbqN5bcxqQk/3dLn8C+y2vx+feTovmoNjIVBM4sfndxso7IwO8dQmSZalx9PHfsMXIALcV8DNiYf/EJfecSsZVN5EHw4FKzY5HlQAJVy1zbThtadptMqKpCzjMg5DPQzDSZmUSZGtgnRbHZdn7gjbywA3x4Tf3nEFrw1kFXltZPRaDci9RBD5PHT1c4G82Pxvf0zq9ueNqE5em8MCFKPc/PTkl+vvbomU41WWpDNt/Xyvm32stuj8u8Bra/1QJgtQ5LWJ86/rmvoKX4dyJcCbKmPwBY6aF83gZkWv5LXBxuNy8nF89XIpjk6/T21B8OxmQWkIYtI2BhPlFje+8Tk5jX9hRd9seImz45m6++KhLVgr9fMxi6mpV7GQ6cFrY3IyGr/Hil4LywCfz/4AgPD5/BfBE4YvrNTAZE9pfLOri/K8tl4uC5DEqjU1Q2i/DiB5Not/UVJPAYiHqgaIVh60xufFBLw21a1kNn8n+aUVvQ9m5rII/s0W0wMvtxwg9Rymi9l6VSTwZOhrmNcirw2v6iCvjc1J89pu8KoBA6bZtrVK1/lydv4RrrHAoHbT82zZ7P9KkgnskegrPQAie8Tv5LVxwRdK43tCKf1X9OhEX03Xx0O9fhpLpmzI3fV/YfOHcYgPhIM/VcEXRd1Ce0TCa4NiWuytZCKvTedKuc2rBpPg62YctB0Rj447j9zwOF4bEbPHrWSqUv6GJ9N3dPC3knFTBZdTwmt7bfBFXjSzJuB4bbw2A6VQ8UGe1/ba4IsUIBfGZHltUoCM0HJe2wt4Mr07D8Nr44qGpTA0EpbX9rrgS3/G2QVeG3crGRgIDK/tZcGXvmOweTp4bQbhtYFSJLeS3XVC7HPHoMbw2gJOTP5WMvASCLy2F/FkpABlhzCobiVz2FvJsFdN0PjvqyZgWtbnza8JEK8N20CCz/vvgi+3brFifN6SLZGc0I7iVrJ3GIOKommft6jNxKphNf6reDIKgFIqgexWMg4g07kZjf80NfGoMahBhGBoEV4bPhSKKQXkpDX+i+iUUoBqOg99egsnZqvxTYsVmtL49l/ufOkAeIHOI5zeQhwPDK8N5VxhjR+O/95Uu7qLavStZCsWoMvw2nDODGv8mF87Pmrnyw1jUF20NZ5gjV+waeW3krkxrpGIFfqtTDVq0QNtlKbnhayYNK+NsoGsDcowZYR+L1ONLnqPAB4cmZhizhybCNmbqwmQdo7lzXu0YJOzwCbCZigywx+186WHqdZNTG60mb7B8iYqZiKf8xvPpt+69Vg18ThTDRXtf2CAC4mYBiiFq5oC65fB2X0AwF6m2gVjmyuaqQz/jAHWM6lQNM9rQ9H9E5pOR4Nvq7saewN8yIqe6aJj0oKDmSakZaPcVOiULCnrsZhIBsIbmGp1WlNLyBgcjMZjoTKY01uY4Es5IDkHaxSJe5Cp9iA1MdTMNS1m6QkjCZze4nA5QSlzOqC3L24H2HvnixTghS5qa8WeBjh3VUULpQBBAjzZNJ84lw9b0V/Xgqou6mrl54AGGPjKkcTmxEKbcwpg/ZxKxOl6oZrAaf3kxEg3yBzlZC8vpdm1nhzoT9TtCPZdvCb4wqQ1szNb/bvEvxIgKCVc0FHbQXPsZNiEbm4B+EA1EW7xqWlQunPoqkYHdyuZsKKvyKcg0vPKZwHet0n5ustm2ykQNR8BWGmWcgxKbyUjQptO+cECbJ6vbCzscP+DMVgrbytrL6tnaQ/fsaY2uNhbyeRetWZnisCcOKXlX5tqbpmemLkFvIzqNayyaM32WF6b3OmkH3Hr0U05BURv+9mmWvu5MMunNC78ctQvWpQcr03lVQMXLQyYpgQ/d3kETry98RbBzhW9UWuoSZBT1BUCsBkvYYfJTMVILwZfXC0Wd4nh53M9n6AQzqNW9EBWfbJCXCtZ0Xms9Vr0KEthqyb8txGrkeKf5WkSWxr65F2mWv2VcZykuZQvh/60WYecmPwY5AF2On6NMNgrAKKfh+l5vSpKV8NILdztlCt6NCmD+aChVB3PHKNKBLgPbIWY3QDVXrW6puOjdEQIDK7DIt+mqyQOQw/E7tBspkF2Ej7jsv6u53rDOFmlVb5ggCm5fQd0yUafLirltV3K6cxnKqK3nP68my5Oyzw/rqtqm0ZpFARBFEVpcwjm8ZgvT4vpjs3QQV48fBW+aXd7VmDPMPhbybq9r56mZ/mov0Q9n37kxVGe6Zo2FsVUjUGT5bX196oZyb9dp0S9KKX90w5268S4TkzVrWR9OnddNeFq9ku3wbMAtj9+ZwHc93idf1rOa7vCJ1NGy58bhO6ftnl+lkFsaJ7Ji6k01cTLhW4G2JAMHb2oTliaRwFE3/uswLnJ992e1OZER2M4aJuvi7iSHrpLxh4jHqrFpdXcMEtP9Jwo0ZlKGHKtszulWYhVCira4ouWiQlHHRIT5PTghQMmum/CRy+ujfxsqJ9I0oIkbpltl+c9LedI/aL4w2i6WG5bq0EjW+FsddFYTORQ48UEv/norCh8iDH6uINefBg+Nlw+LU7SBpQ1P4yTaJ3PPuRMb9Vz+Jjl66g2ErDvQSz6JjFN8n/qxTAN4YVLciEtfHxvOEnmQZSu86/P7+l+d2huthg142+0Oez20+/Pr3zdnHudTCwPbehDM5/ku7eJafwHuFd6ornB8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OEAAADhCAMAAAAJbSJIAAAAkFBMVEX///8AAADz8/P09PT+/v4EBAT19fX9/f329vb39/f8/Pz6+vr4+Pj7+/uysrLr6+urq6vh4eHPz8+jo6PAwMB4eHjHx8fl5eXa2to5OTlqamq8vLxOTk6ZmZlycnK2traNjY0UFBRFRUWcnJxdXV0nJycyMjIdHR2FhYVhYWFtbW1ISEhYWFiJiYk+Pj4uLi7S+7p2AAAcIklEQVR4nM1dh3ajOhDFGJvei3HBJY5b4k3+/+8WUG8Gt9icd15IVkJz1WY0cyVpGngMQ3jRVC990mqG640nyTxI03U+O39P97vDZjQaDQaD+v+bw24//T7P8nWaBvMkHnsuyXlv0UKS9nF88KvhOPgF/Ivp4xdTlRYlaR43jJNonZ9+NoNrns3PKV9HSRy6FNAeRXeLCcXywJ8NF9al6cKSHM8HL77ndKT1yqxaLvajq5AJz37xVWWl3RbZu+gLYoLHs8CfDdsCfzYtG3zCt+AnXPRCpYV1ZJpamKWnHRZyNOr/Iv4LeHan7XzSVbRMTJ9L2wLyhuDPxngIADrDMcjp6jbMoMNPWEOYczhsk/jhav3JtsJILT35l84k7fO5zsIx6m3WLWK2fRbhroXuzqmjtPW/OGW0nEpwXQNQlRb/y2D6FZUOUzQRU+sSs+28Duy5uGpMvROg5muTFdUvnwcQ/NidVjFsSdKCl8SEkCzPQO3YVI0uALS4nGMI0M+Oh6uFvg0g6bSHdWG2MmAxVS04RgBBX4Rag7R9Vwvq8yXVcp1C93l618FyHsKpslPMug7gVKFxAC917vqv2WxDSXahyuEfdtPF51d+/LdeV9ttGkVB1D7ptlofj3ltC/zshLqQAUSJNrPM7RKTG6/gt3F3F7Vdrcw3g0t9Cj2HRb5NV0Wp2zr8ruYiowCpKRN+1tB1y6qNn6jKzzv2M4qm3ORlPTuqAeLJngZIdVFVTieMfhlcoko77D/XNa66cARnDD/n61giDwmCBg3qSqAO4iJYn35YqGLX30VjhZhkDDJdtIeCiY+XVPThnKdJGWpsKXggiABtApBL2zayW1t+uEklE1L933HSq4uazQ/D7gRYfg14XPjlcz2f6A0MZE4I1agGaKgrw/CNcZhVJ7op2ZdliXq6uouartkYeVbHGJzMxFJA0+WrGFpHVKt0t6BFAHJF+6RomNaNV8cdajlOhtOkA6BjtxrfvawmwlxSjbWpkRdNrxwL3a5/FyU2xlAEiM2vJklY5FNehvZnHkrUNS7aGTf/YsB1iGr+3cpq7zON2bQ3AlSl9Uhrw65v2pNgxgIEL6lrq8agA6SDGl9hqpU/Yv+fZWgRpwZIjUFccf3HoAAQtrZVYGODaKifBKXluygqGgHkhG4BroUB/jk3NM/uAnjvGBRaBalV38tODMDm51patyxA+RgMv5nKqsfeNpRVxp1dVDnJSLpdU3SY/lATQyPddyhLa9EApWMw2bBzy2fhaDKj4DaA+g0AsZjZJ9tXD4Wv6qIGUwqjJubs5PlZsjlvGoOSLtpjDAoWZb0Ujmds/5orALYa37RkXTRiAJ7hcL6vBW8bgwqLMj7hSb4RM9CYMQg/5zcOHcO1JQBXNMDfjKxZ7gB4i5q4sOjRsik9x89llWG3A8uVAExogEfdVRnml7roDaaaSk3I50KjneuxmIkrAIQaHwlC9ZMhlXNTmmNu/v17NaHyrJQHaqqAlr8jDH9JzhMB+KO7vIJ5iZpQrAnsb6w4BieYll87SnJmBODJtZVrxxeOQdzarn4ig7GQigl/Y/rJBwY4vQZgD1NNu09NSNaDhrPAQ+r7AkAmZ0HGoO49pIveNQYvOB7aoscbLG+iCV0U+K25nDkevSv/WV30EWMQpc2wvLngv3GajzgWm9PZIE16cB4M8Ao10cv5B/UAXjtudC5tG8IxPc4XEOL1YNpfDz5oRd9bTVAADTfF02nIpW01Poph4ZwRqpHBQ0y1q1b0XaaaxKtmDq0QT6crVsxx8zmk8YnbcI1rRH8swAd3UZxWG2N9UUnF5HK6Fa4RqyfA56zo+wVfmsqwsL7YdgMc661nBmRI+gF8oqnGFa1w/CbYQtl2t2BdClk3/XtzNYGK/ocVYqT1AKgFxGZ7vMvi0WOwTUvWF5HHi2mATzA5A5Lhn/GephrrsvhH1hcR759uo6M4zA89qgG1ICm6AP7Viv5C8KUga/12pU+L2XI1sMZHpQTEAzwYxDcDVAdf+nXRbioBSBvTzoyALdpuY3mIaoPdy1jjt005uXsM3maq9e2iNECIkIg5biNPJleKG9EAm446fEdTDQIsGIAtQkFM9BsqxQ0YgPV081amGqMmjDULsEGoAEjbQAEDsP4xLe8A+Ew1UU45gDXCboAmQMiGeI7uhTjyg0213l3Uy8VIVOB0AjQYjU+8yhVceb2JqVb/r5KJGXl8WpbXBto+kOSsn63eE+CzTbWGcaZvxY7WIuTawXABr42dniiNz3xilMearxxXfzYGtYb1ws6FWL0hjY8Bsrw2VArW+JvTgALYPB+wjp4ffFG7LLzog5vsB5DFhDU+7mhjlteG6B5kje/Mhb46yAu7ia6/yFSz6SgweptrWMyAAThseagCrw1p/PoDthZ+SfgseQa5rY831VQALd1o+QpUj0QAZyFaAUONL0wVfDX6RB825RQ74Zt1/10EjY4cPzb4ojbVfF8rg8VmIJImdlmd2cIdLegBcIz0IUToWCkHEDdlimjKTw2+1M8kzRUypK0zzaI0vhIg5dkOcI3YoFX8aqNgew3yqgx9yFd5tJpovbthXJGuycmwqcZu+zkL/1Pgdrcg1IdtBhsJPdwe+FLI9LOYRUmzyHJskwd4VwC0TKLZgqpNDuAhHaM1gY17b+RyRXO8NjCVBVh6D/cTUw/28n6CwsQ/eTSH/ljEpL9OTUBcTYFhtjr+/MobDha5D0wSjdBxJfDaDPHa2OAL0fj6kHZDEPqetClhg1ZVVHp240zHezwQM0xU3hZihDQqy7W9MqrWZ+Z78tHxVdKt7YUYesC2IOK1cdElssYPObahni644pTs4I9lnq/TIq6fcoL6CISDXpxwMpnUCYr0X54vP1hcnIaiAC6C1n4k6/KhjpMEDECf5bXhfkI0vs4CNC1Xm1RTUFsKgIIlVT+b3XTRPmfyNL9Odxsupfpz6GW6LmFvJo4H38ZJAgYgw2sj5oRHa3wGIMwZVnuxppVVLkHMP+oOwX1uv50gsifjWSE+70A2v3EAdZPV+KKCMVwtnH/uKPGv2VYgqYNeHWL32UxkxMagHQ8WThv0AGhzGl9lnbgl3g10HcAbKmNwqkqXF5MApPWh1gMgq/HVK/p6htLjSja/PgggfL6qUqSRsK4jC/emwOUBtr9yy2pa4/dY8IZRNd0wMj0K4GZaNdOmjwLWygiDhYuOXE5MB/Da2M5NNL5l9VjRt8WWRXVeIJz3AITYFp9VVrKdR+TJ4IVMiDNCjY/FhLw2j81JNH447u/ZrvV7GCdV/vU74J4+sw1+fr/yKolDYNtoF9eOxLPNa3wiJohyu1zOiGh8bnHcI/jSUHPsMtpW+Z4X/uIzzattVOohFE1NaZY44IdDXF8BKybHa0PdnWj8YVcLypZLGmzT5n9eWayCYJUeZ+fFx890Ot23z3T687E4z/LtarWaFyVy42n+kF3R9+qiY91gNT4lJh1CJDl5jX9f8MXE23HxLiS0qsGblIf8elBNaZaHUBiNL4rJ59RYjf8GwZfOQDSt8bsBupTP235C8OVaz3YPgIzG7wGQ8nnbbxB86eyiGrMC9ngxWV4byEl83rZoA/15jL4PV2KM58YIeY1R0SyvDeYk+nA87lQTT+XJ9AQoanwsJstrQzmpFbD1Wp5MP4DmmNf4WEyvdR0hXhvOSfQhtHhfxpPpMwabosesxqcsyiYJinIT84sgtPoDfNkYrIvWbIAPanxKTNh4XE5e4/998OUagG13ZjS+uNWYz8lp/NfxZPp10SYtrfG7ATqsxn8dT+YKSh2l8Q1BTElOWuO/salGFU1rfB4gy2sDOSmNb76CJ9NfTaC0lM8bs4OgmDyvrc1J+7xvMtVuUBM3mGpUbILXh0TMVtebHufZplbAKAr0pmoCebYJzztixWxPb8HhBWwDVbzGl63on8iT6QeQcjzYwwFSiCkDkOW1YaHdLW5zdPjEX+x80W4cg03RY6zxU5mYfE6XxHwTBuDzeTL9VvQCQMjzHgHLWxBTyElp/KMc4HN2vtw2Btuij9iPF3QBbPsJxWtz71QTTzLVOIAecVRiXpuyi3K8tqWmVhOvNtVI0UviiUW8Niwm4rUxOYnPm/DE3lNNgKIpHh6OcmMxeV6boWm0xh8hKvuzeDJ3qom2aLJbEmt8IqZHn96ChQ6YwEOmvdmKngOY0cEPgJCIyfDaCAGF8LzbnCm2Wx+tJu4y1WDRKRvdCTTGoqR5bSQn5rWhnPAkn3ccg802ZybuE8jERKWgnJjXRuJCK1jKe6zoQdFN2tWAA1gjFB0PYtUEDMD25aOkAb6Jmig/xMhdIIopyRkIAOtnVvqytEDovzfVXO5wE6zxXX6qMJhqBEIHkpwNxuRqgM9Z0WuOpyUzsaO1+tDlAAJem8VrUJhhxEzEg8HPvBbtKTtfrgKoDVc/XPXjZoAaHxftMKe3IKGxxt+shGj0sXxR8IWkLY+sNmvk3CCgAQvQZ3htWGiyxtfDGQuwfj62cQ3jVWoi3mL6G6XNPNwOl3ht2PFrMLy2jAYIX34quI3974IvRiNrWZEjsAjAlWfwvDY8kgCvTWNbkOe1Gf+oj5IC8pXeWEV/ZKppVrhi91gggP/Grs/x2gRtxgEUeG1GuRxIP/5zXMUmB/DBwZc2iRlmR9R4nAzLidaQG1heG9uCIkCP5bXV3a7u/V8SgADlV5ToGlSVjx6DvqPpSfTFdE1ahq8YmswMr03RgnTwhea1IRtokpNCBP7PfhYV7fmecFDepybQalXP0hk84F1kUDXjZCLltfEADVAK4/hleW3QF2CG2185QNyceTWftIQYdBT8VaYaotK4oT7JtkdJw9HzwG811Miq7gpeW9sINK+NmOm1WO2RhReYds2zOy+P26KMQ09DnZec3cruAmwedG5lXXYYl0X6b4kPExZwkYJOGQhXoIqT8Npg3fK8NvBygdc22eIj0pRcNfBsfj8Wp3ydzrMiScqJ3loVlCmsGZ4+KZOiyObNTQqLn98Nk1/EhV6mW7iaI57t3rw2iJTy6kPbDs+/NeJJtaNquA8ZjxZ70zzqJJ1M4l1VegbqENizLfDakD3CnN5C+BlE449hC3KjN94uOiW6SG1X47pYX4vmXFj+0Nt6slfx2vDwZwH24LXVrR5m+S9M1AWwo1V6AvzNs5ARk/asyHltKoDdvDZoqvmTdMYL8miA8OcsjX1eTNo3JuW1KQA2nZvltalX9I3zdbLKqUtJHgywed/nqxATYlQOeBmvTdmCLs9r61wPamERLTED+nEAN4vWXqIWMsoYER3l5lWwIclJRbnFkywlq4l2PtIn8zW5zuMWgFTGab6exxNYUA86j8hrI3szAa+NbXua19Y/+KI17mVHL6L1TOA/X1De7DOdrdMC2D1Wf8aZQfRhxAFkeW0o5wVeWw8DuqWgO5Mki9bLz4/p7+Gythgdfqcfn8t1lCUTpzE/wEd60VqR45eKcgesmPa1vLZrVvQOSGrqcVk/STYP0mpbVdW6Wq+rNArmWVIbO3HYtgOy7247z8CycI8P2HaQ8trI6S0Cr+2mFb2N3JbIHtdc5JdEHJDO4MvlOO2Y47WJ2xzhbyinK/Da+gRf1LGJ+4MvnVQCZi+3AiDV9ipe28uCL910HnovdzdAFa/tZQHQHlwJhtd2ESBY8Ep5ba8KvmiXu6iS14bFNGmJYE5K4zvdY/DJMfpedB6K14aXVlBMeCsZdm2peG0v4skwANV0HkfgteGi4ektuNuBnIHAa3sVT0YOUOcA+kNe42MxIa/NRDmhZhQ0/qt4MlqvLurrNloBQ4SkHZhbyfD8y+vD+wKgD1IToqlGr+pYjS+IiXJiXhvn835TNUGnZTS+CiDPa8N7uf8u+NJrDEp5u7TGVwKk2p7Zy/0ynsw1rE9K4/tdXbTJSfu8/3Dny02b5MDnaI3PiQk0vq3itdnue45Bfl0uO70FzZtA47M2UEp83sO3NNV4gC7R+CkHkLmVDOfcEo1/h5p4uqlGTGZK46esmCDKDS+jJVQHwvMOVQCv2vnyHFONvu5Axxo/lRQt8toIzzu7AeBfmWr0miDD+i2STRUgJ2l7itd2YgG+lalGL3pOlMan91LTAOmqoXht8R/yZG7fSx0PKI0vOv/EUihe23f9iXdSE6J/uknyTTzLgcuLaUhy0ry2I7rP7Pk7Xy7speY4vhzAIyVvxF9XCXltbNvTTPb2OoX3NNVQ0RUFEGl8XHQHr639udbebEXP3Yrzjw5+wBWwQ3htDoJJlxKxIeyTrY3fYQxKW9A+sdGdgBWT47XBnCbHZB8cCsQ4+bPlUt8umhy48FWgMSOJPhqD5PR4JvtgkOtyoZ+/or8IUM8HHMAGoeJOKyqnwTHZm5+j1CX95KVqAhOnND8dCQBrhJJDNDmAnsBkb3/sIrQV7B1MNdd1o51MzEDrbEFXYLKjrrrZ2nKAf68mtLA5M1YmZuDxRRtAIsbxizX+ZsNFbY/NpoTXm2pJjoUC4m02qBkilyuav5WM5bWNYnwELEL6vY05gH+tJsKU3HgIpTqXA4yQK9pleG3IJ0N59T3+lORBc3xojQBTCZ9uquENOi1VNqCO3UUAU1c8vQUBZHhtuFUYn7f+SQFE3/zYlp5C6GepiVp7T0DrcUPvpDuWcHoLKpq7lQyxOzheW4GpnjTRct+ysPgj+Z9mqjXMJFYG8PJTaDbPaxPnQhagJZzQqkcH2cfrpsxX+GzD56iJ1uqKs1zcgtD+PARGa1Fyp7d0ABR4bY0gLUaB5dM8m8+0GCMSwoPVhOaGRXo6kMJoG7vG10wrbd2yp7coAFIzIxPlRkLPxb5KgI5O1WpS53R5o+AWgC1fztcnq+qkZFANwBYl1HkYXltXC/pslJt4c+xkqQCIXn5OeZqUzWmScLVyFUAXSGaESZEeZxTNW0J9GwyW7Z4WNDr689qAbqN5bcxqQk/3dLn8C+y2vx+feTovmoNjIVBM4sfndxso7IwO8dQmSZalx9PHfsMXIALcV8DNiYf/EJfecSsZVN5EHw4FKzY5HlQAJVy1zbThtadptMqKpCzjMg5DPQzDSZmUSZGtgnRbHZdn7gjbywA3x4Tf3nEFrw1kFXltZPRaDci9RBD5PHT1c4G82Pxvf0zq9ueNqE5em8MCFKPc/PTkl+vvbomU41WWpDNt/Xyvm32stuj8u8Bra/1QJgtQ5LWJ86/rmvoKX4dyJcCbKmPwBY6aF83gZkWv5LXBxuNy8nF89XIpjk6/T21B8OxmQWkIYtI2BhPlFje+8Tk5jX9hRd9seImz45m6++KhLVgr9fMxi6mpV7GQ6cFrY3IyGr/Hil4LywCfz/4AgPD5/BfBE4YvrNTAZE9pfLOri/K8tl4uC5DEqjU1Q2i/DiB5Not/UVJPAYiHqgaIVh60xufFBLw21a1kNn8n+aUVvQ9m5rII/s0W0wMvtxwg9Rymi9l6VSTwZOhrmNcirw2v6iCvjc1J89pu8KoBA6bZtrVK1/lydv4RrrHAoHbT82zZ7P9KkgnskegrPQAie8Tv5LVxwRdK43tCKf1X9OhEX03Xx0O9fhpLpmzI3fV/YfOHcYgPhIM/VcEXRd1Ce0TCa4NiWuytZCKvTedKuc2rBpPg62YctB0Rj447j9zwOF4bEbPHrWSqUv6GJ9N3dPC3knFTBZdTwmt7bfBFXjSzJuB4bbw2A6VQ8UGe1/ba4IsUIBfGZHltUoCM0HJe2wt4Mr07D8Nr44qGpTA0EpbX9rrgS3/G2QVeG3crGRgIDK/tZcGXvmOweTp4bQbhtYFSJLeS3XVC7HPHoMbw2gJOTP5WMvASCLy2F/FkpABlhzCobiVz2FvJsFdN0PjvqyZgWtbnza8JEK8N20CCz/vvgi+3brFifN6SLZGc0I7iVrJ3GIOKommft6jNxKphNf6reDIKgFIqgexWMg4g07kZjf80NfGoMahBhGBoEV4bPhSKKQXkpDX+i+iUUoBqOg99egsnZqvxTYsVmtL49l/ufOkAeIHOI5zeQhwPDK8N5VxhjR+O/95Uu7qLavStZCsWoMvw2nDODGv8mF87Pmrnyw1jUF20NZ5gjV+waeW3krkxrpGIFfqtTDVq0QNtlKbnhayYNK+NsoGsDcowZYR+L1ONLnqPAB4cmZhizhybCNmbqwmQdo7lzXu0YJOzwCbCZigywx+186WHqdZNTG60mb7B8iYqZiKf8xvPpt+69Vg18ThTDRXtf2CAC4mYBiiFq5oC65fB2X0AwF6m2gVjmyuaqQz/jAHWM6lQNM9rQ9H9E5pOR4Nvq7saewN8yIqe6aJj0oKDmSakZaPcVOiULCnrsZhIBsIbmGp1WlNLyBgcjMZjoTKY01uY4Es5IDkHaxSJe5Cp9iA1MdTMNS1m6QkjCZze4nA5QSlzOqC3L24H2HvnixTghS5qa8WeBjh3VUULpQBBAjzZNJ84lw9b0V/Xgqou6mrl54AGGPjKkcTmxEKbcwpg/ZxKxOl6oZrAaf3kxEg3yBzlZC8vpdm1nhzoT9TtCPZdvCb4wqQ1szNb/bvEvxIgKCVc0FHbQXPsZNiEbm4B+EA1EW7xqWlQunPoqkYHdyuZsKKvyKcg0vPKZwHet0n5ustm2ykQNR8BWGmWcgxKbyUjQptO+cECbJ6vbCzscP+DMVgrbytrL6tnaQ/fsaY2uNhbyeRetWZnisCcOKXlX5tqbpmemLkFvIzqNayyaM32WF6b3OmkH3Hr0U05BURv+9mmWvu5MMunNC78ctQvWpQcr03lVQMXLQyYpgQ/d3kETry98RbBzhW9UWuoSZBT1BUCsBkvYYfJTMVILwZfXC0Wd4nh53M9n6AQzqNW9EBWfbJCXCtZ0Xms9Vr0KEthqyb8txGrkeKf5WkSWxr65F2mWv2VcZykuZQvh/60WYecmPwY5AF2On6NMNgrAKKfh+l5vSpKV8NILdztlCt6NCmD+aChVB3PHKNKBLgPbIWY3QDVXrW6puOjdEQIDK7DIt+mqyQOQw/E7tBspkF2Ej7jsv6u53rDOFmlVb5ggCm5fQd0yUafLirltV3K6cxnKqK3nP68my5Oyzw/rqtqm0ZpFARBFEVpcwjm8ZgvT4vpjs3QQV48fBW+aXd7VmDPMPhbybq9r56mZ/mov0Q9n37kxVGe6Zo2FsVUjUGT5bX196oZyb9dp0S9KKX90w5268S4TkzVrWR9OnddNeFq9ku3wbMAtj9+ZwHc93idf1rOa7vCJ1NGy58bhO6ftnl+lkFsaJ7Ji6k01cTLhW4G2JAMHb2oTliaRwFE3/uswLnJ992e1OZER2M4aJuvi7iSHrpLxh4jHqrFpdXcMEtP9Jwo0ZlKGHKtszulWYhVCira4ouWiQlHHRIT5PTghQMmum/CRy+ujfxsqJ9I0oIkbpltl+c9LedI/aL4w2i6WG5bq0EjW+FsddFYTORQ48UEv/norCh8iDH6uINefBg+Nlw+LU7SBpQ1P4yTaJ3PPuRMb9Vz+Jjl66g2ErDvQSz6JjFN8n/qxTAN4YVLciEtfHxvOEnmQZSu86/P7+l+d2huthg142+0Oez20+/Pr3zdnHudTCwPbehDM5/ku7eJafwHuFd6ornB8U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027" name="Picture 11" descr="Image result for database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987941"/>
            <a:ext cx="745315" cy="7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9" name="Picture 13" descr="Image result for wireless router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42131"/>
            <a:ext cx="866989" cy="8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86029" idx="3"/>
            <a:endCxn id="86018" idx="1"/>
          </p:cNvCxnSpPr>
          <p:nvPr/>
        </p:nvCxnSpPr>
        <p:spPr bwMode="auto">
          <a:xfrm>
            <a:off x="1327364" y="4075626"/>
            <a:ext cx="364313" cy="14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6018" idx="3"/>
            <a:endCxn id="86019" idx="1"/>
          </p:cNvCxnSpPr>
          <p:nvPr/>
        </p:nvCxnSpPr>
        <p:spPr bwMode="auto">
          <a:xfrm>
            <a:off x="2771800" y="4077069"/>
            <a:ext cx="468052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6019" idx="2"/>
            <a:endCxn id="86027" idx="0"/>
          </p:cNvCxnSpPr>
          <p:nvPr/>
        </p:nvCxnSpPr>
        <p:spPr bwMode="auto">
          <a:xfrm>
            <a:off x="8096114" y="4720863"/>
            <a:ext cx="16896" cy="267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6021" idx="2"/>
            <a:endCxn id="86018" idx="0"/>
          </p:cNvCxnSpPr>
          <p:nvPr/>
        </p:nvCxnSpPr>
        <p:spPr bwMode="auto">
          <a:xfrm flipH="1">
            <a:off x="2231739" y="2916741"/>
            <a:ext cx="4103" cy="620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6031" name="Picture 15" descr="Image result for satellite ic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41165"/>
            <a:ext cx="1080123" cy="10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86018" idx="2"/>
            <a:endCxn id="86031" idx="0"/>
          </p:cNvCxnSpPr>
          <p:nvPr/>
        </p:nvCxnSpPr>
        <p:spPr bwMode="auto">
          <a:xfrm>
            <a:off x="2231739" y="4617130"/>
            <a:ext cx="3" cy="324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092" y="450912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Messiah </a:t>
            </a:r>
          </a:p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Wi-bot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1241" y="1537047"/>
            <a:ext cx="1720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Weather API Server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4345359"/>
            <a:ext cx="156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IBM Cloud Server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2200" y="515719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IBM Cloud DB2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816" y="5085184"/>
            <a:ext cx="17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Satellite image data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92" y="3404408"/>
            <a:ext cx="71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User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Image result for sms servic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7" y="1900848"/>
            <a:ext cx="815851" cy="8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86019" idx="0"/>
            <a:endCxn id="1028" idx="2"/>
          </p:cNvCxnSpPr>
          <p:nvPr/>
        </p:nvCxnSpPr>
        <p:spPr bwMode="auto">
          <a:xfrm flipH="1" flipV="1">
            <a:off x="8096113" y="2716699"/>
            <a:ext cx="1" cy="71657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83410" y="1537047"/>
            <a:ext cx="122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SMS Service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32" name="Picture 8" descr="Image result for weather api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9" y="1761879"/>
            <a:ext cx="1070288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549024" y="1509415"/>
            <a:ext cx="122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Weather API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5" name="Elbow Connector 34"/>
          <p:cNvCxnSpPr>
            <a:stCxn id="86019" idx="3"/>
            <a:endCxn id="86029" idx="1"/>
          </p:cNvCxnSpPr>
          <p:nvPr/>
        </p:nvCxnSpPr>
        <p:spPr bwMode="auto">
          <a:xfrm flipH="1" flipV="1">
            <a:off x="460375" y="4075626"/>
            <a:ext cx="8279532" cy="1444"/>
          </a:xfrm>
          <a:prstGeom prst="bentConnector5">
            <a:avLst>
              <a:gd name="adj1" fmla="val -2761"/>
              <a:gd name="adj2" fmla="val -172088366"/>
              <a:gd name="adj3" fmla="val 102761"/>
            </a:avLst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32" idx="2"/>
            <a:endCxn id="86019" idx="0"/>
          </p:cNvCxnSpPr>
          <p:nvPr/>
        </p:nvCxnSpPr>
        <p:spPr bwMode="auto">
          <a:xfrm rot="16200000" flipH="1">
            <a:off x="6861489" y="2198650"/>
            <a:ext cx="577609" cy="1891641"/>
          </a:xfrm>
          <a:prstGeom prst="bentConnector3">
            <a:avLst/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Approach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Treating mobile as primary communication device</a:t>
            </a:r>
          </a:p>
          <a:p>
            <a:r>
              <a:rPr lang="en-US" sz="2000" dirty="0" smtClean="0"/>
              <a:t>Push alerts to user, thus increaing awareness</a:t>
            </a:r>
          </a:p>
          <a:p>
            <a:r>
              <a:rPr lang="en-US" sz="2000" dirty="0" smtClean="0"/>
              <a:t>Smart user conversation to provide knowledge</a:t>
            </a:r>
          </a:p>
          <a:p>
            <a:r>
              <a:rPr lang="en-US" sz="2000" dirty="0" smtClean="0"/>
              <a:t>Community service to report incidents</a:t>
            </a:r>
          </a:p>
          <a:p>
            <a:r>
              <a:rPr lang="en-US" sz="2000" dirty="0" smtClean="0"/>
              <a:t>Classification of user roles</a:t>
            </a:r>
          </a:p>
          <a:p>
            <a:r>
              <a:rPr lang="en-US" sz="2000" dirty="0" smtClean="0"/>
              <a:t>Smart AI backend to classify incidents and automate the service deployments</a:t>
            </a:r>
          </a:p>
          <a:p>
            <a:r>
              <a:rPr lang="en-US" sz="2000" dirty="0" smtClean="0"/>
              <a:t>Featured app with disaster rescue scenario</a:t>
            </a:r>
          </a:p>
          <a:p>
            <a:r>
              <a:rPr lang="en-US" sz="2000" dirty="0" smtClean="0"/>
              <a:t>Smart navigation to rescue user from disasters</a:t>
            </a:r>
          </a:p>
          <a:p>
            <a:r>
              <a:rPr lang="en-US" sz="2000" dirty="0" smtClean="0"/>
              <a:t>Displaying nearby utility places for safety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2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Flood - Implementing ML with datasets of the known disaster scenarios</a:t>
            </a:r>
          </a:p>
          <a:p>
            <a:r>
              <a:rPr lang="en-US" sz="2400" dirty="0" smtClean="0"/>
              <a:t>Cyclone - Implementing satellite image scanning of the atmosphere</a:t>
            </a:r>
          </a:p>
          <a:p>
            <a:r>
              <a:rPr lang="en-US" sz="2400" dirty="0" smtClean="0"/>
              <a:t>Plotting cyclone path on the map</a:t>
            </a:r>
          </a:p>
          <a:p>
            <a:r>
              <a:rPr lang="en-US" sz="2400" dirty="0" smtClean="0"/>
              <a:t>Plotting the flood area on the map</a:t>
            </a:r>
          </a:p>
        </p:txBody>
      </p:sp>
    </p:spTree>
    <p:extLst>
      <p:ext uri="{BB962C8B-B14F-4D97-AF65-F5344CB8AC3E}">
        <p14:creationId xmlns:p14="http://schemas.microsoft.com/office/powerpoint/2010/main" val="18359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– The Wi-Bot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wi-mesh to reach to mobile users</a:t>
            </a:r>
          </a:p>
          <a:p>
            <a:r>
              <a:rPr lang="en-US" sz="2400" dirty="0" smtClean="0"/>
              <a:t>Active signal amplifier to boost wi-fi signal</a:t>
            </a:r>
          </a:p>
          <a:p>
            <a:r>
              <a:rPr lang="en-US" sz="2400" dirty="0" smtClean="0"/>
              <a:t>3V light weight battery operated device weighing less than 50grams</a:t>
            </a:r>
          </a:p>
          <a:p>
            <a:r>
              <a:rPr lang="en-US" sz="2400" dirty="0" smtClean="0"/>
              <a:t>Simple wi-fi connectivity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7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Assign roles to users like:</a:t>
            </a:r>
            <a:endParaRPr lang="en-US" sz="2400" dirty="0" smtClean="0"/>
          </a:p>
          <a:p>
            <a:r>
              <a:rPr lang="en-US" sz="2400" dirty="0" smtClean="0"/>
              <a:t>Victims</a:t>
            </a:r>
            <a:endParaRPr lang="en-US" sz="2400" dirty="0" smtClean="0"/>
          </a:p>
          <a:p>
            <a:r>
              <a:rPr lang="en-US" sz="2400" dirty="0" smtClean="0"/>
              <a:t>Volunteers to perform rescue operations</a:t>
            </a:r>
          </a:p>
          <a:p>
            <a:r>
              <a:rPr lang="en-US" sz="2400" dirty="0" smtClean="0"/>
              <a:t>Doctors</a:t>
            </a:r>
          </a:p>
          <a:p>
            <a:r>
              <a:rPr lang="en-US" sz="2400" dirty="0" smtClean="0"/>
              <a:t>Ambulance service providers</a:t>
            </a:r>
          </a:p>
          <a:p>
            <a:r>
              <a:rPr lang="en-US" sz="2400" dirty="0" smtClean="0"/>
              <a:t>Admin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8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 design template">
  <a:themeElements>
    <a:clrScheme name="Office Them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 design template</Template>
  <TotalTime>554</TotalTime>
  <Words>384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Eclipse design template</vt:lpstr>
      <vt:lpstr>Project - messiah</vt:lpstr>
      <vt:lpstr>Overview of messiah</vt:lpstr>
      <vt:lpstr>Technology Stack</vt:lpstr>
      <vt:lpstr>IBM Services</vt:lpstr>
      <vt:lpstr>Architecture</vt:lpstr>
      <vt:lpstr>Mobile Approach – Why?</vt:lpstr>
      <vt:lpstr>Predictive approach</vt:lpstr>
      <vt:lpstr>IoT – The Wi-Bot</vt:lpstr>
      <vt:lpstr>User Types</vt:lpstr>
      <vt:lpstr>Future – Advanced Sattelite Imagery</vt:lpstr>
      <vt:lpstr>Future - Disaster and Wi-Bot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messiah</dc:title>
  <dc:creator>Windows 10</dc:creator>
  <cp:lastModifiedBy>Windows 10</cp:lastModifiedBy>
  <cp:revision>49</cp:revision>
  <cp:lastPrinted>1601-01-01T00:00:00Z</cp:lastPrinted>
  <dcterms:created xsi:type="dcterms:W3CDTF">2019-07-04T18:56:32Z</dcterms:created>
  <dcterms:modified xsi:type="dcterms:W3CDTF">2019-07-06T14:23:41Z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TC102037701033</vt:lpwstr>
  </property>
</Properties>
</file>