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12"/>
  </p:notesMasterIdLst>
  <p:handoutMasterIdLst>
    <p:handoutMasterId r:id="rId13"/>
  </p:handoutMasterIdLst>
  <p:sldIdLst>
    <p:sldId id="665" r:id="rId5"/>
    <p:sldId id="666" r:id="rId6"/>
    <p:sldId id="668" r:id="rId7"/>
    <p:sldId id="672" r:id="rId8"/>
    <p:sldId id="670" r:id="rId9"/>
    <p:sldId id="673" r:id="rId10"/>
    <p:sldId id="67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D1"/>
    <a:srgbClr val="6BB445"/>
    <a:srgbClr val="3C1053"/>
    <a:srgbClr val="5C338C"/>
    <a:srgbClr val="3972FF"/>
    <a:srgbClr val="F4633A"/>
    <a:srgbClr val="FF8F1C"/>
    <a:srgbClr val="840B55"/>
    <a:srgbClr val="C800A1"/>
    <a:srgbClr val="31B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13"/>
  </p:normalViewPr>
  <p:slideViewPr>
    <p:cSldViewPr snapToGrid="0">
      <p:cViewPr>
        <p:scale>
          <a:sx n="100" d="100"/>
          <a:sy n="100" d="100"/>
        </p:scale>
        <p:origin x="84" y="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7182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AD308-053C-492E-9BDC-2E617BDBBFEF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4AA433-74EA-43FC-A047-6B24A422592D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900" b="1" dirty="0" smtClean="0"/>
            <a:t>Messiah</a:t>
          </a:r>
          <a:endParaRPr lang="en-US" sz="900" b="1" dirty="0"/>
        </a:p>
      </dgm:t>
    </dgm:pt>
    <dgm:pt modelId="{69A69ADE-787B-41F3-B2B4-60D78F68A903}" type="parTrans" cxnId="{B4540C58-1FF3-449D-99DB-40CC20666EFF}">
      <dgm:prSet/>
      <dgm:spPr/>
      <dgm:t>
        <a:bodyPr/>
        <a:lstStyle/>
        <a:p>
          <a:endParaRPr lang="en-US" sz="800"/>
        </a:p>
      </dgm:t>
    </dgm:pt>
    <dgm:pt modelId="{A9205EF9-C95D-4D92-803C-53FD10E754B6}" type="sibTrans" cxnId="{B4540C58-1FF3-449D-99DB-40CC20666EFF}">
      <dgm:prSet/>
      <dgm:spPr/>
      <dgm:t>
        <a:bodyPr/>
        <a:lstStyle/>
        <a:p>
          <a:endParaRPr lang="en-US" sz="800"/>
        </a:p>
      </dgm:t>
    </dgm:pt>
    <dgm:pt modelId="{7F0A613F-3CF2-4F33-9230-9731A0FA6947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 anchor="b"/>
        <a:lstStyle/>
        <a:p>
          <a:r>
            <a:rPr lang="en-US" sz="800" b="1" dirty="0" smtClean="0">
              <a:solidFill>
                <a:schemeClr val="tx2"/>
              </a:solidFill>
            </a:rPr>
            <a:t>Smart</a:t>
          </a:r>
          <a:endParaRPr lang="en-US" sz="800" b="1" dirty="0">
            <a:solidFill>
              <a:schemeClr val="tx2"/>
            </a:solidFill>
          </a:endParaRPr>
        </a:p>
      </dgm:t>
    </dgm:pt>
    <dgm:pt modelId="{2B42F587-8FF4-4217-9A64-75DE71B707F1}" type="parTrans" cxnId="{526CBA20-F503-4B35-99AF-D538DD149E0D}">
      <dgm:prSet/>
      <dgm:spPr/>
      <dgm:t>
        <a:bodyPr/>
        <a:lstStyle/>
        <a:p>
          <a:endParaRPr lang="en-US" sz="800"/>
        </a:p>
      </dgm:t>
    </dgm:pt>
    <dgm:pt modelId="{7C38F50B-3518-4346-BFC4-23895A51768B}" type="sibTrans" cxnId="{526CBA20-F503-4B35-99AF-D538DD149E0D}">
      <dgm:prSet/>
      <dgm:spPr/>
      <dgm:t>
        <a:bodyPr/>
        <a:lstStyle/>
        <a:p>
          <a:endParaRPr lang="en-US" sz="800"/>
        </a:p>
      </dgm:t>
    </dgm:pt>
    <dgm:pt modelId="{BA013B83-5E77-4CC9-81C4-56E4B0805135}">
      <dgm:prSet phldrT="[Text]" custT="1"/>
      <dgm:spPr>
        <a:solidFill>
          <a:srgbClr val="00B050"/>
        </a:solidFill>
      </dgm:spPr>
      <dgm:t>
        <a:bodyPr anchor="b"/>
        <a:lstStyle/>
        <a:p>
          <a:r>
            <a:rPr lang="en-US" sz="800" b="1" dirty="0" smtClean="0">
              <a:solidFill>
                <a:schemeClr val="tx2"/>
              </a:solidFill>
            </a:rPr>
            <a:t>Connect</a:t>
          </a:r>
          <a:endParaRPr lang="en-US" sz="800" b="1" dirty="0">
            <a:solidFill>
              <a:schemeClr val="tx2"/>
            </a:solidFill>
          </a:endParaRPr>
        </a:p>
      </dgm:t>
    </dgm:pt>
    <dgm:pt modelId="{7FE73036-8FA2-49D0-8BC1-9BEF296201CB}" type="parTrans" cxnId="{1719A34A-E8DA-4242-8F2E-C74394C5EFE2}">
      <dgm:prSet/>
      <dgm:spPr/>
      <dgm:t>
        <a:bodyPr/>
        <a:lstStyle/>
        <a:p>
          <a:endParaRPr lang="en-US" sz="800"/>
        </a:p>
      </dgm:t>
    </dgm:pt>
    <dgm:pt modelId="{4EBFA678-F1FD-49E2-BC6C-99AFF4827F5B}" type="sibTrans" cxnId="{1719A34A-E8DA-4242-8F2E-C74394C5EFE2}">
      <dgm:prSet/>
      <dgm:spPr/>
      <dgm:t>
        <a:bodyPr/>
        <a:lstStyle/>
        <a:p>
          <a:endParaRPr lang="en-US" sz="800"/>
        </a:p>
      </dgm:t>
    </dgm:pt>
    <dgm:pt modelId="{FEE0EB42-BB4C-4711-A786-FC83FF1974FE}">
      <dgm:prSet phldrT="[Text]" custT="1"/>
      <dgm:spPr>
        <a:solidFill>
          <a:schemeClr val="bg1">
            <a:lumMod val="75000"/>
          </a:schemeClr>
        </a:solidFill>
      </dgm:spPr>
      <dgm:t>
        <a:bodyPr anchor="b"/>
        <a:lstStyle/>
        <a:p>
          <a:r>
            <a:rPr lang="en-US" sz="800" b="1" dirty="0" smtClean="0">
              <a:solidFill>
                <a:schemeClr val="tx2"/>
              </a:solidFill>
            </a:rPr>
            <a:t>Automate</a:t>
          </a:r>
          <a:endParaRPr lang="en-US" sz="800" b="1" dirty="0">
            <a:solidFill>
              <a:schemeClr val="tx2"/>
            </a:solidFill>
          </a:endParaRPr>
        </a:p>
      </dgm:t>
    </dgm:pt>
    <dgm:pt modelId="{E1AAD5BC-51EF-490C-B5B7-04266CE9DD1B}" type="parTrans" cxnId="{664B9955-927F-49EA-8310-DE9C04A9B23E}">
      <dgm:prSet/>
      <dgm:spPr/>
      <dgm:t>
        <a:bodyPr/>
        <a:lstStyle/>
        <a:p>
          <a:endParaRPr lang="en-US" sz="800"/>
        </a:p>
      </dgm:t>
    </dgm:pt>
    <dgm:pt modelId="{7D2FB802-69EA-42B0-8878-2AAC2665B0D1}" type="sibTrans" cxnId="{664B9955-927F-49EA-8310-DE9C04A9B23E}">
      <dgm:prSet/>
      <dgm:spPr/>
      <dgm:t>
        <a:bodyPr/>
        <a:lstStyle/>
        <a:p>
          <a:endParaRPr lang="en-US" sz="800"/>
        </a:p>
      </dgm:t>
    </dgm:pt>
    <dgm:pt modelId="{3E68B57C-48B8-4847-85C3-2033FA222260}">
      <dgm:prSet phldrT="[Text]" custT="1"/>
      <dgm:spPr>
        <a:solidFill>
          <a:srgbClr val="FF8F1C"/>
        </a:solidFill>
      </dgm:spPr>
      <dgm:t>
        <a:bodyPr/>
        <a:lstStyle/>
        <a:p>
          <a:endParaRPr lang="en-US" sz="800" dirty="0" smtClean="0"/>
        </a:p>
        <a:p>
          <a:endParaRPr lang="en-US" sz="800" dirty="0" smtClean="0"/>
        </a:p>
        <a:p>
          <a:endParaRPr lang="en-US" sz="800" dirty="0" smtClean="0"/>
        </a:p>
        <a:p>
          <a:r>
            <a:rPr lang="en-US" sz="800" b="1" dirty="0" smtClean="0">
              <a:solidFill>
                <a:schemeClr val="tx2"/>
              </a:solidFill>
            </a:rPr>
            <a:t>Analyze</a:t>
          </a:r>
          <a:endParaRPr lang="en-US" sz="800" b="1" dirty="0">
            <a:solidFill>
              <a:schemeClr val="tx2"/>
            </a:solidFill>
          </a:endParaRPr>
        </a:p>
      </dgm:t>
    </dgm:pt>
    <dgm:pt modelId="{E0DA9454-BDDF-4944-9467-DDCDB1839FAB}" type="parTrans" cxnId="{8BD2A827-48FB-4D20-BB6A-1AEF72846E60}">
      <dgm:prSet/>
      <dgm:spPr/>
      <dgm:t>
        <a:bodyPr/>
        <a:lstStyle/>
        <a:p>
          <a:endParaRPr lang="en-US" sz="800"/>
        </a:p>
      </dgm:t>
    </dgm:pt>
    <dgm:pt modelId="{724BBC02-A600-4088-999E-D947978A07BC}" type="sibTrans" cxnId="{8BD2A827-48FB-4D20-BB6A-1AEF72846E60}">
      <dgm:prSet/>
      <dgm:spPr/>
      <dgm:t>
        <a:bodyPr/>
        <a:lstStyle/>
        <a:p>
          <a:endParaRPr lang="en-US" sz="800"/>
        </a:p>
      </dgm:t>
    </dgm:pt>
    <dgm:pt modelId="{AF6F250C-6595-4923-B52E-D64A9ADD094C}">
      <dgm:prSet phldrT="[Text]" custT="1"/>
      <dgm:spPr>
        <a:solidFill>
          <a:schemeClr val="bg1">
            <a:lumMod val="75000"/>
          </a:schemeClr>
        </a:solidFill>
      </dgm:spPr>
      <dgm:t>
        <a:bodyPr anchor="b"/>
        <a:lstStyle/>
        <a:p>
          <a:r>
            <a:rPr lang="en-US" sz="800" b="1" dirty="0" smtClean="0">
              <a:solidFill>
                <a:schemeClr val="tx2"/>
              </a:solidFill>
            </a:rPr>
            <a:t>Efficient</a:t>
          </a:r>
          <a:endParaRPr lang="en-US" sz="800" b="1" dirty="0">
            <a:solidFill>
              <a:schemeClr val="tx2"/>
            </a:solidFill>
          </a:endParaRPr>
        </a:p>
      </dgm:t>
    </dgm:pt>
    <dgm:pt modelId="{7DC28178-3946-495A-8370-C7A0716FC88E}" type="parTrans" cxnId="{F4DBEAB4-155A-4BAA-A1A5-2D24E6507B58}">
      <dgm:prSet/>
      <dgm:spPr/>
      <dgm:t>
        <a:bodyPr/>
        <a:lstStyle/>
        <a:p>
          <a:endParaRPr lang="en-US" sz="800"/>
        </a:p>
      </dgm:t>
    </dgm:pt>
    <dgm:pt modelId="{229D7F8F-DB69-44B5-8E88-D5CBBCAE4380}" type="sibTrans" cxnId="{F4DBEAB4-155A-4BAA-A1A5-2D24E6507B58}">
      <dgm:prSet/>
      <dgm:spPr/>
      <dgm:t>
        <a:bodyPr/>
        <a:lstStyle/>
        <a:p>
          <a:endParaRPr lang="en-US" sz="800"/>
        </a:p>
      </dgm:t>
    </dgm:pt>
    <dgm:pt modelId="{AAAACEF5-CF1F-4124-BAD5-D3D34E88195A}">
      <dgm:prSet phldrT="[Text]" custT="1"/>
      <dgm:spPr>
        <a:solidFill>
          <a:schemeClr val="bg1">
            <a:lumMod val="75000"/>
          </a:schemeClr>
        </a:solidFill>
      </dgm:spPr>
      <dgm:t>
        <a:bodyPr anchor="b"/>
        <a:lstStyle/>
        <a:p>
          <a:r>
            <a:rPr lang="en-US" sz="800" b="1" dirty="0" smtClean="0">
              <a:solidFill>
                <a:schemeClr val="tx2"/>
              </a:solidFill>
            </a:rPr>
            <a:t>Predict</a:t>
          </a:r>
          <a:endParaRPr lang="en-US" sz="800" b="1" dirty="0">
            <a:solidFill>
              <a:schemeClr val="tx2"/>
            </a:solidFill>
          </a:endParaRPr>
        </a:p>
      </dgm:t>
    </dgm:pt>
    <dgm:pt modelId="{27A789E4-960E-4468-82ED-8FC255425105}" type="sibTrans" cxnId="{6C54D02E-175C-402B-A67A-6027034468B7}">
      <dgm:prSet/>
      <dgm:spPr/>
      <dgm:t>
        <a:bodyPr/>
        <a:lstStyle/>
        <a:p>
          <a:endParaRPr lang="en-US" sz="800"/>
        </a:p>
      </dgm:t>
    </dgm:pt>
    <dgm:pt modelId="{8088D7A0-5160-4A16-8C89-B03BF2844E73}" type="parTrans" cxnId="{6C54D02E-175C-402B-A67A-6027034468B7}">
      <dgm:prSet/>
      <dgm:spPr/>
      <dgm:t>
        <a:bodyPr/>
        <a:lstStyle/>
        <a:p>
          <a:endParaRPr lang="en-US" sz="800"/>
        </a:p>
      </dgm:t>
    </dgm:pt>
    <dgm:pt modelId="{242627E1-87E1-4027-8BFD-457E56F21E5C}" type="pres">
      <dgm:prSet presAssocID="{2ECAD308-053C-492E-9BDC-2E617BDBBF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4A32E8D-B4FE-4888-8703-16BA049CBEFD}" type="pres">
      <dgm:prSet presAssocID="{CD4AA433-74EA-43FC-A047-6B24A422592D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DA1EAA95-3886-45ED-AF5F-9B01BD014A54}" type="pres">
      <dgm:prSet presAssocID="{7F0A613F-3CF2-4F33-9230-9731A0FA6947}" presName="Accent1" presStyleCnt="0"/>
      <dgm:spPr/>
    </dgm:pt>
    <dgm:pt modelId="{AC873E17-F4CB-45D6-9391-D42CED3833DA}" type="pres">
      <dgm:prSet presAssocID="{7F0A613F-3CF2-4F33-9230-9731A0FA6947}" presName="Accent" presStyleLbl="bgShp" presStyleIdx="0" presStyleCnt="6"/>
      <dgm:spPr/>
    </dgm:pt>
    <dgm:pt modelId="{02A02B3A-F1E8-4F29-9F78-A9D361F6D892}" type="pres">
      <dgm:prSet presAssocID="{7F0A613F-3CF2-4F33-9230-9731A0FA6947}" presName="Child1" presStyleLbl="node1" presStyleIdx="0" presStyleCnt="6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3B0FD-7B8C-4EE1-89C3-78C39CBD7742}" type="pres">
      <dgm:prSet presAssocID="{AAAACEF5-CF1F-4124-BAD5-D3D34E88195A}" presName="Accent2" presStyleCnt="0"/>
      <dgm:spPr/>
    </dgm:pt>
    <dgm:pt modelId="{74EFD262-FDAD-495B-825B-869E5F45564B}" type="pres">
      <dgm:prSet presAssocID="{AAAACEF5-CF1F-4124-BAD5-D3D34E88195A}" presName="Accent" presStyleLbl="bgShp" presStyleIdx="1" presStyleCnt="6"/>
      <dgm:spPr/>
    </dgm:pt>
    <dgm:pt modelId="{5F9F8F6F-7EE8-4770-B267-C05691F380FD}" type="pres">
      <dgm:prSet presAssocID="{AAAACEF5-CF1F-4124-BAD5-D3D34E88195A}" presName="Child2" presStyleLbl="node1" presStyleIdx="1" presStyleCnt="6" custScaleX="121000" custScaleY="121000" custLinFactNeighborX="-14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C7D96-9398-4369-AC67-1BA5EAE230BC}" type="pres">
      <dgm:prSet presAssocID="{BA013B83-5E77-4CC9-81C4-56E4B0805135}" presName="Accent3" presStyleCnt="0"/>
      <dgm:spPr/>
    </dgm:pt>
    <dgm:pt modelId="{6DF315D1-6D4F-47D7-A278-1EAD6DC1B65B}" type="pres">
      <dgm:prSet presAssocID="{BA013B83-5E77-4CC9-81C4-56E4B0805135}" presName="Accent" presStyleLbl="bgShp" presStyleIdx="2" presStyleCnt="6"/>
      <dgm:spPr/>
    </dgm:pt>
    <dgm:pt modelId="{789D28B0-129F-493F-B45E-0CA910B768B8}" type="pres">
      <dgm:prSet presAssocID="{BA013B83-5E77-4CC9-81C4-56E4B0805135}" presName="Child3" presStyleLbl="node1" presStyleIdx="2" presStyleCnt="6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A7C1-05CB-4F3C-AB50-439FAEE17D01}" type="pres">
      <dgm:prSet presAssocID="{FEE0EB42-BB4C-4711-A786-FC83FF1974FE}" presName="Accent4" presStyleCnt="0"/>
      <dgm:spPr/>
    </dgm:pt>
    <dgm:pt modelId="{A516D8A2-1B99-4F79-8C71-9FA3971120B4}" type="pres">
      <dgm:prSet presAssocID="{FEE0EB42-BB4C-4711-A786-FC83FF1974FE}" presName="Accent" presStyleLbl="bgShp" presStyleIdx="3" presStyleCnt="6"/>
      <dgm:spPr/>
    </dgm:pt>
    <dgm:pt modelId="{2FAC63A0-5EB6-4616-BA61-9AB9D96AA0BB}" type="pres">
      <dgm:prSet presAssocID="{FEE0EB42-BB4C-4711-A786-FC83FF1974FE}" presName="Child4" presStyleLbl="node1" presStyleIdx="3" presStyleCnt="6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C0BFA-A4C2-498D-BADF-116B8ABC46F0}" type="pres">
      <dgm:prSet presAssocID="{3E68B57C-48B8-4847-85C3-2033FA222260}" presName="Accent5" presStyleCnt="0"/>
      <dgm:spPr/>
    </dgm:pt>
    <dgm:pt modelId="{1DFB686F-4D86-4720-A43E-70C0C693EE53}" type="pres">
      <dgm:prSet presAssocID="{3E68B57C-48B8-4847-85C3-2033FA222260}" presName="Accent" presStyleLbl="bgShp" presStyleIdx="4" presStyleCnt="6"/>
      <dgm:spPr/>
    </dgm:pt>
    <dgm:pt modelId="{EFD46BDF-5035-4B56-B0BD-669AA14E741B}" type="pres">
      <dgm:prSet presAssocID="{3E68B57C-48B8-4847-85C3-2033FA222260}" presName="Child5" presStyleLbl="node1" presStyleIdx="4" presStyleCnt="6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FEF80-1845-4EED-9195-EAF2A742974D}" type="pres">
      <dgm:prSet presAssocID="{AF6F250C-6595-4923-B52E-D64A9ADD094C}" presName="Accent6" presStyleCnt="0"/>
      <dgm:spPr/>
    </dgm:pt>
    <dgm:pt modelId="{C5AA5465-6FE4-4231-9D34-445D681A3440}" type="pres">
      <dgm:prSet presAssocID="{AF6F250C-6595-4923-B52E-D64A9ADD094C}" presName="Accent" presStyleLbl="bgShp" presStyleIdx="5" presStyleCnt="6"/>
      <dgm:spPr/>
    </dgm:pt>
    <dgm:pt modelId="{C47A28BB-F9D5-4935-90B4-68516B023B76}" type="pres">
      <dgm:prSet presAssocID="{AF6F250C-6595-4923-B52E-D64A9ADD094C}" presName="Child6" presStyleLbl="node1" presStyleIdx="5" presStyleCnt="6" custScaleX="121000" custScaleY="121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54D02E-175C-402B-A67A-6027034468B7}" srcId="{CD4AA433-74EA-43FC-A047-6B24A422592D}" destId="{AAAACEF5-CF1F-4124-BAD5-D3D34E88195A}" srcOrd="1" destOrd="0" parTransId="{8088D7A0-5160-4A16-8C89-B03BF2844E73}" sibTransId="{27A789E4-960E-4468-82ED-8FC255425105}"/>
    <dgm:cxn modelId="{1719A34A-E8DA-4242-8F2E-C74394C5EFE2}" srcId="{CD4AA433-74EA-43FC-A047-6B24A422592D}" destId="{BA013B83-5E77-4CC9-81C4-56E4B0805135}" srcOrd="2" destOrd="0" parTransId="{7FE73036-8FA2-49D0-8BC1-9BEF296201CB}" sibTransId="{4EBFA678-F1FD-49E2-BC6C-99AFF4827F5B}"/>
    <dgm:cxn modelId="{82CBEDC5-3EFA-4E99-9147-859845A3FE19}" type="presOf" srcId="{7F0A613F-3CF2-4F33-9230-9731A0FA6947}" destId="{02A02B3A-F1E8-4F29-9F78-A9D361F6D892}" srcOrd="0" destOrd="0" presId="urn:microsoft.com/office/officeart/2011/layout/HexagonRadial"/>
    <dgm:cxn modelId="{3B1A62BD-1532-4B84-9838-CA797F4575A3}" type="presOf" srcId="{AAAACEF5-CF1F-4124-BAD5-D3D34E88195A}" destId="{5F9F8F6F-7EE8-4770-B267-C05691F380FD}" srcOrd="0" destOrd="0" presId="urn:microsoft.com/office/officeart/2011/layout/HexagonRadial"/>
    <dgm:cxn modelId="{F4DBEAB4-155A-4BAA-A1A5-2D24E6507B58}" srcId="{CD4AA433-74EA-43FC-A047-6B24A422592D}" destId="{AF6F250C-6595-4923-B52E-D64A9ADD094C}" srcOrd="5" destOrd="0" parTransId="{7DC28178-3946-495A-8370-C7A0716FC88E}" sibTransId="{229D7F8F-DB69-44B5-8E88-D5CBBCAE4380}"/>
    <dgm:cxn modelId="{148BAC67-0063-4A62-88AB-387AD442B7C8}" type="presOf" srcId="{BA013B83-5E77-4CC9-81C4-56E4B0805135}" destId="{789D28B0-129F-493F-B45E-0CA910B768B8}" srcOrd="0" destOrd="0" presId="urn:microsoft.com/office/officeart/2011/layout/HexagonRadial"/>
    <dgm:cxn modelId="{71FA8015-EC25-4AD0-BD09-FEC1650B617D}" type="presOf" srcId="{AF6F250C-6595-4923-B52E-D64A9ADD094C}" destId="{C47A28BB-F9D5-4935-90B4-68516B023B76}" srcOrd="0" destOrd="0" presId="urn:microsoft.com/office/officeart/2011/layout/HexagonRadial"/>
    <dgm:cxn modelId="{8BD2A827-48FB-4D20-BB6A-1AEF72846E60}" srcId="{CD4AA433-74EA-43FC-A047-6B24A422592D}" destId="{3E68B57C-48B8-4847-85C3-2033FA222260}" srcOrd="4" destOrd="0" parTransId="{E0DA9454-BDDF-4944-9467-DDCDB1839FAB}" sibTransId="{724BBC02-A600-4088-999E-D947978A07BC}"/>
    <dgm:cxn modelId="{B3F32A94-FA96-45EF-8CA4-1FF8AC0A2A82}" type="presOf" srcId="{2ECAD308-053C-492E-9BDC-2E617BDBBFEF}" destId="{242627E1-87E1-4027-8BFD-457E56F21E5C}" srcOrd="0" destOrd="0" presId="urn:microsoft.com/office/officeart/2011/layout/HexagonRadial"/>
    <dgm:cxn modelId="{B4540C58-1FF3-449D-99DB-40CC20666EFF}" srcId="{2ECAD308-053C-492E-9BDC-2E617BDBBFEF}" destId="{CD4AA433-74EA-43FC-A047-6B24A422592D}" srcOrd="0" destOrd="0" parTransId="{69A69ADE-787B-41F3-B2B4-60D78F68A903}" sibTransId="{A9205EF9-C95D-4D92-803C-53FD10E754B6}"/>
    <dgm:cxn modelId="{664B9955-927F-49EA-8310-DE9C04A9B23E}" srcId="{CD4AA433-74EA-43FC-A047-6B24A422592D}" destId="{FEE0EB42-BB4C-4711-A786-FC83FF1974FE}" srcOrd="3" destOrd="0" parTransId="{E1AAD5BC-51EF-490C-B5B7-04266CE9DD1B}" sibTransId="{7D2FB802-69EA-42B0-8878-2AAC2665B0D1}"/>
    <dgm:cxn modelId="{526CBA20-F503-4B35-99AF-D538DD149E0D}" srcId="{CD4AA433-74EA-43FC-A047-6B24A422592D}" destId="{7F0A613F-3CF2-4F33-9230-9731A0FA6947}" srcOrd="0" destOrd="0" parTransId="{2B42F587-8FF4-4217-9A64-75DE71B707F1}" sibTransId="{7C38F50B-3518-4346-BFC4-23895A51768B}"/>
    <dgm:cxn modelId="{D759E5B8-9006-4369-BF0F-1E0CFB839159}" type="presOf" srcId="{3E68B57C-48B8-4847-85C3-2033FA222260}" destId="{EFD46BDF-5035-4B56-B0BD-669AA14E741B}" srcOrd="0" destOrd="0" presId="urn:microsoft.com/office/officeart/2011/layout/HexagonRadial"/>
    <dgm:cxn modelId="{E3F0FBED-6D6B-487F-BD28-9EB0A1747030}" type="presOf" srcId="{CD4AA433-74EA-43FC-A047-6B24A422592D}" destId="{B4A32E8D-B4FE-4888-8703-16BA049CBEFD}" srcOrd="0" destOrd="0" presId="urn:microsoft.com/office/officeart/2011/layout/HexagonRadial"/>
    <dgm:cxn modelId="{7EBC33B7-D048-42A8-A935-CE455F6E801A}" type="presOf" srcId="{FEE0EB42-BB4C-4711-A786-FC83FF1974FE}" destId="{2FAC63A0-5EB6-4616-BA61-9AB9D96AA0BB}" srcOrd="0" destOrd="0" presId="urn:microsoft.com/office/officeart/2011/layout/HexagonRadial"/>
    <dgm:cxn modelId="{8B899FFF-FB8F-4EE4-8409-A9AE44358FB9}" type="presParOf" srcId="{242627E1-87E1-4027-8BFD-457E56F21E5C}" destId="{B4A32E8D-B4FE-4888-8703-16BA049CBEFD}" srcOrd="0" destOrd="0" presId="urn:microsoft.com/office/officeart/2011/layout/HexagonRadial"/>
    <dgm:cxn modelId="{38ED23BA-B9FD-4437-AE55-DA43F354B95B}" type="presParOf" srcId="{242627E1-87E1-4027-8BFD-457E56F21E5C}" destId="{DA1EAA95-3886-45ED-AF5F-9B01BD014A54}" srcOrd="1" destOrd="0" presId="urn:microsoft.com/office/officeart/2011/layout/HexagonRadial"/>
    <dgm:cxn modelId="{D5F45D9A-E3AE-4BFC-AD45-294712DAFACA}" type="presParOf" srcId="{DA1EAA95-3886-45ED-AF5F-9B01BD014A54}" destId="{AC873E17-F4CB-45D6-9391-D42CED3833DA}" srcOrd="0" destOrd="0" presId="urn:microsoft.com/office/officeart/2011/layout/HexagonRadial"/>
    <dgm:cxn modelId="{F2036C3A-D4A8-4391-A4E5-4F0D484EF38E}" type="presParOf" srcId="{242627E1-87E1-4027-8BFD-457E56F21E5C}" destId="{02A02B3A-F1E8-4F29-9F78-A9D361F6D892}" srcOrd="2" destOrd="0" presId="urn:microsoft.com/office/officeart/2011/layout/HexagonRadial"/>
    <dgm:cxn modelId="{6D2E1BBF-7692-4D7D-BF8B-3BCD74F05C61}" type="presParOf" srcId="{242627E1-87E1-4027-8BFD-457E56F21E5C}" destId="{1763B0FD-7B8C-4EE1-89C3-78C39CBD7742}" srcOrd="3" destOrd="0" presId="urn:microsoft.com/office/officeart/2011/layout/HexagonRadial"/>
    <dgm:cxn modelId="{D4937BEC-8AD3-4A64-80FF-A6CB819324CE}" type="presParOf" srcId="{1763B0FD-7B8C-4EE1-89C3-78C39CBD7742}" destId="{74EFD262-FDAD-495B-825B-869E5F45564B}" srcOrd="0" destOrd="0" presId="urn:microsoft.com/office/officeart/2011/layout/HexagonRadial"/>
    <dgm:cxn modelId="{B9C6B613-B1B8-4222-A06A-68B135010581}" type="presParOf" srcId="{242627E1-87E1-4027-8BFD-457E56F21E5C}" destId="{5F9F8F6F-7EE8-4770-B267-C05691F380FD}" srcOrd="4" destOrd="0" presId="urn:microsoft.com/office/officeart/2011/layout/HexagonRadial"/>
    <dgm:cxn modelId="{2628180B-C828-41ED-B3F0-A5F14F63EDA1}" type="presParOf" srcId="{242627E1-87E1-4027-8BFD-457E56F21E5C}" destId="{F99C7D96-9398-4369-AC67-1BA5EAE230BC}" srcOrd="5" destOrd="0" presId="urn:microsoft.com/office/officeart/2011/layout/HexagonRadial"/>
    <dgm:cxn modelId="{AA86E475-4386-4907-A933-96A94FC9AE8D}" type="presParOf" srcId="{F99C7D96-9398-4369-AC67-1BA5EAE230BC}" destId="{6DF315D1-6D4F-47D7-A278-1EAD6DC1B65B}" srcOrd="0" destOrd="0" presId="urn:microsoft.com/office/officeart/2011/layout/HexagonRadial"/>
    <dgm:cxn modelId="{FC65AF43-0B5C-45B9-9065-A07447A9E5E2}" type="presParOf" srcId="{242627E1-87E1-4027-8BFD-457E56F21E5C}" destId="{789D28B0-129F-493F-B45E-0CA910B768B8}" srcOrd="6" destOrd="0" presId="urn:microsoft.com/office/officeart/2011/layout/HexagonRadial"/>
    <dgm:cxn modelId="{43CE242F-4D2D-40A8-A44F-CE55B3A80926}" type="presParOf" srcId="{242627E1-87E1-4027-8BFD-457E56F21E5C}" destId="{653DA7C1-05CB-4F3C-AB50-439FAEE17D01}" srcOrd="7" destOrd="0" presId="urn:microsoft.com/office/officeart/2011/layout/HexagonRadial"/>
    <dgm:cxn modelId="{BD1A136F-E692-4F0B-BED2-F37F57400BD1}" type="presParOf" srcId="{653DA7C1-05CB-4F3C-AB50-439FAEE17D01}" destId="{A516D8A2-1B99-4F79-8C71-9FA3971120B4}" srcOrd="0" destOrd="0" presId="urn:microsoft.com/office/officeart/2011/layout/HexagonRadial"/>
    <dgm:cxn modelId="{FAACFF63-86D2-4967-B807-825A9BAAA177}" type="presParOf" srcId="{242627E1-87E1-4027-8BFD-457E56F21E5C}" destId="{2FAC63A0-5EB6-4616-BA61-9AB9D96AA0BB}" srcOrd="8" destOrd="0" presId="urn:microsoft.com/office/officeart/2011/layout/HexagonRadial"/>
    <dgm:cxn modelId="{6628E34F-3C49-47B7-A48E-933F00E37320}" type="presParOf" srcId="{242627E1-87E1-4027-8BFD-457E56F21E5C}" destId="{F80C0BFA-A4C2-498D-BADF-116B8ABC46F0}" srcOrd="9" destOrd="0" presId="urn:microsoft.com/office/officeart/2011/layout/HexagonRadial"/>
    <dgm:cxn modelId="{1D0294C2-4FB1-49CA-B362-8F3EA5690C0A}" type="presParOf" srcId="{F80C0BFA-A4C2-498D-BADF-116B8ABC46F0}" destId="{1DFB686F-4D86-4720-A43E-70C0C693EE53}" srcOrd="0" destOrd="0" presId="urn:microsoft.com/office/officeart/2011/layout/HexagonRadial"/>
    <dgm:cxn modelId="{5954F617-2650-44E4-B650-BEEEDE2C814B}" type="presParOf" srcId="{242627E1-87E1-4027-8BFD-457E56F21E5C}" destId="{EFD46BDF-5035-4B56-B0BD-669AA14E741B}" srcOrd="10" destOrd="0" presId="urn:microsoft.com/office/officeart/2011/layout/HexagonRadial"/>
    <dgm:cxn modelId="{A2AEFCE9-9164-4809-B12C-AD302283C3A7}" type="presParOf" srcId="{242627E1-87E1-4027-8BFD-457E56F21E5C}" destId="{EA1FEF80-1845-4EED-9195-EAF2A742974D}" srcOrd="11" destOrd="0" presId="urn:microsoft.com/office/officeart/2011/layout/HexagonRadial"/>
    <dgm:cxn modelId="{48D81298-06C4-4E31-BA5E-033DBB47F10D}" type="presParOf" srcId="{EA1FEF80-1845-4EED-9195-EAF2A742974D}" destId="{C5AA5465-6FE4-4231-9D34-445D681A3440}" srcOrd="0" destOrd="0" presId="urn:microsoft.com/office/officeart/2011/layout/HexagonRadial"/>
    <dgm:cxn modelId="{CEF2C560-ADA9-420F-BD25-F59A35A4FA26}" type="presParOf" srcId="{242627E1-87E1-4027-8BFD-457E56F21E5C}" destId="{C47A28BB-F9D5-4935-90B4-68516B023B7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32E8D-B4FE-4888-8703-16BA049CBEFD}">
      <dsp:nvSpPr>
        <dsp:cNvPr id="0" name=""/>
        <dsp:cNvSpPr/>
      </dsp:nvSpPr>
      <dsp:spPr>
        <a:xfrm>
          <a:off x="1363421" y="723743"/>
          <a:ext cx="919909" cy="795759"/>
        </a:xfrm>
        <a:prstGeom prst="hexagon">
          <a:avLst>
            <a:gd name="adj" fmla="val 28570"/>
            <a:gd name="vf" fmla="val 11547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Messiah</a:t>
          </a:r>
          <a:endParaRPr lang="en-US" sz="900" b="1" kern="1200" dirty="0"/>
        </a:p>
      </dsp:txBody>
      <dsp:txXfrm>
        <a:off x="1515863" y="855611"/>
        <a:ext cx="615025" cy="532023"/>
      </dsp:txXfrm>
    </dsp:sp>
    <dsp:sp modelId="{74EFD262-FDAD-495B-825B-869E5F45564B}">
      <dsp:nvSpPr>
        <dsp:cNvPr id="0" name=""/>
        <dsp:cNvSpPr/>
      </dsp:nvSpPr>
      <dsp:spPr>
        <a:xfrm>
          <a:off x="1939461" y="343026"/>
          <a:ext cx="347079" cy="29905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02B3A-F1E8-4F29-9F78-A9D361F6D892}">
      <dsp:nvSpPr>
        <dsp:cNvPr id="0" name=""/>
        <dsp:cNvSpPr/>
      </dsp:nvSpPr>
      <dsp:spPr>
        <a:xfrm>
          <a:off x="1369003" y="-68478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Smart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1520169" y="62298"/>
        <a:ext cx="609838" cy="527582"/>
      </dsp:txXfrm>
    </dsp:sp>
    <dsp:sp modelId="{6DF315D1-6D4F-47D7-A278-1EAD6DC1B65B}">
      <dsp:nvSpPr>
        <dsp:cNvPr id="0" name=""/>
        <dsp:cNvSpPr/>
      </dsp:nvSpPr>
      <dsp:spPr>
        <a:xfrm>
          <a:off x="2344530" y="902099"/>
          <a:ext cx="347079" cy="29905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F8F6F-7EE8-4770-B267-C05691F380FD}">
      <dsp:nvSpPr>
        <dsp:cNvPr id="0" name=""/>
        <dsp:cNvSpPr/>
      </dsp:nvSpPr>
      <dsp:spPr>
        <a:xfrm>
          <a:off x="2049750" y="332654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Predict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2200916" y="463430"/>
        <a:ext cx="609838" cy="527582"/>
      </dsp:txXfrm>
    </dsp:sp>
    <dsp:sp modelId="{A516D8A2-1B99-4F79-8C71-9FA3971120B4}">
      <dsp:nvSpPr>
        <dsp:cNvPr id="0" name=""/>
        <dsp:cNvSpPr/>
      </dsp:nvSpPr>
      <dsp:spPr>
        <a:xfrm>
          <a:off x="2063143" y="1533188"/>
          <a:ext cx="347079" cy="29905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D28B0-129F-493F-B45E-0CA910B768B8}">
      <dsp:nvSpPr>
        <dsp:cNvPr id="0" name=""/>
        <dsp:cNvSpPr/>
      </dsp:nvSpPr>
      <dsp:spPr>
        <a:xfrm>
          <a:off x="2060380" y="1121234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Connect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2211546" y="1252010"/>
        <a:ext cx="609838" cy="527582"/>
      </dsp:txXfrm>
    </dsp:sp>
    <dsp:sp modelId="{1DFB686F-4D86-4720-A43E-70C0C693EE53}">
      <dsp:nvSpPr>
        <dsp:cNvPr id="0" name=""/>
        <dsp:cNvSpPr/>
      </dsp:nvSpPr>
      <dsp:spPr>
        <a:xfrm>
          <a:off x="1365133" y="1598697"/>
          <a:ext cx="347079" cy="29905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63A0-5EB6-4616-BA61-9AB9D96AA0BB}">
      <dsp:nvSpPr>
        <dsp:cNvPr id="0" name=""/>
        <dsp:cNvSpPr/>
      </dsp:nvSpPr>
      <dsp:spPr>
        <a:xfrm>
          <a:off x="1369003" y="1522815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Automate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1520169" y="1653591"/>
        <a:ext cx="609838" cy="527582"/>
      </dsp:txXfrm>
    </dsp:sp>
    <dsp:sp modelId="{C5AA5465-6FE4-4231-9D34-445D681A3440}">
      <dsp:nvSpPr>
        <dsp:cNvPr id="0" name=""/>
        <dsp:cNvSpPr/>
      </dsp:nvSpPr>
      <dsp:spPr>
        <a:xfrm>
          <a:off x="953431" y="1039848"/>
          <a:ext cx="347079" cy="299054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46BDF-5035-4B56-B0BD-669AA14E741B}">
      <dsp:nvSpPr>
        <dsp:cNvPr id="0" name=""/>
        <dsp:cNvSpPr/>
      </dsp:nvSpPr>
      <dsp:spPr>
        <a:xfrm>
          <a:off x="674416" y="1121682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rgbClr val="FF8F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Analyze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825582" y="1252458"/>
        <a:ext cx="609838" cy="527582"/>
      </dsp:txXfrm>
    </dsp:sp>
    <dsp:sp modelId="{C47A28BB-F9D5-4935-90B4-68516B023B76}">
      <dsp:nvSpPr>
        <dsp:cNvPr id="0" name=""/>
        <dsp:cNvSpPr/>
      </dsp:nvSpPr>
      <dsp:spPr>
        <a:xfrm>
          <a:off x="674416" y="331756"/>
          <a:ext cx="912170" cy="78913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2"/>
              </a:solidFill>
            </a:rPr>
            <a:t>Efficient</a:t>
          </a:r>
          <a:endParaRPr lang="en-US" sz="800" b="1" kern="1200" dirty="0">
            <a:solidFill>
              <a:schemeClr val="tx2"/>
            </a:solidFill>
          </a:endParaRPr>
        </a:p>
      </dsp:txBody>
      <dsp:txXfrm>
        <a:off x="825582" y="462532"/>
        <a:ext cx="609838" cy="527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5392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FB4A63-2E14-4B2E-826F-6D85E2E3A035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2E32-9247-4973-8085-549D73404AF5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3A5797-F8E3-4FC5-A2FA-6511E571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6" y="495837"/>
            <a:ext cx="4493120" cy="862502"/>
          </a:xfrm>
        </p:spPr>
        <p:txBody>
          <a:bodyPr>
            <a:noAutofit/>
          </a:bodyPr>
          <a:lstStyle>
            <a:lvl1pPr>
              <a:defRPr sz="317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BE72CB6-7DEC-4DD5-ABA2-0990143912CB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98" r:id="rId2"/>
    <p:sldLayoutId id="2147483700" r:id="rId3"/>
    <p:sldLayoutId id="2147483672" r:id="rId4"/>
    <p:sldLayoutId id="214748381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12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ZdzFI3-5mgc" TargetMode="External"/><Relationship Id="rId4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2479030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sp>
        <p:nvSpPr>
          <p:cNvPr id="4" name="TextBox 3"/>
          <p:cNvSpPr txBox="1"/>
          <p:nvPr/>
        </p:nvSpPr>
        <p:spPr>
          <a:xfrm>
            <a:off x="-83356" y="0"/>
            <a:ext cx="3347668" cy="98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2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messiah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8" y="4334770"/>
            <a:ext cx="3076015" cy="649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38" y="3246738"/>
            <a:ext cx="3022305" cy="809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751" y="2092828"/>
            <a:ext cx="2000792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- UX Bulls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336" y="866424"/>
            <a:ext cx="2800283" cy="45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Natural Disaster </a:t>
            </a:r>
            <a:r>
              <a:rPr lang="en-US" sz="119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1437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 txBox="1">
            <a:spLocks/>
          </p:cNvSpPr>
          <p:nvPr/>
        </p:nvSpPr>
        <p:spPr>
          <a:xfrm>
            <a:off x="768791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712381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Segoe UI Semibold" panose="020B0702040204020203" pitchFamily="34" charset="0"/>
              </a:rPr>
              <a:t>Natural Disaster </a:t>
            </a:r>
            <a:r>
              <a:rPr lang="en-US" sz="2400" dirty="0" smtClean="0">
                <a:cs typeface="Segoe UI Semibold" panose="020B0702040204020203" pitchFamily="34" charset="0"/>
              </a:rPr>
              <a:t>Management Challenges</a:t>
            </a:r>
            <a:endParaRPr lang="en-US" sz="2400" dirty="0">
              <a:cs typeface="Segoe UI Semibold" panose="020B07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8600" y="1446028"/>
            <a:ext cx="2743200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Unmanaged disaster rescue operations, lack of real time </a:t>
            </a:r>
            <a:r>
              <a:rPr lang="en-US" sz="1200" dirty="0" smtClean="0">
                <a:solidFill>
                  <a:schemeClr val="tx2"/>
                </a:solidFill>
              </a:rPr>
              <a:t>updates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00400" y="1446028"/>
            <a:ext cx="2743200" cy="738664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Victims </a:t>
            </a:r>
            <a:r>
              <a:rPr lang="en-US" sz="1200" dirty="0" smtClean="0">
                <a:solidFill>
                  <a:schemeClr val="tx2"/>
                </a:solidFill>
              </a:rPr>
              <a:t>remain </a:t>
            </a:r>
            <a:r>
              <a:rPr lang="en-US" sz="1200" dirty="0">
                <a:solidFill>
                  <a:schemeClr val="tx2"/>
                </a:solidFill>
              </a:rPr>
              <a:t>stuck at various places waiting for the disaster teams to reach </a:t>
            </a:r>
            <a:r>
              <a:rPr lang="en-US" sz="1200" dirty="0" smtClean="0">
                <a:solidFill>
                  <a:schemeClr val="tx2"/>
                </a:solidFill>
              </a:rPr>
              <a:t>them and </a:t>
            </a:r>
            <a:r>
              <a:rPr lang="en-US" sz="1200" dirty="0">
                <a:solidFill>
                  <a:schemeClr val="tx2"/>
                </a:solidFill>
              </a:rPr>
              <a:t>carry </a:t>
            </a:r>
            <a:r>
              <a:rPr lang="en-US" sz="1200" dirty="0" smtClean="0">
                <a:solidFill>
                  <a:schemeClr val="tx2"/>
                </a:solidFill>
              </a:rPr>
              <a:t>out </a:t>
            </a:r>
            <a:r>
              <a:rPr lang="en-US" sz="1200" dirty="0">
                <a:solidFill>
                  <a:schemeClr val="tx2"/>
                </a:solidFill>
              </a:rPr>
              <a:t>the </a:t>
            </a:r>
            <a:r>
              <a:rPr lang="en-US" sz="1200" dirty="0" smtClean="0">
                <a:solidFill>
                  <a:schemeClr val="tx2"/>
                </a:solidFill>
              </a:rPr>
              <a:t>relief and rescue operations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2200" y="1446028"/>
            <a:ext cx="2743200" cy="55399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2"/>
                </a:solidFill>
              </a:rPr>
              <a:t>Unable to fast-track dire needs of users in the aftermath of major disasters e.g. food supplies and medical </a:t>
            </a:r>
            <a:r>
              <a:rPr lang="en-US" sz="1200" dirty="0">
                <a:solidFill>
                  <a:schemeClr val="tx2"/>
                </a:solidFill>
              </a:rPr>
              <a:t>f</a:t>
            </a:r>
            <a:r>
              <a:rPr lang="en-US" sz="1200" dirty="0" smtClean="0">
                <a:solidFill>
                  <a:schemeClr val="tx2"/>
                </a:solidFill>
              </a:rPr>
              <a:t>acilities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712381"/>
            <a:ext cx="478465" cy="57446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8600" y="4132456"/>
            <a:ext cx="2743200" cy="18466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Lack of knowledge of </a:t>
            </a:r>
            <a:r>
              <a:rPr lang="en-US" sz="1200" dirty="0" smtClean="0">
                <a:solidFill>
                  <a:schemeClr val="tx2"/>
                </a:solidFill>
              </a:rPr>
              <a:t>shelter </a:t>
            </a:r>
            <a:r>
              <a:rPr lang="en-US" sz="1200" dirty="0" smtClean="0">
                <a:solidFill>
                  <a:schemeClr val="tx2"/>
                </a:solidFill>
              </a:rPr>
              <a:t>homes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0400" y="4132456"/>
            <a:ext cx="2743200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Lack of network in the disaster affected </a:t>
            </a:r>
            <a:r>
              <a:rPr lang="en-US" sz="1200" dirty="0" smtClean="0">
                <a:solidFill>
                  <a:schemeClr val="tx2"/>
                </a:solidFill>
              </a:rPr>
              <a:t>zones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72200" y="4132456"/>
            <a:ext cx="2743200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Inadequate supply </a:t>
            </a:r>
            <a:r>
              <a:rPr lang="en-US" sz="1200" dirty="0" smtClean="0">
                <a:solidFill>
                  <a:schemeClr val="tx2"/>
                </a:solidFill>
              </a:rPr>
              <a:t>chain </a:t>
            </a:r>
            <a:r>
              <a:rPr lang="en-US" sz="1200" dirty="0">
                <a:solidFill>
                  <a:schemeClr val="tx2"/>
                </a:solidFill>
              </a:rPr>
              <a:t>as well as lack of </a:t>
            </a:r>
            <a:r>
              <a:rPr lang="en-US" sz="1200" dirty="0" smtClean="0">
                <a:solidFill>
                  <a:schemeClr val="tx2"/>
                </a:solidFill>
              </a:rPr>
              <a:t>information about </a:t>
            </a:r>
            <a:r>
              <a:rPr lang="en-US" sz="1200" dirty="0">
                <a:solidFill>
                  <a:schemeClr val="tx2"/>
                </a:solidFill>
              </a:rPr>
              <a:t>the stock availability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67" y="803602"/>
            <a:ext cx="584791" cy="5539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59" y="760144"/>
            <a:ext cx="643268" cy="58980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52780"/>
            <a:ext cx="1828800" cy="9569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7" y="2252781"/>
            <a:ext cx="1828800" cy="95693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8" y="2252779"/>
            <a:ext cx="1828800" cy="95693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252779"/>
            <a:ext cx="1828800" cy="95693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7" y="2252779"/>
            <a:ext cx="1828803" cy="95693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2096" y="3261182"/>
            <a:ext cx="1038225" cy="8763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67" y="3358529"/>
            <a:ext cx="576814" cy="58144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2842" y="3260580"/>
            <a:ext cx="734618" cy="7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047" y="876300"/>
            <a:ext cx="8500987" cy="37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 txBox="1">
            <a:spLocks/>
          </p:cNvSpPr>
          <p:nvPr/>
        </p:nvSpPr>
        <p:spPr>
          <a:xfrm>
            <a:off x="768791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712381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messiah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- </a:t>
            </a:r>
            <a:r>
              <a:rPr lang="en-US" sz="2400" dirty="0" smtClean="0">
                <a:cs typeface="Segoe UI Semibold" panose="020B0702040204020203" pitchFamily="34" charset="0"/>
              </a:rPr>
              <a:t>Our Solution for Natural Disaster Management </a:t>
            </a:r>
            <a:endParaRPr lang="en-US" sz="2400" dirty="0">
              <a:cs typeface="Segoe UI Semibold" panose="020B07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54791" y="1562100"/>
            <a:ext cx="3371409" cy="2540000"/>
            <a:chOff x="3054791" y="1600200"/>
            <a:chExt cx="3371409" cy="2540000"/>
          </a:xfrm>
        </p:grpSpPr>
        <p:sp>
          <p:nvSpPr>
            <p:cNvPr id="6" name="Rectangle 5"/>
            <p:cNvSpPr/>
            <p:nvPr/>
          </p:nvSpPr>
          <p:spPr>
            <a:xfrm>
              <a:off x="3054791" y="1600200"/>
              <a:ext cx="3371409" cy="2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238500" y="1803239"/>
              <a:ext cx="2997200" cy="2135103"/>
              <a:chOff x="3200400" y="1688939"/>
              <a:chExt cx="2997200" cy="213510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00400" y="1688939"/>
                <a:ext cx="2997200" cy="2135103"/>
                <a:chOff x="4146732" y="1658439"/>
                <a:chExt cx="3802968" cy="254978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245735" y="3851611"/>
                  <a:ext cx="3590887" cy="3566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IBM Cloud Server</a:t>
                  </a:r>
                  <a:endPara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16200000">
                  <a:off x="3058518" y="2746653"/>
                  <a:ext cx="2549784" cy="37335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Mobile Application</a:t>
                  </a:r>
                  <a:endPara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2845" y="1658440"/>
                  <a:ext cx="3583289" cy="3566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Internet of Things</a:t>
                  </a:r>
                  <a:endPara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16200000">
                  <a:off x="6488131" y="2746653"/>
                  <a:ext cx="2549784" cy="37335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Messiah Server (IoT Device)</a:t>
                  </a:r>
                  <a:endParaRPr lang="en-US" sz="1200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43" name="Picture 42" descr="Eclipsing the IoT with Open Source and Open Internet Standards | OpenStand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375" y="2004307"/>
                <a:ext cx="757251" cy="475680"/>
              </a:xfrm>
              <a:prstGeom prst="rect">
                <a:avLst/>
              </a:prstGeom>
            </p:spPr>
          </p:pic>
          <p:pic>
            <p:nvPicPr>
              <p:cNvPr id="44" name="Picture 43" descr="File:Mobile-Smartphone-icon.png - Wikimedia Common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897" y="2548868"/>
                <a:ext cx="614158" cy="546592"/>
              </a:xfrm>
              <a:prstGeom prst="rect">
                <a:avLst/>
              </a:prstGeom>
            </p:spPr>
          </p:pic>
          <p:pic>
            <p:nvPicPr>
              <p:cNvPr id="47" name="Picture 46" descr="C:\Users\Windows 10\Downloads\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9221" y="2839726"/>
                <a:ext cx="688405" cy="673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" name="Straight Connector 8"/>
          <p:cNvCxnSpPr/>
          <p:nvPr/>
        </p:nvCxnSpPr>
        <p:spPr>
          <a:xfrm>
            <a:off x="3532750" y="2568784"/>
            <a:ext cx="24087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91" y="2616806"/>
            <a:ext cx="547142" cy="551022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1" idx="2"/>
          </p:cNvCxnSpPr>
          <p:nvPr/>
        </p:nvCxnSpPr>
        <p:spPr>
          <a:xfrm rot="5400000">
            <a:off x="5215408" y="3068146"/>
            <a:ext cx="299272" cy="49863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44" idx="2"/>
          </p:cNvCxnSpPr>
          <p:nvPr/>
        </p:nvCxnSpPr>
        <p:spPr>
          <a:xfrm rot="10800000">
            <a:off x="3914077" y="3171660"/>
            <a:ext cx="513245" cy="2954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3914076" y="2197100"/>
            <a:ext cx="634048" cy="371684"/>
          </a:xfrm>
          <a:prstGeom prst="bentConnector3">
            <a:avLst>
              <a:gd name="adj1" fmla="val -7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1" idx="0"/>
          </p:cNvCxnSpPr>
          <p:nvPr/>
        </p:nvCxnSpPr>
        <p:spPr>
          <a:xfrm>
            <a:off x="4991100" y="2197100"/>
            <a:ext cx="623262" cy="41970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85501" y="919687"/>
            <a:ext cx="2605197" cy="2436895"/>
            <a:chOff x="486852" y="1035854"/>
            <a:chExt cx="2628569" cy="2436895"/>
          </a:xfrm>
        </p:grpSpPr>
        <p:grpSp>
          <p:nvGrpSpPr>
            <p:cNvPr id="81" name="Group 80"/>
            <p:cNvGrpSpPr/>
            <p:nvPr/>
          </p:nvGrpSpPr>
          <p:grpSpPr>
            <a:xfrm>
              <a:off x="486852" y="1230413"/>
              <a:ext cx="2628569" cy="2242336"/>
              <a:chOff x="686981" y="1314881"/>
              <a:chExt cx="2628569" cy="224233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946286" y="1314881"/>
                <a:ext cx="2369264" cy="109485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Light Weight Mobile App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B3C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86981" y="1734862"/>
                <a:ext cx="2457399" cy="182235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/>
              <a:lstStyle/>
              <a:p>
                <a:pPr marL="171450" marR="0" lvl="0" indent="-1714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Light weight mobile application</a:t>
                </a:r>
                <a:r>
                  <a:rPr kumimoji="0" lang="en-US" sz="12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for victims and admins to monitor the disaster and the alerts system </a:t>
                </a:r>
              </a:p>
              <a:p>
                <a:pPr marL="171450" indent="-171450" defTabSz="914400">
                  <a:buFont typeface="Arial" panose="020B0604020202020204" pitchFamily="34" charset="0"/>
                  <a:buChar char="•"/>
                </a:pPr>
                <a:r>
                  <a:rPr lang="en-US" sz="1200" kern="0" dirty="0">
                    <a:solidFill>
                      <a:schemeClr val="tx2"/>
                    </a:solidFill>
                  </a:rPr>
                  <a:t>Mobile application can be hosted and downloaded from the app </a:t>
                </a:r>
                <a:r>
                  <a:rPr lang="en-US" sz="1200" kern="0" dirty="0" smtClean="0">
                    <a:solidFill>
                      <a:schemeClr val="tx2"/>
                    </a:solidFill>
                  </a:rPr>
                  <a:t>store of corresponding platforms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86981" y="1625654"/>
                <a:ext cx="2377440" cy="45708"/>
                <a:chOff x="382850" y="4930140"/>
                <a:chExt cx="1760220" cy="45720"/>
              </a:xfrm>
              <a:solidFill>
                <a:srgbClr val="6DB33F"/>
              </a:solidFill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05710" y="4953000"/>
                  <a:ext cx="173736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rgbClr val="6DB33F"/>
                  </a:solidFill>
                  <a:prstDash val="solid"/>
                </a:ln>
                <a:effectLst/>
              </p:spPr>
            </p:cxnSp>
            <p:sp>
              <p:nvSpPr>
                <p:cNvPr id="87" name="Oval 86"/>
                <p:cNvSpPr/>
                <p:nvPr/>
              </p:nvSpPr>
              <p:spPr>
                <a:xfrm>
                  <a:off x="2097350" y="4930140"/>
                  <a:ext cx="45720" cy="4572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rgbClr val="6DB33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0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82850" y="4930140"/>
                  <a:ext cx="45720" cy="4572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rgbClr val="6DB33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0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899" y="1035854"/>
              <a:ext cx="561275" cy="47640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411462" y="3339666"/>
            <a:ext cx="2605197" cy="1146630"/>
            <a:chOff x="686981" y="1314881"/>
            <a:chExt cx="2628569" cy="1146630"/>
          </a:xfrm>
        </p:grpSpPr>
        <p:sp>
          <p:nvSpPr>
            <p:cNvPr id="106" name="Rectangle 105"/>
            <p:cNvSpPr/>
            <p:nvPr/>
          </p:nvSpPr>
          <p:spPr>
            <a:xfrm>
              <a:off x="946286" y="1314881"/>
              <a:ext cx="2369264" cy="109485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chemeClr val="accent1"/>
                  </a:solidFill>
                </a:rPr>
                <a:t>Centralized</a:t>
              </a:r>
              <a:r>
                <a:rPr lang="en-US" sz="1200" b="1" kern="0" dirty="0" smtClean="0">
                  <a:solidFill>
                    <a:schemeClr val="accent1"/>
                  </a:solidFill>
                </a:rPr>
                <a:t> Tracking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86981" y="1734862"/>
              <a:ext cx="2457399" cy="72664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171450" lvl="0" indent="-171450" defTabSz="914400">
                <a:buFont typeface="Arial" panose="020B0604020202020204" pitchFamily="34" charset="0"/>
                <a:buChar char="•"/>
              </a:pPr>
              <a:r>
                <a:rPr lang="en-US" sz="1200" kern="0" dirty="0" smtClean="0">
                  <a:solidFill>
                    <a:schemeClr val="tx2"/>
                  </a:solidFill>
                </a:rPr>
                <a:t>Centralized tracking of various incidents, real time updates and </a:t>
              </a:r>
              <a:r>
                <a:rPr lang="en-US" sz="1200" kern="0" dirty="0">
                  <a:solidFill>
                    <a:schemeClr val="tx2"/>
                  </a:solidFill>
                </a:rPr>
                <a:t>distress messages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686981" y="1625654"/>
              <a:ext cx="2377440" cy="45708"/>
              <a:chOff x="382850" y="4930140"/>
              <a:chExt cx="1760220" cy="45720"/>
            </a:xfrm>
            <a:solidFill>
              <a:srgbClr val="6DB33F"/>
            </a:solidFill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405710" y="4953000"/>
                <a:ext cx="1737360" cy="0"/>
              </a:xfrm>
              <a:prstGeom prst="lin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</p:cxnSp>
          <p:sp>
            <p:nvSpPr>
              <p:cNvPr id="110" name="Oval 109"/>
              <p:cNvSpPr/>
              <p:nvPr/>
            </p:nvSpPr>
            <p:spPr>
              <a:xfrm>
                <a:off x="20973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828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441801" y="1114246"/>
            <a:ext cx="2605197" cy="2242336"/>
            <a:chOff x="686981" y="1314881"/>
            <a:chExt cx="2628569" cy="2242336"/>
          </a:xfrm>
        </p:grpSpPr>
        <p:sp>
          <p:nvSpPr>
            <p:cNvPr id="116" name="Rectangle 115"/>
            <p:cNvSpPr/>
            <p:nvPr/>
          </p:nvSpPr>
          <p:spPr>
            <a:xfrm>
              <a:off x="946286" y="1314881"/>
              <a:ext cx="2369264" cy="109485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Light Weight Wi-Bot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86981" y="1734862"/>
              <a:ext cx="2457399" cy="1822355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171450" lvl="0" indent="-171450" defTabSz="914400"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schemeClr val="tx2"/>
                  </a:solidFill>
                </a:rPr>
                <a:t>Light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weight Wi-Bot </a:t>
              </a:r>
              <a:r>
                <a:rPr lang="en-US" sz="1200" kern="0" dirty="0">
                  <a:solidFill>
                    <a:schemeClr val="tx2"/>
                  </a:solidFill>
                </a:rPr>
                <a:t>to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ensure strong </a:t>
              </a:r>
              <a:r>
                <a:rPr lang="en-US" sz="1200" kern="0" dirty="0">
                  <a:solidFill>
                    <a:schemeClr val="tx2"/>
                  </a:solidFill>
                </a:rPr>
                <a:t>network dedicated to the messiah application in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no network zones</a:t>
              </a:r>
              <a:endParaRPr lang="en-US" sz="1200" kern="0" dirty="0">
                <a:solidFill>
                  <a:schemeClr val="tx2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86981" y="1625654"/>
              <a:ext cx="2377440" cy="45708"/>
              <a:chOff x="382850" y="4930140"/>
              <a:chExt cx="1760220" cy="45720"/>
            </a:xfrm>
            <a:solidFill>
              <a:srgbClr val="6DB33F"/>
            </a:solidFill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405710" y="4953000"/>
                <a:ext cx="1737360" cy="0"/>
              </a:xfrm>
              <a:prstGeom prst="lin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</p:cxnSp>
          <p:sp>
            <p:nvSpPr>
              <p:cNvPr id="120" name="Oval 119"/>
              <p:cNvSpPr/>
              <p:nvPr/>
            </p:nvSpPr>
            <p:spPr>
              <a:xfrm>
                <a:off x="20973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8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6444770" y="3339666"/>
            <a:ext cx="2605197" cy="1258770"/>
            <a:chOff x="686981" y="1314881"/>
            <a:chExt cx="2628569" cy="1258770"/>
          </a:xfrm>
        </p:grpSpPr>
        <p:sp>
          <p:nvSpPr>
            <p:cNvPr id="134" name="Rectangle 133"/>
            <p:cNvSpPr/>
            <p:nvPr/>
          </p:nvSpPr>
          <p:spPr>
            <a:xfrm>
              <a:off x="946286" y="1314881"/>
              <a:ext cx="2369264" cy="109485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Network of Things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B3C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6981" y="1734863"/>
              <a:ext cx="2457399" cy="83878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171450" lvl="0" indent="-171450" defTabSz="914400">
                <a:buFont typeface="Arial" panose="020B0604020202020204" pitchFamily="34" charset="0"/>
                <a:buChar char="•"/>
              </a:pPr>
              <a:r>
                <a:rPr lang="en-US" sz="1200" kern="0" dirty="0">
                  <a:solidFill>
                    <a:schemeClr val="tx2"/>
                  </a:solidFill>
                </a:rPr>
                <a:t>Mobile messiah server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acts </a:t>
              </a:r>
              <a:r>
                <a:rPr lang="en-US" sz="1200" kern="0" dirty="0">
                  <a:solidFill>
                    <a:schemeClr val="tx2"/>
                  </a:solidFill>
                </a:rPr>
                <a:t>as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ISP </a:t>
              </a:r>
              <a:r>
                <a:rPr lang="en-US" sz="1200" kern="0" dirty="0">
                  <a:solidFill>
                    <a:schemeClr val="tx2"/>
                  </a:solidFill>
                </a:rPr>
                <a:t>to the Wi-Bots and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creates </a:t>
              </a:r>
              <a:r>
                <a:rPr lang="en-US" sz="1200" kern="0" dirty="0">
                  <a:solidFill>
                    <a:schemeClr val="tx2"/>
                  </a:solidFill>
                </a:rPr>
                <a:t>a mesh of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Wi-Bots to </a:t>
              </a:r>
              <a:r>
                <a:rPr lang="en-US" sz="1200" kern="0" dirty="0">
                  <a:solidFill>
                    <a:schemeClr val="tx2"/>
                  </a:solidFill>
                </a:rPr>
                <a:t>cover big </a:t>
              </a:r>
              <a:r>
                <a:rPr lang="en-US" sz="1200" kern="0" dirty="0" smtClean="0">
                  <a:solidFill>
                    <a:schemeClr val="tx2"/>
                  </a:solidFill>
                </a:rPr>
                <a:t>networks</a:t>
              </a:r>
              <a:endParaRPr lang="en-US" sz="1200" kern="0" dirty="0">
                <a:solidFill>
                  <a:schemeClr val="tx2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686981" y="1625654"/>
              <a:ext cx="2377440" cy="45708"/>
              <a:chOff x="382850" y="4930140"/>
              <a:chExt cx="1760220" cy="45720"/>
            </a:xfrm>
            <a:solidFill>
              <a:srgbClr val="6DB33F"/>
            </a:solidFill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405710" y="4953000"/>
                <a:ext cx="1737360" cy="0"/>
              </a:xfrm>
              <a:prstGeom prst="lin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</p:cxnSp>
          <p:sp>
            <p:nvSpPr>
              <p:cNvPr id="138" name="Oval 137"/>
              <p:cNvSpPr/>
              <p:nvPr/>
            </p:nvSpPr>
            <p:spPr>
              <a:xfrm>
                <a:off x="20973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82850" y="4930140"/>
                <a:ext cx="45720" cy="45720"/>
              </a:xfrm>
              <a:prstGeom prst="ellipse">
                <a:avLst/>
              </a:prstGeom>
              <a:grpFill/>
              <a:ln w="25400" cap="flat" cmpd="sng" algn="ctr">
                <a:solidFill>
                  <a:srgbClr val="6DB33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0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4358475" y="2625068"/>
            <a:ext cx="94425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messiah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9" y="3174566"/>
            <a:ext cx="536631" cy="46697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949146"/>
            <a:ext cx="579749" cy="470737"/>
          </a:xfrm>
          <a:prstGeom prst="rect">
            <a:avLst/>
          </a:prstGeom>
        </p:spPr>
      </p:pic>
      <p:grpSp>
        <p:nvGrpSpPr>
          <p:cNvPr id="143" name="Group 142"/>
          <p:cNvGrpSpPr/>
          <p:nvPr/>
        </p:nvGrpSpPr>
        <p:grpSpPr>
          <a:xfrm>
            <a:off x="540191" y="3265265"/>
            <a:ext cx="457200" cy="345178"/>
            <a:chOff x="7979274" y="5240884"/>
            <a:chExt cx="723395" cy="535534"/>
          </a:xfrm>
          <a:solidFill>
            <a:schemeClr val="accent3"/>
          </a:solidFill>
        </p:grpSpPr>
        <p:grpSp>
          <p:nvGrpSpPr>
            <p:cNvPr id="144" name="Group 143"/>
            <p:cNvGrpSpPr/>
            <p:nvPr/>
          </p:nvGrpSpPr>
          <p:grpSpPr>
            <a:xfrm>
              <a:off x="7979274" y="5240884"/>
              <a:ext cx="723395" cy="535534"/>
              <a:chOff x="0" y="130964"/>
              <a:chExt cx="2309955" cy="1789912"/>
            </a:xfrm>
            <a:grpFill/>
          </p:grpSpPr>
          <p:sp>
            <p:nvSpPr>
              <p:cNvPr id="150" name="Freeform 149"/>
              <p:cNvSpPr>
                <a:spLocks noEditPoints="1"/>
              </p:cNvSpPr>
              <p:nvPr/>
            </p:nvSpPr>
            <p:spPr bwMode="auto">
              <a:xfrm>
                <a:off x="0" y="134938"/>
                <a:ext cx="2309955" cy="1785938"/>
              </a:xfrm>
              <a:custGeom>
                <a:avLst/>
                <a:gdLst>
                  <a:gd name="T0" fmla="*/ 0 w 512"/>
                  <a:gd name="T1" fmla="*/ 440 h 476"/>
                  <a:gd name="T2" fmla="*/ 0 w 512"/>
                  <a:gd name="T3" fmla="*/ 40 h 476"/>
                  <a:gd name="T4" fmla="*/ 9 w 512"/>
                  <a:gd name="T5" fmla="*/ 32 h 476"/>
                  <a:gd name="T6" fmla="*/ 71 w 512"/>
                  <a:gd name="T7" fmla="*/ 4 h 476"/>
                  <a:gd name="T8" fmla="*/ 96 w 512"/>
                  <a:gd name="T9" fmla="*/ 27 h 476"/>
                  <a:gd name="T10" fmla="*/ 101 w 512"/>
                  <a:gd name="T11" fmla="*/ 56 h 476"/>
                  <a:gd name="T12" fmla="*/ 145 w 512"/>
                  <a:gd name="T13" fmla="*/ 81 h 476"/>
                  <a:gd name="T14" fmla="*/ 176 w 512"/>
                  <a:gd name="T15" fmla="*/ 45 h 476"/>
                  <a:gd name="T16" fmla="*/ 176 w 512"/>
                  <a:gd name="T17" fmla="*/ 23 h 476"/>
                  <a:gd name="T18" fmla="*/ 195 w 512"/>
                  <a:gd name="T19" fmla="*/ 4 h 476"/>
                  <a:gd name="T20" fmla="*/ 313 w 512"/>
                  <a:gd name="T21" fmla="*/ 4 h 476"/>
                  <a:gd name="T22" fmla="*/ 332 w 512"/>
                  <a:gd name="T23" fmla="*/ 25 h 476"/>
                  <a:gd name="T24" fmla="*/ 338 w 512"/>
                  <a:gd name="T25" fmla="*/ 58 h 476"/>
                  <a:gd name="T26" fmla="*/ 380 w 512"/>
                  <a:gd name="T27" fmla="*/ 81 h 476"/>
                  <a:gd name="T28" fmla="*/ 412 w 512"/>
                  <a:gd name="T29" fmla="*/ 45 h 476"/>
                  <a:gd name="T30" fmla="*/ 412 w 512"/>
                  <a:gd name="T31" fmla="*/ 27 h 476"/>
                  <a:gd name="T32" fmla="*/ 435 w 512"/>
                  <a:gd name="T33" fmla="*/ 4 h 476"/>
                  <a:gd name="T34" fmla="*/ 512 w 512"/>
                  <a:gd name="T35" fmla="*/ 40 h 476"/>
                  <a:gd name="T36" fmla="*/ 512 w 512"/>
                  <a:gd name="T37" fmla="*/ 440 h 476"/>
                  <a:gd name="T38" fmla="*/ 476 w 512"/>
                  <a:gd name="T39" fmla="*/ 476 h 476"/>
                  <a:gd name="T40" fmla="*/ 36 w 512"/>
                  <a:gd name="T41" fmla="*/ 476 h 476"/>
                  <a:gd name="T42" fmla="*/ 0 w 512"/>
                  <a:gd name="T43" fmla="*/ 440 h 476"/>
                  <a:gd name="T44" fmla="*/ 257 w 512"/>
                  <a:gd name="T45" fmla="*/ 140 h 476"/>
                  <a:gd name="T46" fmla="*/ 69 w 512"/>
                  <a:gd name="T47" fmla="*/ 140 h 476"/>
                  <a:gd name="T48" fmla="*/ 40 w 512"/>
                  <a:gd name="T49" fmla="*/ 169 h 476"/>
                  <a:gd name="T50" fmla="*/ 40 w 512"/>
                  <a:gd name="T51" fmla="*/ 402 h 476"/>
                  <a:gd name="T52" fmla="*/ 74 w 512"/>
                  <a:gd name="T53" fmla="*/ 436 h 476"/>
                  <a:gd name="T54" fmla="*/ 438 w 512"/>
                  <a:gd name="T55" fmla="*/ 436 h 476"/>
                  <a:gd name="T56" fmla="*/ 472 w 512"/>
                  <a:gd name="T57" fmla="*/ 403 h 476"/>
                  <a:gd name="T58" fmla="*/ 472 w 512"/>
                  <a:gd name="T59" fmla="*/ 169 h 476"/>
                  <a:gd name="T60" fmla="*/ 443 w 512"/>
                  <a:gd name="T61" fmla="*/ 140 h 476"/>
                  <a:gd name="T62" fmla="*/ 257 w 512"/>
                  <a:gd name="T63" fmla="*/ 14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476">
                    <a:moveTo>
                      <a:pt x="0" y="440"/>
                    </a:moveTo>
                    <a:cubicBezTo>
                      <a:pt x="0" y="307"/>
                      <a:pt x="0" y="173"/>
                      <a:pt x="0" y="40"/>
                    </a:cubicBezTo>
                    <a:cubicBezTo>
                      <a:pt x="3" y="37"/>
                      <a:pt x="7" y="35"/>
                      <a:pt x="9" y="32"/>
                    </a:cubicBezTo>
                    <a:cubicBezTo>
                      <a:pt x="24" y="10"/>
                      <a:pt x="46" y="4"/>
                      <a:pt x="71" y="4"/>
                    </a:cubicBezTo>
                    <a:cubicBezTo>
                      <a:pt x="88" y="4"/>
                      <a:pt x="97" y="10"/>
                      <a:pt x="96" y="27"/>
                    </a:cubicBezTo>
                    <a:cubicBezTo>
                      <a:pt x="96" y="37"/>
                      <a:pt x="97" y="47"/>
                      <a:pt x="101" y="56"/>
                    </a:cubicBezTo>
                    <a:cubicBezTo>
                      <a:pt x="109" y="74"/>
                      <a:pt x="126" y="84"/>
                      <a:pt x="145" y="81"/>
                    </a:cubicBezTo>
                    <a:cubicBezTo>
                      <a:pt x="163" y="78"/>
                      <a:pt x="174" y="64"/>
                      <a:pt x="176" y="45"/>
                    </a:cubicBezTo>
                    <a:cubicBezTo>
                      <a:pt x="176" y="37"/>
                      <a:pt x="176" y="30"/>
                      <a:pt x="176" y="23"/>
                    </a:cubicBezTo>
                    <a:cubicBezTo>
                      <a:pt x="177" y="11"/>
                      <a:pt x="183" y="4"/>
                      <a:pt x="195" y="4"/>
                    </a:cubicBezTo>
                    <a:cubicBezTo>
                      <a:pt x="234" y="4"/>
                      <a:pt x="274" y="4"/>
                      <a:pt x="313" y="4"/>
                    </a:cubicBezTo>
                    <a:cubicBezTo>
                      <a:pt x="326" y="4"/>
                      <a:pt x="332" y="12"/>
                      <a:pt x="332" y="25"/>
                    </a:cubicBezTo>
                    <a:cubicBezTo>
                      <a:pt x="332" y="36"/>
                      <a:pt x="334" y="47"/>
                      <a:pt x="338" y="58"/>
                    </a:cubicBezTo>
                    <a:cubicBezTo>
                      <a:pt x="346" y="75"/>
                      <a:pt x="363" y="84"/>
                      <a:pt x="380" y="81"/>
                    </a:cubicBezTo>
                    <a:cubicBezTo>
                      <a:pt x="399" y="78"/>
                      <a:pt x="410" y="65"/>
                      <a:pt x="412" y="45"/>
                    </a:cubicBezTo>
                    <a:cubicBezTo>
                      <a:pt x="412" y="39"/>
                      <a:pt x="412" y="33"/>
                      <a:pt x="412" y="27"/>
                    </a:cubicBezTo>
                    <a:cubicBezTo>
                      <a:pt x="411" y="11"/>
                      <a:pt x="419" y="5"/>
                      <a:pt x="435" y="4"/>
                    </a:cubicBezTo>
                    <a:cubicBezTo>
                      <a:pt x="468" y="0"/>
                      <a:pt x="492" y="16"/>
                      <a:pt x="512" y="40"/>
                    </a:cubicBezTo>
                    <a:cubicBezTo>
                      <a:pt x="512" y="173"/>
                      <a:pt x="512" y="307"/>
                      <a:pt x="512" y="440"/>
                    </a:cubicBezTo>
                    <a:cubicBezTo>
                      <a:pt x="499" y="451"/>
                      <a:pt x="487" y="463"/>
                      <a:pt x="476" y="476"/>
                    </a:cubicBezTo>
                    <a:cubicBezTo>
                      <a:pt x="329" y="476"/>
                      <a:pt x="183" y="476"/>
                      <a:pt x="36" y="476"/>
                    </a:cubicBezTo>
                    <a:cubicBezTo>
                      <a:pt x="25" y="463"/>
                      <a:pt x="13" y="451"/>
                      <a:pt x="0" y="440"/>
                    </a:cubicBezTo>
                    <a:close/>
                    <a:moveTo>
                      <a:pt x="257" y="140"/>
                    </a:moveTo>
                    <a:cubicBezTo>
                      <a:pt x="194" y="140"/>
                      <a:pt x="132" y="140"/>
                      <a:pt x="69" y="140"/>
                    </a:cubicBezTo>
                    <a:cubicBezTo>
                      <a:pt x="43" y="140"/>
                      <a:pt x="40" y="143"/>
                      <a:pt x="40" y="169"/>
                    </a:cubicBezTo>
                    <a:cubicBezTo>
                      <a:pt x="40" y="247"/>
                      <a:pt x="40" y="325"/>
                      <a:pt x="40" y="402"/>
                    </a:cubicBezTo>
                    <a:cubicBezTo>
                      <a:pt x="40" y="431"/>
                      <a:pt x="45" y="436"/>
                      <a:pt x="74" y="436"/>
                    </a:cubicBezTo>
                    <a:cubicBezTo>
                      <a:pt x="195" y="436"/>
                      <a:pt x="317" y="436"/>
                      <a:pt x="438" y="436"/>
                    </a:cubicBezTo>
                    <a:cubicBezTo>
                      <a:pt x="467" y="436"/>
                      <a:pt x="472" y="431"/>
                      <a:pt x="472" y="403"/>
                    </a:cubicBezTo>
                    <a:cubicBezTo>
                      <a:pt x="472" y="325"/>
                      <a:pt x="472" y="247"/>
                      <a:pt x="472" y="169"/>
                    </a:cubicBezTo>
                    <a:cubicBezTo>
                      <a:pt x="472" y="143"/>
                      <a:pt x="469" y="140"/>
                      <a:pt x="443" y="140"/>
                    </a:cubicBezTo>
                    <a:cubicBezTo>
                      <a:pt x="381" y="140"/>
                      <a:pt x="319" y="140"/>
                      <a:pt x="257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>
                <a:spLocks/>
              </p:cNvSpPr>
              <p:nvPr/>
            </p:nvSpPr>
            <p:spPr bwMode="auto">
              <a:xfrm>
                <a:off x="294727" y="130964"/>
                <a:ext cx="1751925" cy="355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5" name="Freeform 22"/>
            <p:cNvSpPr>
              <a:spLocks noEditPoints="1"/>
            </p:cNvSpPr>
            <p:nvPr/>
          </p:nvSpPr>
          <p:spPr bwMode="auto">
            <a:xfrm>
              <a:off x="8071572" y="5436052"/>
              <a:ext cx="245305" cy="251592"/>
            </a:xfrm>
            <a:custGeom>
              <a:avLst/>
              <a:gdLst>
                <a:gd name="T0" fmla="*/ 0 w 799"/>
                <a:gd name="T1" fmla="*/ 750 h 750"/>
                <a:gd name="T2" fmla="*/ 149 w 799"/>
                <a:gd name="T3" fmla="*/ 559 h 750"/>
                <a:gd name="T4" fmla="*/ 102 w 799"/>
                <a:gd name="T5" fmla="*/ 559 h 750"/>
                <a:gd name="T6" fmla="*/ 183 w 799"/>
                <a:gd name="T7" fmla="*/ 381 h 750"/>
                <a:gd name="T8" fmla="*/ 186 w 799"/>
                <a:gd name="T9" fmla="*/ 276 h 750"/>
                <a:gd name="T10" fmla="*/ 222 w 799"/>
                <a:gd name="T11" fmla="*/ 114 h 750"/>
                <a:gd name="T12" fmla="*/ 409 w 799"/>
                <a:gd name="T13" fmla="*/ 3 h 750"/>
                <a:gd name="T14" fmla="*/ 581 w 799"/>
                <a:gd name="T15" fmla="*/ 125 h 750"/>
                <a:gd name="T16" fmla="*/ 612 w 799"/>
                <a:gd name="T17" fmla="*/ 308 h 750"/>
                <a:gd name="T18" fmla="*/ 630 w 799"/>
                <a:gd name="T19" fmla="*/ 458 h 750"/>
                <a:gd name="T20" fmla="*/ 697 w 799"/>
                <a:gd name="T21" fmla="*/ 559 h 750"/>
                <a:gd name="T22" fmla="*/ 634 w 799"/>
                <a:gd name="T23" fmla="*/ 549 h 750"/>
                <a:gd name="T24" fmla="*/ 799 w 799"/>
                <a:gd name="T25" fmla="*/ 750 h 750"/>
                <a:gd name="T26" fmla="*/ 0 w 799"/>
                <a:gd name="T27" fmla="*/ 750 h 750"/>
                <a:gd name="T28" fmla="*/ 225 w 799"/>
                <a:gd name="T29" fmla="*/ 303 h 750"/>
                <a:gd name="T30" fmla="*/ 289 w 799"/>
                <a:gd name="T31" fmla="*/ 472 h 750"/>
                <a:gd name="T32" fmla="*/ 507 w 799"/>
                <a:gd name="T33" fmla="*/ 473 h 750"/>
                <a:gd name="T34" fmla="*/ 570 w 799"/>
                <a:gd name="T35" fmla="*/ 335 h 750"/>
                <a:gd name="T36" fmla="*/ 577 w 799"/>
                <a:gd name="T37" fmla="*/ 272 h 750"/>
                <a:gd name="T38" fmla="*/ 542 w 799"/>
                <a:gd name="T39" fmla="*/ 267 h 750"/>
                <a:gd name="T40" fmla="*/ 508 w 799"/>
                <a:gd name="T41" fmla="*/ 262 h 750"/>
                <a:gd name="T42" fmla="*/ 507 w 799"/>
                <a:gd name="T43" fmla="*/ 183 h 750"/>
                <a:gd name="T44" fmla="*/ 225 w 799"/>
                <a:gd name="T45" fmla="*/ 303 h 750"/>
                <a:gd name="T46" fmla="*/ 250 w 799"/>
                <a:gd name="T47" fmla="*/ 559 h 750"/>
                <a:gd name="T48" fmla="*/ 247 w 799"/>
                <a:gd name="T49" fmla="*/ 563 h 750"/>
                <a:gd name="T50" fmla="*/ 314 w 799"/>
                <a:gd name="T51" fmla="*/ 609 h 750"/>
                <a:gd name="T52" fmla="*/ 352 w 799"/>
                <a:gd name="T53" fmla="*/ 639 h 750"/>
                <a:gd name="T54" fmla="*/ 399 w 799"/>
                <a:gd name="T55" fmla="*/ 716 h 750"/>
                <a:gd name="T56" fmla="*/ 454 w 799"/>
                <a:gd name="T57" fmla="*/ 627 h 750"/>
                <a:gd name="T58" fmla="*/ 472 w 799"/>
                <a:gd name="T59" fmla="*/ 613 h 750"/>
                <a:gd name="T60" fmla="*/ 537 w 799"/>
                <a:gd name="T61" fmla="*/ 579 h 750"/>
                <a:gd name="T62" fmla="*/ 558 w 799"/>
                <a:gd name="T63" fmla="*/ 541 h 750"/>
                <a:gd name="T64" fmla="*/ 492 w 799"/>
                <a:gd name="T65" fmla="*/ 549 h 750"/>
                <a:gd name="T66" fmla="*/ 508 w 799"/>
                <a:gd name="T67" fmla="*/ 513 h 750"/>
                <a:gd name="T68" fmla="*/ 287 w 799"/>
                <a:gd name="T69" fmla="*/ 510 h 750"/>
                <a:gd name="T70" fmla="*/ 315 w 799"/>
                <a:gd name="T71" fmla="*/ 574 h 750"/>
                <a:gd name="T72" fmla="*/ 250 w 799"/>
                <a:gd name="T73" fmla="*/ 55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99" h="750">
                  <a:moveTo>
                    <a:pt x="0" y="750"/>
                  </a:moveTo>
                  <a:cubicBezTo>
                    <a:pt x="0" y="692"/>
                    <a:pt x="24" y="618"/>
                    <a:pt x="149" y="559"/>
                  </a:cubicBezTo>
                  <a:cubicBezTo>
                    <a:pt x="132" y="559"/>
                    <a:pt x="119" y="559"/>
                    <a:pt x="102" y="559"/>
                  </a:cubicBezTo>
                  <a:cubicBezTo>
                    <a:pt x="161" y="512"/>
                    <a:pt x="175" y="447"/>
                    <a:pt x="183" y="381"/>
                  </a:cubicBezTo>
                  <a:cubicBezTo>
                    <a:pt x="186" y="346"/>
                    <a:pt x="185" y="311"/>
                    <a:pt x="186" y="276"/>
                  </a:cubicBezTo>
                  <a:cubicBezTo>
                    <a:pt x="188" y="220"/>
                    <a:pt x="196" y="164"/>
                    <a:pt x="222" y="114"/>
                  </a:cubicBezTo>
                  <a:cubicBezTo>
                    <a:pt x="261" y="38"/>
                    <a:pt x="323" y="0"/>
                    <a:pt x="409" y="3"/>
                  </a:cubicBezTo>
                  <a:cubicBezTo>
                    <a:pt x="492" y="7"/>
                    <a:pt x="548" y="51"/>
                    <a:pt x="581" y="125"/>
                  </a:cubicBezTo>
                  <a:cubicBezTo>
                    <a:pt x="608" y="183"/>
                    <a:pt x="614" y="245"/>
                    <a:pt x="612" y="308"/>
                  </a:cubicBezTo>
                  <a:cubicBezTo>
                    <a:pt x="611" y="359"/>
                    <a:pt x="615" y="409"/>
                    <a:pt x="630" y="458"/>
                  </a:cubicBezTo>
                  <a:cubicBezTo>
                    <a:pt x="642" y="497"/>
                    <a:pt x="660" y="532"/>
                    <a:pt x="697" y="559"/>
                  </a:cubicBezTo>
                  <a:cubicBezTo>
                    <a:pt x="673" y="555"/>
                    <a:pt x="653" y="552"/>
                    <a:pt x="634" y="549"/>
                  </a:cubicBezTo>
                  <a:cubicBezTo>
                    <a:pt x="724" y="587"/>
                    <a:pt x="794" y="641"/>
                    <a:pt x="799" y="750"/>
                  </a:cubicBezTo>
                  <a:cubicBezTo>
                    <a:pt x="532" y="750"/>
                    <a:pt x="266" y="750"/>
                    <a:pt x="0" y="750"/>
                  </a:cubicBezTo>
                  <a:close/>
                  <a:moveTo>
                    <a:pt x="225" y="303"/>
                  </a:moveTo>
                  <a:cubicBezTo>
                    <a:pt x="224" y="356"/>
                    <a:pt x="253" y="429"/>
                    <a:pt x="289" y="472"/>
                  </a:cubicBezTo>
                  <a:cubicBezTo>
                    <a:pt x="352" y="545"/>
                    <a:pt x="444" y="546"/>
                    <a:pt x="507" y="473"/>
                  </a:cubicBezTo>
                  <a:cubicBezTo>
                    <a:pt x="542" y="433"/>
                    <a:pt x="561" y="386"/>
                    <a:pt x="570" y="335"/>
                  </a:cubicBezTo>
                  <a:cubicBezTo>
                    <a:pt x="573" y="314"/>
                    <a:pt x="575" y="293"/>
                    <a:pt x="577" y="272"/>
                  </a:cubicBezTo>
                  <a:cubicBezTo>
                    <a:pt x="564" y="270"/>
                    <a:pt x="553" y="269"/>
                    <a:pt x="542" y="267"/>
                  </a:cubicBezTo>
                  <a:cubicBezTo>
                    <a:pt x="531" y="266"/>
                    <a:pt x="520" y="264"/>
                    <a:pt x="508" y="262"/>
                  </a:cubicBezTo>
                  <a:cubicBezTo>
                    <a:pt x="533" y="238"/>
                    <a:pt x="525" y="205"/>
                    <a:pt x="507" y="183"/>
                  </a:cubicBezTo>
                  <a:cubicBezTo>
                    <a:pt x="422" y="243"/>
                    <a:pt x="331" y="289"/>
                    <a:pt x="225" y="303"/>
                  </a:cubicBezTo>
                  <a:close/>
                  <a:moveTo>
                    <a:pt x="250" y="559"/>
                  </a:moveTo>
                  <a:cubicBezTo>
                    <a:pt x="249" y="560"/>
                    <a:pt x="248" y="562"/>
                    <a:pt x="247" y="563"/>
                  </a:cubicBezTo>
                  <a:cubicBezTo>
                    <a:pt x="263" y="588"/>
                    <a:pt x="288" y="602"/>
                    <a:pt x="314" y="609"/>
                  </a:cubicBezTo>
                  <a:cubicBezTo>
                    <a:pt x="332" y="614"/>
                    <a:pt x="343" y="624"/>
                    <a:pt x="352" y="639"/>
                  </a:cubicBezTo>
                  <a:cubicBezTo>
                    <a:pt x="367" y="665"/>
                    <a:pt x="383" y="689"/>
                    <a:pt x="399" y="716"/>
                  </a:cubicBezTo>
                  <a:cubicBezTo>
                    <a:pt x="418" y="685"/>
                    <a:pt x="436" y="656"/>
                    <a:pt x="454" y="627"/>
                  </a:cubicBezTo>
                  <a:cubicBezTo>
                    <a:pt x="458" y="621"/>
                    <a:pt x="465" y="617"/>
                    <a:pt x="472" y="613"/>
                  </a:cubicBezTo>
                  <a:cubicBezTo>
                    <a:pt x="494" y="602"/>
                    <a:pt x="516" y="592"/>
                    <a:pt x="537" y="579"/>
                  </a:cubicBezTo>
                  <a:cubicBezTo>
                    <a:pt x="549" y="572"/>
                    <a:pt x="556" y="559"/>
                    <a:pt x="558" y="541"/>
                  </a:cubicBezTo>
                  <a:cubicBezTo>
                    <a:pt x="535" y="544"/>
                    <a:pt x="513" y="547"/>
                    <a:pt x="492" y="549"/>
                  </a:cubicBezTo>
                  <a:cubicBezTo>
                    <a:pt x="496" y="539"/>
                    <a:pt x="502" y="527"/>
                    <a:pt x="508" y="513"/>
                  </a:cubicBezTo>
                  <a:cubicBezTo>
                    <a:pt x="433" y="575"/>
                    <a:pt x="361" y="573"/>
                    <a:pt x="287" y="510"/>
                  </a:cubicBezTo>
                  <a:cubicBezTo>
                    <a:pt x="298" y="534"/>
                    <a:pt x="307" y="554"/>
                    <a:pt x="315" y="574"/>
                  </a:cubicBezTo>
                  <a:cubicBezTo>
                    <a:pt x="293" y="569"/>
                    <a:pt x="271" y="564"/>
                    <a:pt x="250" y="5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8381145" y="5481101"/>
              <a:ext cx="207072" cy="171443"/>
              <a:chOff x="8099625" y="4823670"/>
              <a:chExt cx="260434" cy="168433"/>
            </a:xfrm>
            <a:grpFill/>
          </p:grpSpPr>
          <p:sp>
            <p:nvSpPr>
              <p:cNvPr id="147" name="Rectangle 324"/>
              <p:cNvSpPr>
                <a:spLocks noChangeArrowheads="1"/>
              </p:cNvSpPr>
              <p:nvPr/>
            </p:nvSpPr>
            <p:spPr bwMode="auto">
              <a:xfrm>
                <a:off x="8099625" y="4823670"/>
                <a:ext cx="260434" cy="433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325"/>
              <p:cNvSpPr>
                <a:spLocks noChangeArrowheads="1"/>
              </p:cNvSpPr>
              <p:nvPr/>
            </p:nvSpPr>
            <p:spPr bwMode="auto">
              <a:xfrm>
                <a:off x="8099625" y="4888711"/>
                <a:ext cx="260434" cy="433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326"/>
              <p:cNvSpPr>
                <a:spLocks noChangeArrowheads="1"/>
              </p:cNvSpPr>
              <p:nvPr/>
            </p:nvSpPr>
            <p:spPr bwMode="auto">
              <a:xfrm>
                <a:off x="8099625" y="4953753"/>
                <a:ext cx="260434" cy="38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7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 txBox="1">
            <a:spLocks/>
          </p:cNvSpPr>
          <p:nvPr/>
        </p:nvSpPr>
        <p:spPr>
          <a:xfrm>
            <a:off x="768791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712381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messiah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 List</a:t>
            </a:r>
            <a:endParaRPr lang="en-US" sz="2400" dirty="0"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8516" y="1570813"/>
            <a:ext cx="3646967" cy="2243471"/>
            <a:chOff x="2374373" y="1634755"/>
            <a:chExt cx="3646967" cy="2243471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573835754"/>
                </p:ext>
              </p:extLst>
            </p:nvPr>
          </p:nvGraphicFramePr>
          <p:xfrm>
            <a:off x="2374373" y="1634755"/>
            <a:ext cx="3646967" cy="22434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>
              <a:off x="3233041" y="1634755"/>
              <a:ext cx="2006657" cy="1661197"/>
              <a:chOff x="3233041" y="1634755"/>
              <a:chExt cx="2006657" cy="1661197"/>
            </a:xfrm>
          </p:grpSpPr>
          <p:pic>
            <p:nvPicPr>
              <p:cNvPr id="31" name="Picture 16" descr="Image result for Connect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8354" y="2951637"/>
                <a:ext cx="288135" cy="344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8" descr="Image result for smart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392" y="1634755"/>
                <a:ext cx="536358" cy="419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2" descr="Image result for analyze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3041" y="2869388"/>
                <a:ext cx="533400" cy="419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s://image.flaticon.com/icons/png/128/158/158344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020" y="2084870"/>
                <a:ext cx="494421" cy="356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4" descr="Image result for predict"/>
              <p:cNvPicPr>
                <a:picLocks noChangeAspect="1" noChangeArrowheads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598" y="2029192"/>
                <a:ext cx="546100" cy="49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376664" y="1503585"/>
            <a:ext cx="3033286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Low cost, low powered </a:t>
            </a:r>
            <a:r>
              <a:rPr lang="en-US" sz="1200" b="1" dirty="0" smtClean="0">
                <a:solidFill>
                  <a:schemeClr val="tx2"/>
                </a:solidFill>
              </a:rPr>
              <a:t>efficient IoT </a:t>
            </a:r>
            <a:r>
              <a:rPr lang="en-US" sz="1200" b="1" dirty="0">
                <a:solidFill>
                  <a:schemeClr val="tx2"/>
                </a:solidFill>
              </a:rPr>
              <a:t>WiFi network mesh </a:t>
            </a:r>
            <a:r>
              <a:rPr lang="en-US" sz="1200" dirty="0">
                <a:solidFill>
                  <a:schemeClr val="tx2"/>
                </a:solidFill>
              </a:rPr>
              <a:t>to provide a dedicated network for the </a:t>
            </a:r>
            <a:r>
              <a:rPr lang="en-US" sz="1200" dirty="0" smtClean="0">
                <a:solidFill>
                  <a:schemeClr val="tx2"/>
                </a:solidFill>
              </a:rPr>
              <a:t>messiah </a:t>
            </a:r>
            <a:r>
              <a:rPr lang="en-US" sz="1200" dirty="0">
                <a:solidFill>
                  <a:schemeClr val="tx2"/>
                </a:solidFill>
              </a:rPr>
              <a:t>application so that </a:t>
            </a:r>
            <a:r>
              <a:rPr lang="en-US" sz="1200" dirty="0" smtClean="0">
                <a:solidFill>
                  <a:schemeClr val="tx2"/>
                </a:solidFill>
              </a:rPr>
              <a:t>users can </a:t>
            </a:r>
            <a:r>
              <a:rPr lang="en-US" sz="1200" dirty="0">
                <a:solidFill>
                  <a:schemeClr val="tx2"/>
                </a:solidFill>
              </a:rPr>
              <a:t>connect to the network via mobile application and send distress </a:t>
            </a:r>
            <a:r>
              <a:rPr lang="en-US" sz="1200" dirty="0" smtClean="0">
                <a:solidFill>
                  <a:schemeClr val="tx2"/>
                </a:solidFill>
              </a:rPr>
              <a:t>messages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4048" y="2624456"/>
            <a:ext cx="30990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AI classification of the weather alerts </a:t>
            </a:r>
            <a:r>
              <a:rPr lang="en-US" sz="1200" dirty="0">
                <a:solidFill>
                  <a:schemeClr val="tx2"/>
                </a:solidFill>
              </a:rPr>
              <a:t>and showing the user with proper UX pattern to create awareness</a:t>
            </a:r>
          </a:p>
          <a:p>
            <a:pPr algn="l"/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4048" y="3494031"/>
            <a:ext cx="335318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Weather map </a:t>
            </a:r>
            <a:r>
              <a:rPr lang="en-US" sz="1200" dirty="0">
                <a:solidFill>
                  <a:schemeClr val="tx2"/>
                </a:solidFill>
              </a:rPr>
              <a:t>to give </a:t>
            </a:r>
            <a:r>
              <a:rPr lang="en-US" sz="1200" dirty="0" smtClean="0">
                <a:solidFill>
                  <a:schemeClr val="tx2"/>
                </a:solidFill>
              </a:rPr>
              <a:t>users real-time updates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47401" y="2528447"/>
            <a:ext cx="278859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AI Community forum </a:t>
            </a:r>
            <a:r>
              <a:rPr lang="en-US" sz="1200" dirty="0">
                <a:solidFill>
                  <a:schemeClr val="tx2"/>
                </a:solidFill>
              </a:rPr>
              <a:t>to classify the </a:t>
            </a:r>
            <a:r>
              <a:rPr lang="en-US" sz="1200" dirty="0" smtClean="0">
                <a:solidFill>
                  <a:schemeClr val="tx2"/>
                </a:solidFill>
              </a:rPr>
              <a:t>distress </a:t>
            </a:r>
            <a:r>
              <a:rPr lang="en-US" sz="1200" dirty="0">
                <a:solidFill>
                  <a:schemeClr val="tx2"/>
                </a:solidFill>
              </a:rPr>
              <a:t>incidents reported by the 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47949" y="752369"/>
            <a:ext cx="374753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Post </a:t>
            </a:r>
            <a:r>
              <a:rPr lang="en-US" sz="1200" b="1" dirty="0">
                <a:solidFill>
                  <a:schemeClr val="tx2"/>
                </a:solidFill>
              </a:rPr>
              <a:t>disaster</a:t>
            </a:r>
            <a:r>
              <a:rPr lang="en-US" sz="1200" dirty="0">
                <a:solidFill>
                  <a:schemeClr val="tx2"/>
                </a:solidFill>
              </a:rPr>
              <a:t> – Providing the users with </a:t>
            </a:r>
            <a:r>
              <a:rPr lang="en-US" sz="1200" b="1" dirty="0" smtClean="0">
                <a:solidFill>
                  <a:schemeClr val="tx2"/>
                </a:solidFill>
              </a:rPr>
              <a:t>smart navigation option </a:t>
            </a:r>
            <a:r>
              <a:rPr lang="en-US" sz="1200" dirty="0" smtClean="0">
                <a:solidFill>
                  <a:schemeClr val="tx2"/>
                </a:solidFill>
              </a:rPr>
              <a:t>to </a:t>
            </a:r>
            <a:r>
              <a:rPr lang="en-US" sz="1200" dirty="0">
                <a:solidFill>
                  <a:schemeClr val="tx2"/>
                </a:solidFill>
              </a:rPr>
              <a:t>save themselves from the disaster affected </a:t>
            </a:r>
            <a:r>
              <a:rPr lang="en-US" sz="1200" dirty="0" smtClean="0">
                <a:solidFill>
                  <a:schemeClr val="tx2"/>
                </a:solidFill>
              </a:rPr>
              <a:t>zones </a:t>
            </a:r>
            <a:r>
              <a:rPr lang="en-US" sz="1200" dirty="0">
                <a:solidFill>
                  <a:schemeClr val="tx2"/>
                </a:solidFill>
              </a:rPr>
              <a:t>and </a:t>
            </a:r>
            <a:r>
              <a:rPr lang="en-US" sz="1200" dirty="0" smtClean="0">
                <a:solidFill>
                  <a:schemeClr val="tx2"/>
                </a:solidFill>
              </a:rPr>
              <a:t>shift to safe shelters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29815" y="1545336"/>
            <a:ext cx="270165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Pre-disaster prediction </a:t>
            </a:r>
            <a:r>
              <a:rPr lang="en-US" sz="1200" dirty="0">
                <a:solidFill>
                  <a:schemeClr val="tx2"/>
                </a:solidFill>
              </a:rPr>
              <a:t>of flood and cyclone followed by alerting the user in case of the disaster </a:t>
            </a:r>
            <a:r>
              <a:rPr lang="en-US" sz="1200" dirty="0" smtClean="0">
                <a:solidFill>
                  <a:schemeClr val="tx2"/>
                </a:solidFill>
              </a:rPr>
              <a:t>occurrence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32086" y="3289041"/>
            <a:ext cx="2803914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AI support via chat bot </a:t>
            </a:r>
            <a:r>
              <a:rPr lang="en-US" sz="1200" dirty="0">
                <a:solidFill>
                  <a:schemeClr val="tx2"/>
                </a:solidFill>
              </a:rPr>
              <a:t>to deploy help at the location of the triggered distress </a:t>
            </a:r>
            <a:r>
              <a:rPr lang="en-US" sz="1200" dirty="0" smtClean="0">
                <a:solidFill>
                  <a:schemeClr val="tx2"/>
                </a:solidFill>
              </a:rPr>
              <a:t>signal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pic>
        <p:nvPicPr>
          <p:cNvPr id="50" name="GlobalDelivery" descr="delivery.png"/>
          <p:cNvPicPr>
            <a:picLocks noChangeAspect="1"/>
          </p:cNvPicPr>
          <p:nvPr/>
        </p:nvPicPr>
        <p:blipFill>
          <a:blip r:embed="rId12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650" y="3251061"/>
            <a:ext cx="288698" cy="2954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647950" y="3945195"/>
            <a:ext cx="3747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Future Automation </a:t>
            </a:r>
            <a:r>
              <a:rPr lang="en-US" sz="1200" dirty="0">
                <a:solidFill>
                  <a:schemeClr val="tx2"/>
                </a:solidFill>
              </a:rPr>
              <a:t>- Create organization structure to classify the available resources like doctors and social workers and deployment of the required teams based on the </a:t>
            </a:r>
            <a:r>
              <a:rPr lang="en-US" sz="1200" b="1" dirty="0">
                <a:solidFill>
                  <a:schemeClr val="tx2"/>
                </a:solidFill>
              </a:rPr>
              <a:t>distress signal NLP analysis</a:t>
            </a:r>
          </a:p>
        </p:txBody>
      </p:sp>
    </p:spTree>
    <p:extLst>
      <p:ext uri="{BB962C8B-B14F-4D97-AF65-F5344CB8AC3E}">
        <p14:creationId xmlns:p14="http://schemas.microsoft.com/office/powerpoint/2010/main" val="39175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 txBox="1">
            <a:spLocks/>
          </p:cNvSpPr>
          <p:nvPr/>
        </p:nvSpPr>
        <p:spPr>
          <a:xfrm>
            <a:off x="768791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712381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messiah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endParaRPr lang="en-US" sz="2400" dirty="0"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2649" y="809381"/>
            <a:ext cx="7983212" cy="3369206"/>
            <a:chOff x="612649" y="809381"/>
            <a:chExt cx="7983212" cy="3369206"/>
          </a:xfrm>
        </p:grpSpPr>
        <p:grpSp>
          <p:nvGrpSpPr>
            <p:cNvPr id="73" name="Group 72"/>
            <p:cNvGrpSpPr/>
            <p:nvPr/>
          </p:nvGrpSpPr>
          <p:grpSpPr>
            <a:xfrm>
              <a:off x="612649" y="809381"/>
              <a:ext cx="7983212" cy="3369206"/>
              <a:chOff x="787219" y="1798218"/>
              <a:chExt cx="8279532" cy="4511873"/>
            </a:xfrm>
          </p:grpSpPr>
          <p:pic>
            <p:nvPicPr>
              <p:cNvPr id="74" name="Picture 73" descr="C:\Users\Windows 10\Downloads\phon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521" y="3825810"/>
                <a:ext cx="1080123" cy="1080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74" descr="C:\Users\Windows 10\Downloads\cloud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9164" y="3722079"/>
                <a:ext cx="1287587" cy="1287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5" descr="https://encrypted-tbn0.gstatic.com/images?q=tbn:ANd9GcT_o3G7rw_OeKuUGetmh6lZOgym1qrWjQUgAiAspj2Glb14ZMM-Ww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719" y="1989611"/>
                <a:ext cx="1215933" cy="1215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11" descr="Image result for database icons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7196" y="5276744"/>
                <a:ext cx="745315" cy="745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13" descr="Image result for wireless router icons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219" y="3930934"/>
                <a:ext cx="866989" cy="86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9" name="Straight Arrow Connector 78"/>
              <p:cNvCxnSpPr>
                <a:stCxn id="78" idx="3"/>
                <a:endCxn id="74" idx="1"/>
              </p:cNvCxnSpPr>
              <p:nvPr/>
            </p:nvCxnSpPr>
            <p:spPr bwMode="auto">
              <a:xfrm>
                <a:off x="1654208" y="4364429"/>
                <a:ext cx="364313" cy="144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74" idx="3"/>
                <a:endCxn id="75" idx="1"/>
              </p:cNvCxnSpPr>
              <p:nvPr/>
            </p:nvCxnSpPr>
            <p:spPr bwMode="auto">
              <a:xfrm>
                <a:off x="3098644" y="4365872"/>
                <a:ext cx="468052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81" name="Straight Arrow Connector 80"/>
              <p:cNvCxnSpPr>
                <a:stCxn id="75" idx="2"/>
                <a:endCxn id="77" idx="0"/>
              </p:cNvCxnSpPr>
              <p:nvPr/>
            </p:nvCxnSpPr>
            <p:spPr bwMode="auto">
              <a:xfrm>
                <a:off x="8422958" y="5009666"/>
                <a:ext cx="16896" cy="26707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>
                <a:stCxn id="76" idx="2"/>
                <a:endCxn id="74" idx="0"/>
              </p:cNvCxnSpPr>
              <p:nvPr/>
            </p:nvCxnSpPr>
            <p:spPr bwMode="auto">
              <a:xfrm flipH="1">
                <a:off x="2558583" y="3205544"/>
                <a:ext cx="4103" cy="62026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pic>
            <p:nvPicPr>
              <p:cNvPr id="83" name="Picture 15" descr="Image result for satellite icons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524" y="5229968"/>
                <a:ext cx="1080123" cy="1080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4" name="Straight Arrow Connector 83"/>
              <p:cNvCxnSpPr>
                <a:stCxn id="74" idx="2"/>
                <a:endCxn id="83" idx="0"/>
              </p:cNvCxnSpPr>
              <p:nvPr/>
            </p:nvCxnSpPr>
            <p:spPr bwMode="auto">
              <a:xfrm>
                <a:off x="2558583" y="4905933"/>
                <a:ext cx="3" cy="3240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797936" y="4797923"/>
                <a:ext cx="934660" cy="700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Messiah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Wi-bot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38085" y="1825850"/>
                <a:ext cx="1844049" cy="412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Weather API Server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411012" y="4634162"/>
                <a:ext cx="1657849" cy="412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IBM Cloud Server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99044" y="5445995"/>
                <a:ext cx="1473311" cy="412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IBM Cloud DB2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55752" y="5390064"/>
                <a:ext cx="1822436" cy="412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Satellite image data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01145" y="3831506"/>
                <a:ext cx="712149" cy="41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User</a:t>
                </a:r>
              </a:p>
            </p:txBody>
          </p:sp>
          <p:pic>
            <p:nvPicPr>
              <p:cNvPr id="91" name="Picture 4" descr="Image result for sms service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5031" y="2189651"/>
                <a:ext cx="815851" cy="815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2" name="Straight Arrow Connector 91"/>
              <p:cNvCxnSpPr>
                <a:stCxn id="75" idx="0"/>
                <a:endCxn id="91" idx="2"/>
              </p:cNvCxnSpPr>
              <p:nvPr/>
            </p:nvCxnSpPr>
            <p:spPr bwMode="auto">
              <a:xfrm flipH="1" flipV="1">
                <a:off x="8422957" y="3005502"/>
                <a:ext cx="1" cy="71657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triangle"/>
                <a:tailEnd type="triangle"/>
              </a:ln>
              <a:effectLst/>
              <a:extLst/>
            </p:spPr>
          </p:cxnSp>
          <p:sp>
            <p:nvSpPr>
              <p:cNvPr id="93" name="TextBox 92"/>
              <p:cNvSpPr txBox="1"/>
              <p:nvPr/>
            </p:nvSpPr>
            <p:spPr>
              <a:xfrm>
                <a:off x="7710253" y="1825850"/>
                <a:ext cx="1356497" cy="41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Alert Service</a:t>
                </a:r>
              </a:p>
            </p:txBody>
          </p:sp>
          <p:pic>
            <p:nvPicPr>
              <p:cNvPr id="94" name="Picture 8" descr="Image result for weather api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6173" y="2050682"/>
                <a:ext cx="1070288" cy="10937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5875867" y="1798218"/>
                <a:ext cx="1422904" cy="41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Segoe UI" pitchFamily="34" charset="0"/>
                  </a:rPr>
                  <a:t>Weather API</a:t>
                </a:r>
              </a:p>
            </p:txBody>
          </p:sp>
          <p:cxnSp>
            <p:nvCxnSpPr>
              <p:cNvPr id="96" name="Elbow Connector 95"/>
              <p:cNvCxnSpPr>
                <a:stCxn id="75" idx="3"/>
                <a:endCxn id="78" idx="1"/>
              </p:cNvCxnSpPr>
              <p:nvPr/>
            </p:nvCxnSpPr>
            <p:spPr bwMode="auto">
              <a:xfrm flipH="1" flipV="1">
                <a:off x="787219" y="4364429"/>
                <a:ext cx="8279532" cy="1444"/>
              </a:xfrm>
              <a:prstGeom prst="bentConnector5">
                <a:avLst>
                  <a:gd name="adj1" fmla="val -2761"/>
                  <a:gd name="adj2" fmla="val -172088366"/>
                  <a:gd name="adj3" fmla="val 102761"/>
                </a:avLst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triangle"/>
                <a:tailEnd type="triangle"/>
              </a:ln>
              <a:effectLst/>
              <a:extLst/>
            </p:spPr>
          </p:cxnSp>
          <p:cxnSp>
            <p:nvCxnSpPr>
              <p:cNvPr id="97" name="Elbow Connector 96"/>
              <p:cNvCxnSpPr>
                <a:stCxn id="94" idx="2"/>
                <a:endCxn id="75" idx="0"/>
              </p:cNvCxnSpPr>
              <p:nvPr/>
            </p:nvCxnSpPr>
            <p:spPr bwMode="auto">
              <a:xfrm rot="16200000" flipH="1">
                <a:off x="7188333" y="2487453"/>
                <a:ext cx="577609" cy="1891641"/>
              </a:xfrm>
              <a:prstGeom prst="bentConnector3">
                <a:avLst/>
              </a:prstGeom>
              <a:noFill/>
              <a:ln w="12700" cap="flat" cmpd="sng" algn="ctr">
                <a:solidFill>
                  <a:srgbClr val="FFC000"/>
                </a:solidFill>
                <a:prstDash val="solid"/>
                <a:miter lim="800000"/>
                <a:headEnd type="triangle"/>
                <a:tailEnd type="triangle"/>
              </a:ln>
              <a:effectLst/>
              <a:ex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4306592" y="2391030"/>
              <a:ext cx="893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Segoe UI" pitchFamily="34" charset="0"/>
                </a:rPr>
                <a:t>Rest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0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BA751A5-7443-45DF-96E5-CE846112533D}"/>
              </a:ext>
            </a:extLst>
          </p:cNvPr>
          <p:cNvSpPr txBox="1">
            <a:spLocks/>
          </p:cNvSpPr>
          <p:nvPr/>
        </p:nvSpPr>
        <p:spPr>
          <a:xfrm>
            <a:off x="768791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712381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 Demonstration</a:t>
            </a:r>
            <a:endParaRPr lang="en-US" sz="2400" dirty="0">
              <a:cs typeface="Segoe UI Semibold" panose="020B07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41106"/>
            <a:ext cx="1857375" cy="10783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5050" y="817156"/>
            <a:ext cx="6496050" cy="37738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dzFI3-5mg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817156"/>
            <a:ext cx="6515100" cy="3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52C719-A86E-4702-B077-5E30B307D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UX Bulls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73E428EAD6E41AEFA59E528D41CFE" ma:contentTypeVersion="0" ma:contentTypeDescription="Create a new document." ma:contentTypeScope="" ma:versionID="32a8927e5c94c18deb6212e17709ab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257100-C57C-4A73-B3A9-F5EC102D9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0B043D-C939-4C7C-B9B4-2D35D0460232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2046D66-6E3D-498E-96F6-5E99284477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8909</TotalTime>
  <Words>421</Words>
  <Application>Microsoft Office PowerPoint</Application>
  <PresentationFormat>On-screen Show (16:9)</PresentationFormat>
  <Paragraphs>71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Segoe UI</vt:lpstr>
      <vt:lpstr>Segoe UI Semibold</vt:lpstr>
      <vt:lpstr>Cognizant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V, Prashanna (Cognizant)</dc:creator>
  <cp:lastModifiedBy>Cognizant</cp:lastModifiedBy>
  <cp:revision>1197</cp:revision>
  <cp:lastPrinted>2017-02-17T19:35:46Z</cp:lastPrinted>
  <dcterms:created xsi:type="dcterms:W3CDTF">2018-07-26T07:15:18Z</dcterms:created>
  <dcterms:modified xsi:type="dcterms:W3CDTF">2019-07-28T18:21:54Z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0x01010039873E428EAD6E41AEFA59E528D41CFE</vt:lpwstr>
  </property>
</Properties>
</file>