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81" r:id="rId3"/>
    <p:sldId id="257" r:id="rId4"/>
    <p:sldId id="258" r:id="rId5"/>
    <p:sldId id="259" r:id="rId6"/>
    <p:sldId id="260" r:id="rId7"/>
    <p:sldId id="261" r:id="rId8"/>
    <p:sldId id="262" r:id="rId9"/>
    <p:sldId id="263" r:id="rId10"/>
    <p:sldId id="265" r:id="rId11"/>
    <p:sldId id="267" r:id="rId12"/>
    <p:sldId id="268" r:id="rId13"/>
    <p:sldId id="278" r:id="rId14"/>
    <p:sldId id="279" r:id="rId15"/>
    <p:sldId id="280" r:id="rId16"/>
    <p:sldId id="277"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c978ce72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c978ce72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c978ce72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c978ce72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de633e1b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de633e1b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c978ce7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c978ce7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c978ce72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c978ce72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c978ce72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c978ce72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c978ce72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c978ce72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c978ce72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c978ce72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c978ce72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c978ce72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c978ce72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c978ce72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c978ce72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c978ce72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396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9456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5252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9703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9797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7139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1899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4504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4458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65924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5707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9492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8009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0561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442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4531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5665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9206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5/27/2020</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5814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483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dirty="0"/>
              <a:t>DEMENTIA PREDICTIVE ANALYSIS </a:t>
            </a:r>
            <a:endParaRPr u="sng" dirty="0"/>
          </a:p>
        </p:txBody>
      </p:sp>
      <p:sp>
        <p:nvSpPr>
          <p:cNvPr id="55" name="Google Shape;55;p13"/>
          <p:cNvSpPr txBox="1">
            <a:spLocks noGrp="1"/>
          </p:cNvSpPr>
          <p:nvPr>
            <p:ph type="subTitle" idx="1"/>
          </p:nvPr>
        </p:nvSpPr>
        <p:spPr>
          <a:xfrm>
            <a:off x="177275" y="2301950"/>
            <a:ext cx="8520600" cy="21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 USING MRI SCANS }		</a:t>
            </a:r>
            <a:endParaRPr dirty="0"/>
          </a:p>
          <a:p>
            <a:pPr marL="4572000" lvl="0" indent="457200" algn="l" rtl="0">
              <a:spcBef>
                <a:spcPts val="0"/>
              </a:spcBef>
              <a:spcAft>
                <a:spcPts val="0"/>
              </a:spcAft>
              <a:buNone/>
            </a:pPr>
            <a:endParaRPr sz="2200" dirty="0"/>
          </a:p>
          <a:p>
            <a:pPr marL="4572000" lvl="0" indent="457200" algn="l" rtl="0">
              <a:spcBef>
                <a:spcPts val="0"/>
              </a:spcBef>
              <a:spcAft>
                <a:spcPts val="0"/>
              </a:spcAft>
              <a:buNone/>
            </a:pPr>
            <a:r>
              <a:rPr lang="en" sz="2200" dirty="0"/>
              <a:t>By:</a:t>
            </a:r>
            <a:endParaRPr lang="en-IN" sz="2200" dirty="0"/>
          </a:p>
          <a:p>
            <a:pPr marL="0" lvl="0" indent="0" algn="r" rtl="0">
              <a:spcBef>
                <a:spcPts val="0"/>
              </a:spcBef>
              <a:spcAft>
                <a:spcPts val="0"/>
              </a:spcAft>
              <a:buNone/>
            </a:pPr>
            <a:r>
              <a:rPr lang="en-IN" sz="2200" dirty="0"/>
              <a:t>Khushboo Agarwal – PB34</a:t>
            </a:r>
          </a:p>
          <a:p>
            <a:pPr marL="0" lvl="0" indent="0" algn="r" rtl="0">
              <a:spcBef>
                <a:spcPts val="0"/>
              </a:spcBef>
              <a:spcAft>
                <a:spcPts val="0"/>
              </a:spcAft>
              <a:buNone/>
            </a:pPr>
            <a:r>
              <a:rPr lang="en-IN" sz="2200" dirty="0" err="1"/>
              <a:t>Harshaan</a:t>
            </a:r>
            <a:r>
              <a:rPr lang="en-IN" sz="2200" dirty="0"/>
              <a:t> Arora – PB41</a:t>
            </a:r>
          </a:p>
          <a:p>
            <a:pPr marL="0" lvl="0" indent="0" algn="r" rtl="0">
              <a:spcBef>
                <a:spcPts val="0"/>
              </a:spcBef>
              <a:spcAft>
                <a:spcPts val="0"/>
              </a:spcAft>
              <a:buNone/>
            </a:pPr>
            <a:r>
              <a:rPr lang="en-IN" sz="2200" dirty="0" err="1"/>
              <a:t>Hrithvik</a:t>
            </a:r>
            <a:r>
              <a:rPr lang="en-IN" sz="2200" dirty="0"/>
              <a:t> </a:t>
            </a:r>
            <a:r>
              <a:rPr lang="en-IN" sz="2200" dirty="0" err="1"/>
              <a:t>Ranka</a:t>
            </a:r>
            <a:r>
              <a:rPr lang="en-IN" sz="2200" dirty="0"/>
              <a:t> – PB48</a:t>
            </a:r>
          </a:p>
        </p:txBody>
      </p:sp>
      <p:sp>
        <p:nvSpPr>
          <p:cNvPr id="4" name="Google Shape;60;p14">
            <a:extLst>
              <a:ext uri="{FF2B5EF4-FFF2-40B4-BE49-F238E27FC236}">
                <a16:creationId xmlns:a16="http://schemas.microsoft.com/office/drawing/2014/main" id="{7C5D4B7F-686F-4563-B5A2-19662CCB3F40}"/>
              </a:ext>
            </a:extLst>
          </p:cNvPr>
          <p:cNvSpPr txBox="1">
            <a:spLocks/>
          </p:cNvSpPr>
          <p:nvPr/>
        </p:nvSpPr>
        <p:spPr>
          <a:xfrm>
            <a:off x="311700" y="348375"/>
            <a:ext cx="8520600" cy="572700"/>
          </a:xfrm>
          <a:prstGeom prst="rect">
            <a:avLst/>
          </a:prstGeom>
        </p:spPr>
        <p:txBody>
          <a:bodyPr spcFirstLastPara="1" vert="horz" wrap="square" lIns="91425" tIns="91425" rIns="91425" bIns="91425" rtlCol="0" anchor="t" anchorCtr="0">
            <a:noAutofit/>
          </a:bodyPr>
          <a:lstStyle>
            <a:lvl1pPr algn="l" defTabSz="342900" rtl="0" eaLnBrk="1" latinLnBrk="0" hangingPunct="1">
              <a:spcBef>
                <a:spcPct val="0"/>
              </a:spcBef>
              <a:buNone/>
              <a:defRPr sz="405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sz="3600" i="1" dirty="0"/>
              <a:t>AI Mini Project</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20550" y="500525"/>
            <a:ext cx="9102899" cy="389402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195192" y="638611"/>
            <a:ext cx="4649700" cy="2556600"/>
          </a:xfrm>
          <a:prstGeom prst="rect">
            <a:avLst/>
          </a:prstGeom>
          <a:effectLst>
            <a:outerShdw blurRad="57150" dist="19050" algn="bl" rotWithShape="0">
              <a:srgbClr val="00FFFF"/>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i="1" dirty="0">
                <a:solidFill>
                  <a:srgbClr val="222222"/>
                </a:solidFill>
                <a:highlight>
                  <a:srgbClr val="FFFFFF"/>
                </a:highlight>
              </a:rPr>
              <a:t>from sklearn.ensemble import RandomForestClassifier</a:t>
            </a:r>
            <a:endParaRPr sz="1000" i="1" dirty="0">
              <a:solidFill>
                <a:srgbClr val="222222"/>
              </a:solidFill>
              <a:highlight>
                <a:srgbClr val="FFFFFF"/>
              </a:highlight>
            </a:endParaRPr>
          </a:p>
          <a:p>
            <a:pPr marL="0" lvl="0" indent="0" algn="l" rtl="0">
              <a:lnSpc>
                <a:spcPct val="100000"/>
              </a:lnSpc>
              <a:spcBef>
                <a:spcPts val="1600"/>
              </a:spcBef>
              <a:spcAft>
                <a:spcPts val="0"/>
              </a:spcAft>
              <a:buClr>
                <a:schemeClr val="dk1"/>
              </a:buClr>
              <a:buSzPts val="1100"/>
              <a:buFont typeface="Arial"/>
              <a:buNone/>
            </a:pPr>
            <a:r>
              <a:rPr lang="en" sz="1000" i="1" dirty="0">
                <a:solidFill>
                  <a:srgbClr val="222222"/>
                </a:solidFill>
                <a:highlight>
                  <a:srgbClr val="FFFFFF"/>
                </a:highlight>
              </a:rPr>
              <a:t>from sklearn.neighbors import KNeighborsClassifier</a:t>
            </a:r>
            <a:endParaRPr sz="1000" i="1" dirty="0">
              <a:solidFill>
                <a:srgbClr val="222222"/>
              </a:solidFill>
              <a:highlight>
                <a:srgbClr val="FFFFFF"/>
              </a:highlight>
            </a:endParaRPr>
          </a:p>
          <a:p>
            <a:pPr marL="0" lvl="0" indent="0" algn="l" rtl="0">
              <a:lnSpc>
                <a:spcPct val="100000"/>
              </a:lnSpc>
              <a:spcBef>
                <a:spcPts val="1600"/>
              </a:spcBef>
              <a:spcAft>
                <a:spcPts val="0"/>
              </a:spcAft>
              <a:buClr>
                <a:schemeClr val="dk1"/>
              </a:buClr>
              <a:buSzPts val="1100"/>
              <a:buFont typeface="Arial"/>
              <a:buNone/>
            </a:pPr>
            <a:r>
              <a:rPr lang="en" sz="1000" i="1" dirty="0">
                <a:solidFill>
                  <a:srgbClr val="222222"/>
                </a:solidFill>
                <a:highlight>
                  <a:srgbClr val="FFFFFF"/>
                </a:highlight>
              </a:rPr>
              <a:t>from sklearn.linear_model import LogisticRegression</a:t>
            </a:r>
            <a:endParaRPr sz="1000" i="1" dirty="0">
              <a:solidFill>
                <a:srgbClr val="222222"/>
              </a:solidFill>
              <a:highlight>
                <a:srgbClr val="FFFFFF"/>
              </a:highlight>
            </a:endParaRPr>
          </a:p>
          <a:p>
            <a:pPr marL="0" lvl="0" indent="0" algn="l" rtl="0">
              <a:lnSpc>
                <a:spcPct val="100000"/>
              </a:lnSpc>
              <a:spcBef>
                <a:spcPts val="1600"/>
              </a:spcBef>
              <a:spcAft>
                <a:spcPts val="0"/>
              </a:spcAft>
              <a:buClr>
                <a:schemeClr val="dk1"/>
              </a:buClr>
              <a:buSzPts val="1100"/>
              <a:buFont typeface="Arial"/>
              <a:buNone/>
            </a:pPr>
            <a:r>
              <a:rPr lang="en" sz="1000" i="1" dirty="0">
                <a:solidFill>
                  <a:srgbClr val="222222"/>
                </a:solidFill>
                <a:highlight>
                  <a:srgbClr val="FFFFFF"/>
                </a:highlight>
              </a:rPr>
              <a:t>from sklearn.naive_bayes import GaussianNB</a:t>
            </a:r>
            <a:endParaRPr sz="1000" i="1" dirty="0">
              <a:solidFill>
                <a:srgbClr val="222222"/>
              </a:solidFill>
              <a:highlight>
                <a:srgbClr val="FFFFFF"/>
              </a:highlight>
            </a:endParaRPr>
          </a:p>
          <a:p>
            <a:pPr marL="0" lvl="0" indent="0" algn="l" rtl="0">
              <a:lnSpc>
                <a:spcPct val="100000"/>
              </a:lnSpc>
              <a:spcBef>
                <a:spcPts val="1600"/>
              </a:spcBef>
              <a:spcAft>
                <a:spcPts val="0"/>
              </a:spcAft>
              <a:buClr>
                <a:schemeClr val="dk1"/>
              </a:buClr>
              <a:buSzPts val="1100"/>
              <a:buFont typeface="Arial"/>
              <a:buNone/>
            </a:pPr>
            <a:r>
              <a:rPr lang="en" sz="1000" i="1" dirty="0">
                <a:solidFill>
                  <a:srgbClr val="222222"/>
                </a:solidFill>
                <a:highlight>
                  <a:srgbClr val="FFFFFF"/>
                </a:highlight>
              </a:rPr>
              <a:t>from sklearn.svm import SVC</a:t>
            </a:r>
            <a:endParaRPr sz="1000" i="1" dirty="0">
              <a:solidFill>
                <a:srgbClr val="222222"/>
              </a:solidFill>
              <a:highlight>
                <a:srgbClr val="FFFFFF"/>
              </a:highlight>
            </a:endParaRPr>
          </a:p>
          <a:p>
            <a:pPr marL="0" lvl="0" indent="0" algn="l" rtl="0">
              <a:lnSpc>
                <a:spcPct val="100000"/>
              </a:lnSpc>
              <a:spcBef>
                <a:spcPts val="1600"/>
              </a:spcBef>
              <a:spcAft>
                <a:spcPts val="0"/>
              </a:spcAft>
              <a:buClr>
                <a:schemeClr val="dk1"/>
              </a:buClr>
              <a:buSzPts val="1100"/>
              <a:buFont typeface="Arial"/>
              <a:buNone/>
            </a:pPr>
            <a:r>
              <a:rPr lang="en" sz="1000" i="1" dirty="0">
                <a:solidFill>
                  <a:srgbClr val="222222"/>
                </a:solidFill>
                <a:highlight>
                  <a:srgbClr val="FFFFFF"/>
                </a:highlight>
              </a:rPr>
              <a:t>from sklearn.model_selection import cross_val_score</a:t>
            </a:r>
            <a:endParaRPr sz="1000" i="1" dirty="0">
              <a:solidFill>
                <a:schemeClr val="dk1"/>
              </a:solidFill>
            </a:endParaRPr>
          </a:p>
          <a:p>
            <a:pPr marL="0" lvl="0" indent="0" algn="l" rtl="0">
              <a:lnSpc>
                <a:spcPct val="100000"/>
              </a:lnSpc>
              <a:spcBef>
                <a:spcPts val="1600"/>
              </a:spcBef>
              <a:spcAft>
                <a:spcPts val="0"/>
              </a:spcAft>
              <a:buClr>
                <a:schemeClr val="dk1"/>
              </a:buClr>
              <a:buSzPts val="1100"/>
              <a:buFont typeface="Arial"/>
              <a:buNone/>
            </a:pPr>
            <a:endParaRPr sz="1000" i="1" dirty="0">
              <a:solidFill>
                <a:schemeClr val="dk1"/>
              </a:solidFill>
            </a:endParaRPr>
          </a:p>
          <a:p>
            <a:pPr marL="0" lvl="0" indent="0" algn="l" rtl="0">
              <a:lnSpc>
                <a:spcPct val="100000"/>
              </a:lnSpc>
              <a:spcBef>
                <a:spcPts val="1600"/>
              </a:spcBef>
              <a:spcAft>
                <a:spcPts val="1600"/>
              </a:spcAft>
              <a:buNone/>
            </a:pPr>
            <a:endParaRPr sz="1000" i="1" dirty="0"/>
          </a:p>
        </p:txBody>
      </p:sp>
      <p:sp>
        <p:nvSpPr>
          <p:cNvPr id="126" name="Google Shape;126;p24"/>
          <p:cNvSpPr txBox="1"/>
          <p:nvPr/>
        </p:nvSpPr>
        <p:spPr>
          <a:xfrm>
            <a:off x="195192" y="2791570"/>
            <a:ext cx="3679200" cy="2359500"/>
          </a:xfrm>
          <a:prstGeom prst="rect">
            <a:avLst/>
          </a:prstGeom>
          <a:noFill/>
          <a:ln>
            <a:noFill/>
          </a:ln>
          <a:effectLst>
            <a:outerShdw blurRad="57150" dist="9525" algn="bl" rotWithShape="0">
              <a:srgbClr val="00FFFF"/>
            </a:outerShdw>
          </a:effectLst>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i="1" dirty="0">
                <a:solidFill>
                  <a:srgbClr val="222222"/>
                </a:solidFill>
                <a:highlight>
                  <a:srgbClr val="FFFFFF"/>
                </a:highlight>
              </a:rPr>
              <a:t>models_list = []</a:t>
            </a:r>
            <a:endParaRPr sz="1100" i="1" dirty="0">
              <a:solidFill>
                <a:srgbClr val="222222"/>
              </a:solidFill>
              <a:highlight>
                <a:srgbClr val="FFFFFF"/>
              </a:highlight>
            </a:endParaRPr>
          </a:p>
          <a:p>
            <a:pPr marL="0" lvl="0" indent="0" algn="l" rtl="0">
              <a:spcBef>
                <a:spcPts val="1600"/>
              </a:spcBef>
              <a:spcAft>
                <a:spcPts val="0"/>
              </a:spcAft>
              <a:buClr>
                <a:schemeClr val="dk1"/>
              </a:buClr>
              <a:buSzPts val="1100"/>
              <a:buFont typeface="Arial"/>
              <a:buNone/>
            </a:pPr>
            <a:r>
              <a:rPr lang="en" sz="1100" i="1" dirty="0">
                <a:solidFill>
                  <a:srgbClr val="222222"/>
                </a:solidFill>
                <a:highlight>
                  <a:srgbClr val="FFFFFF"/>
                </a:highlight>
              </a:rPr>
              <a:t>models_list.append(('LOG', LogisticRegression()))</a:t>
            </a:r>
            <a:endParaRPr sz="1100" i="1" dirty="0">
              <a:solidFill>
                <a:srgbClr val="222222"/>
              </a:solidFill>
              <a:highlight>
                <a:srgbClr val="FFFFFF"/>
              </a:highlight>
            </a:endParaRPr>
          </a:p>
          <a:p>
            <a:pPr marL="0" lvl="0" indent="0" algn="l" rtl="0">
              <a:spcBef>
                <a:spcPts val="1600"/>
              </a:spcBef>
              <a:spcAft>
                <a:spcPts val="0"/>
              </a:spcAft>
              <a:buClr>
                <a:schemeClr val="dk1"/>
              </a:buClr>
              <a:buSzPts val="1100"/>
              <a:buFont typeface="Arial"/>
              <a:buNone/>
            </a:pPr>
            <a:r>
              <a:rPr lang="en" sz="1100" i="1" dirty="0">
                <a:solidFill>
                  <a:srgbClr val="222222"/>
                </a:solidFill>
                <a:highlight>
                  <a:srgbClr val="FFFFFF"/>
                </a:highlight>
              </a:rPr>
              <a:t>models_list.append(('RFC', RandomForestClassifier()))</a:t>
            </a:r>
            <a:endParaRPr sz="1100" i="1" dirty="0">
              <a:solidFill>
                <a:srgbClr val="222222"/>
              </a:solidFill>
              <a:highlight>
                <a:srgbClr val="FFFFFF"/>
              </a:highlight>
            </a:endParaRPr>
          </a:p>
          <a:p>
            <a:pPr marL="0" lvl="0" indent="0" algn="l" rtl="0">
              <a:spcBef>
                <a:spcPts val="1600"/>
              </a:spcBef>
              <a:spcAft>
                <a:spcPts val="0"/>
              </a:spcAft>
              <a:buClr>
                <a:schemeClr val="dk1"/>
              </a:buClr>
              <a:buSzPts val="1100"/>
              <a:buFont typeface="Arial"/>
              <a:buNone/>
            </a:pPr>
            <a:r>
              <a:rPr lang="en" sz="1100" i="1" dirty="0">
                <a:solidFill>
                  <a:srgbClr val="222222"/>
                </a:solidFill>
                <a:highlight>
                  <a:srgbClr val="FFFFFF"/>
                </a:highlight>
              </a:rPr>
              <a:t>models_list.append(('SVM', SVC(gamma = 'scale')))</a:t>
            </a:r>
            <a:endParaRPr sz="1100" i="1" dirty="0">
              <a:solidFill>
                <a:srgbClr val="222222"/>
              </a:solidFill>
              <a:highlight>
                <a:srgbClr val="FFFFFF"/>
              </a:highlight>
            </a:endParaRPr>
          </a:p>
          <a:p>
            <a:pPr marL="0" lvl="0" indent="0" algn="l" rtl="0">
              <a:spcBef>
                <a:spcPts val="1600"/>
              </a:spcBef>
              <a:spcAft>
                <a:spcPts val="0"/>
              </a:spcAft>
              <a:buClr>
                <a:schemeClr val="dk1"/>
              </a:buClr>
              <a:buSzPts val="1100"/>
              <a:buFont typeface="Arial"/>
              <a:buNone/>
            </a:pPr>
            <a:r>
              <a:rPr lang="en" sz="1100" i="1" dirty="0">
                <a:solidFill>
                  <a:srgbClr val="222222"/>
                </a:solidFill>
                <a:highlight>
                  <a:srgbClr val="FFFFFF"/>
                </a:highlight>
              </a:rPr>
              <a:t>models_list.append(('NB', GaussianNB()))</a:t>
            </a:r>
            <a:endParaRPr sz="1100" i="1" dirty="0">
              <a:solidFill>
                <a:srgbClr val="222222"/>
              </a:solidFill>
              <a:highlight>
                <a:srgbClr val="FFFFFF"/>
              </a:highlight>
            </a:endParaRPr>
          </a:p>
          <a:p>
            <a:pPr marL="0" lvl="0" indent="0" algn="l" rtl="0">
              <a:spcBef>
                <a:spcPts val="1600"/>
              </a:spcBef>
              <a:spcAft>
                <a:spcPts val="0"/>
              </a:spcAft>
              <a:buClr>
                <a:schemeClr val="dk1"/>
              </a:buClr>
              <a:buSzPts val="1100"/>
              <a:buFont typeface="Arial"/>
              <a:buNone/>
            </a:pPr>
            <a:r>
              <a:rPr lang="en" sz="1100" i="1" dirty="0">
                <a:solidFill>
                  <a:srgbClr val="222222"/>
                </a:solidFill>
                <a:highlight>
                  <a:srgbClr val="FFFFFF"/>
                </a:highlight>
              </a:rPr>
              <a:t>models_list.append(('KNN', KNeighborsClassifier()))</a:t>
            </a:r>
            <a:endParaRPr sz="1100" i="1" dirty="0">
              <a:solidFill>
                <a:srgbClr val="222222"/>
              </a:solidFill>
              <a:highlight>
                <a:srgbClr val="FFFFFF"/>
              </a:highlight>
            </a:endParaRPr>
          </a:p>
          <a:p>
            <a:pPr marL="0" lvl="0" indent="0" algn="l" rtl="0">
              <a:spcBef>
                <a:spcPts val="1600"/>
              </a:spcBef>
              <a:spcAft>
                <a:spcPts val="0"/>
              </a:spcAft>
              <a:buNone/>
            </a:pPr>
            <a:endParaRPr i="1" dirty="0"/>
          </a:p>
        </p:txBody>
      </p:sp>
      <p:sp>
        <p:nvSpPr>
          <p:cNvPr id="127" name="Google Shape;127;p24"/>
          <p:cNvSpPr txBox="1"/>
          <p:nvPr/>
        </p:nvSpPr>
        <p:spPr>
          <a:xfrm>
            <a:off x="289225" y="1412311"/>
            <a:ext cx="8352900" cy="2309400"/>
          </a:xfrm>
          <a:prstGeom prst="rect">
            <a:avLst/>
          </a:prstGeom>
          <a:noFill/>
          <a:ln>
            <a:noFill/>
          </a:ln>
          <a:effectLst>
            <a:outerShdw blurRad="57150" dist="19050" algn="bl" rotWithShape="0">
              <a:srgbClr val="00FFFF"/>
            </a:outerShdw>
          </a:effectLst>
        </p:spPr>
        <p:txBody>
          <a:bodyPr spcFirstLastPara="1" wrap="square" lIns="91425" tIns="91425" rIns="91425" bIns="91425" anchor="t" anchorCtr="0">
            <a:noAutofit/>
          </a:bodyPr>
          <a:lstStyle/>
          <a:p>
            <a:pPr marL="0" lvl="0" indent="0" algn="r" rtl="0">
              <a:lnSpc>
                <a:spcPct val="60000"/>
              </a:lnSpc>
              <a:spcBef>
                <a:spcPts val="0"/>
              </a:spcBef>
              <a:spcAft>
                <a:spcPts val="0"/>
              </a:spcAft>
              <a:buClr>
                <a:schemeClr val="dk1"/>
              </a:buClr>
              <a:buSzPts val="1100"/>
              <a:buFont typeface="Arial"/>
              <a:buNone/>
            </a:pPr>
            <a:r>
              <a:rPr lang="en" sz="1200" i="1" dirty="0">
                <a:solidFill>
                  <a:srgbClr val="222222"/>
                </a:solidFill>
                <a:highlight>
                  <a:srgbClr val="FFFFFF"/>
                </a:highlight>
              </a:rPr>
              <a:t>results = []</a:t>
            </a:r>
            <a:endParaRPr sz="1200" i="1" dirty="0">
              <a:solidFill>
                <a:srgbClr val="222222"/>
              </a:solidFill>
              <a:highlight>
                <a:srgbClr val="FFFFFF"/>
              </a:highlight>
            </a:endParaRPr>
          </a:p>
          <a:p>
            <a:pPr marL="0" lvl="0" indent="0" algn="r" rtl="0">
              <a:lnSpc>
                <a:spcPct val="60000"/>
              </a:lnSpc>
              <a:spcBef>
                <a:spcPts val="1600"/>
              </a:spcBef>
              <a:spcAft>
                <a:spcPts val="0"/>
              </a:spcAft>
              <a:buClr>
                <a:schemeClr val="dk1"/>
              </a:buClr>
              <a:buSzPts val="1100"/>
              <a:buFont typeface="Arial"/>
              <a:buNone/>
            </a:pPr>
            <a:r>
              <a:rPr lang="en" sz="1200" i="1" dirty="0">
                <a:solidFill>
                  <a:srgbClr val="222222"/>
                </a:solidFill>
                <a:highlight>
                  <a:srgbClr val="FFFFFF"/>
                </a:highlight>
              </a:rPr>
              <a:t>names = []</a:t>
            </a:r>
          </a:p>
          <a:p>
            <a:pPr algn="r">
              <a:lnSpc>
                <a:spcPct val="60000"/>
              </a:lnSpc>
              <a:spcBef>
                <a:spcPts val="1600"/>
              </a:spcBef>
              <a:buClr>
                <a:schemeClr val="dk1"/>
              </a:buClr>
              <a:buSzPts val="1100"/>
            </a:pPr>
            <a:r>
              <a:rPr lang="en-IN" sz="1200" i="1" dirty="0">
                <a:highlight>
                  <a:srgbClr val="FFFFFF"/>
                </a:highlight>
              </a:rPr>
              <a:t>  </a:t>
            </a:r>
            <a:r>
              <a:rPr lang="en-IN" sz="1200" i="1" dirty="0" err="1">
                <a:highlight>
                  <a:srgbClr val="FFFFFF"/>
                </a:highlight>
              </a:rPr>
              <a:t>accuracy_score</a:t>
            </a:r>
            <a:r>
              <a:rPr lang="en-IN" sz="1200" i="1" dirty="0">
                <a:highlight>
                  <a:srgbClr val="FFFFFF"/>
                </a:highlight>
              </a:rPr>
              <a:t> = {}</a:t>
            </a:r>
          </a:p>
          <a:p>
            <a:pPr marL="0" lvl="0" indent="0" algn="r" rtl="0">
              <a:lnSpc>
                <a:spcPct val="60000"/>
              </a:lnSpc>
              <a:spcBef>
                <a:spcPts val="1600"/>
              </a:spcBef>
              <a:spcAft>
                <a:spcPts val="0"/>
              </a:spcAft>
              <a:buClr>
                <a:schemeClr val="dk1"/>
              </a:buClr>
              <a:buSzPts val="1100"/>
              <a:buFont typeface="Arial"/>
              <a:buNone/>
            </a:pPr>
            <a:r>
              <a:rPr lang="en" sz="1200" i="1" dirty="0">
                <a:solidFill>
                  <a:srgbClr val="222222"/>
                </a:solidFill>
                <a:highlight>
                  <a:srgbClr val="FFFFFF"/>
                </a:highlight>
              </a:rPr>
              <a:t>for name, model in models_list:</a:t>
            </a:r>
            <a:endParaRPr sz="1200" i="1" dirty="0">
              <a:solidFill>
                <a:srgbClr val="222222"/>
              </a:solidFill>
              <a:highlight>
                <a:srgbClr val="FFFFFF"/>
              </a:highlight>
            </a:endParaRPr>
          </a:p>
          <a:p>
            <a:pPr marL="0" lvl="0" indent="0" algn="r" rtl="0">
              <a:lnSpc>
                <a:spcPct val="60000"/>
              </a:lnSpc>
              <a:spcBef>
                <a:spcPts val="1600"/>
              </a:spcBef>
              <a:spcAft>
                <a:spcPts val="0"/>
              </a:spcAft>
              <a:buClr>
                <a:schemeClr val="dk1"/>
              </a:buClr>
              <a:buSzPts val="1100"/>
              <a:buFont typeface="Arial"/>
              <a:buNone/>
            </a:pPr>
            <a:r>
              <a:rPr lang="en" sz="1200" i="1" dirty="0">
                <a:solidFill>
                  <a:srgbClr val="222222"/>
                </a:solidFill>
                <a:highlight>
                  <a:srgbClr val="FFFFFF"/>
                </a:highlight>
              </a:rPr>
              <a:t>    cv_results = cross_val_score(estimator = model, X = X, y = y, </a:t>
            </a:r>
          </a:p>
          <a:p>
            <a:pPr marL="0" lvl="0" indent="0" algn="r" rtl="0">
              <a:lnSpc>
                <a:spcPct val="60000"/>
              </a:lnSpc>
              <a:spcBef>
                <a:spcPts val="1600"/>
              </a:spcBef>
              <a:spcAft>
                <a:spcPts val="0"/>
              </a:spcAft>
              <a:buClr>
                <a:schemeClr val="dk1"/>
              </a:buClr>
              <a:buSzPts val="1100"/>
              <a:buFont typeface="Arial"/>
              <a:buNone/>
            </a:pPr>
            <a:r>
              <a:rPr lang="en" sz="1200" i="1" dirty="0">
                <a:solidFill>
                  <a:srgbClr val="222222"/>
                </a:solidFill>
                <a:highlight>
                  <a:srgbClr val="FFFFFF"/>
                </a:highlight>
              </a:rPr>
              <a:t>cv=10,scoring='accuracy', n_jobs = -1)</a:t>
            </a:r>
            <a:endParaRPr sz="1200" i="1" dirty="0">
              <a:solidFill>
                <a:srgbClr val="222222"/>
              </a:solidFill>
              <a:highlight>
                <a:srgbClr val="FFFFFF"/>
              </a:highlight>
            </a:endParaRPr>
          </a:p>
          <a:p>
            <a:pPr marL="0" lvl="0" indent="0" algn="r" rtl="0">
              <a:lnSpc>
                <a:spcPct val="60000"/>
              </a:lnSpc>
              <a:spcBef>
                <a:spcPts val="1600"/>
              </a:spcBef>
              <a:spcAft>
                <a:spcPts val="0"/>
              </a:spcAft>
              <a:buClr>
                <a:schemeClr val="dk1"/>
              </a:buClr>
              <a:buSzPts val="1100"/>
              <a:buFont typeface="Arial"/>
              <a:buNone/>
            </a:pPr>
            <a:r>
              <a:rPr lang="en" sz="1200" i="1" dirty="0">
                <a:solidFill>
                  <a:srgbClr val="222222"/>
                </a:solidFill>
                <a:highlight>
                  <a:srgbClr val="FFFFFF"/>
                </a:highlight>
              </a:rPr>
              <a:t>    results.append(cv_results)</a:t>
            </a:r>
            <a:endParaRPr sz="1200" i="1" dirty="0">
              <a:solidFill>
                <a:srgbClr val="222222"/>
              </a:solidFill>
              <a:highlight>
                <a:srgbClr val="FFFFFF"/>
              </a:highlight>
            </a:endParaRPr>
          </a:p>
          <a:p>
            <a:pPr marL="0" lvl="0" indent="0" algn="r" rtl="0">
              <a:lnSpc>
                <a:spcPct val="60000"/>
              </a:lnSpc>
              <a:spcBef>
                <a:spcPts val="1600"/>
              </a:spcBef>
              <a:spcAft>
                <a:spcPts val="0"/>
              </a:spcAft>
              <a:buClr>
                <a:schemeClr val="dk1"/>
              </a:buClr>
              <a:buSzPts val="1100"/>
              <a:buFont typeface="Arial"/>
              <a:buNone/>
            </a:pPr>
            <a:r>
              <a:rPr lang="en" sz="1200" i="1" dirty="0">
                <a:solidFill>
                  <a:srgbClr val="222222"/>
                </a:solidFill>
                <a:highlight>
                  <a:srgbClr val="FFFFFF"/>
                </a:highlight>
              </a:rPr>
              <a:t>    names.append(name)</a:t>
            </a:r>
            <a:endParaRPr sz="1200" i="1" dirty="0">
              <a:solidFill>
                <a:srgbClr val="222222"/>
              </a:solidFill>
              <a:highlight>
                <a:srgbClr val="FFFFFF"/>
              </a:highlight>
            </a:endParaRPr>
          </a:p>
          <a:p>
            <a:pPr marL="0" lvl="0" indent="0" algn="r" rtl="0">
              <a:lnSpc>
                <a:spcPct val="60000"/>
              </a:lnSpc>
              <a:spcBef>
                <a:spcPts val="1600"/>
              </a:spcBef>
              <a:spcAft>
                <a:spcPts val="1600"/>
              </a:spcAft>
              <a:buClr>
                <a:schemeClr val="dk1"/>
              </a:buClr>
              <a:buSzPts val="1100"/>
              <a:buFont typeface="Arial"/>
              <a:buNone/>
            </a:pPr>
            <a:r>
              <a:rPr lang="en" sz="1200" i="1" dirty="0">
                <a:solidFill>
                  <a:srgbClr val="222222"/>
                </a:solidFill>
                <a:highlight>
                  <a:srgbClr val="FFFFFF"/>
                </a:highlight>
              </a:rPr>
              <a:t>    print( "%s: %f " % (name, cv_results.mean()))</a:t>
            </a:r>
            <a:endParaRPr sz="1200" i="1" dirty="0"/>
          </a:p>
        </p:txBody>
      </p:sp>
      <p:sp>
        <p:nvSpPr>
          <p:cNvPr id="128" name="Google Shape;128;p24"/>
          <p:cNvSpPr txBox="1"/>
          <p:nvPr/>
        </p:nvSpPr>
        <p:spPr>
          <a:xfrm>
            <a:off x="2315100" y="84731"/>
            <a:ext cx="4513800" cy="77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t>MODEL SELECTION : </a:t>
            </a:r>
            <a:r>
              <a:rPr lang="en" sz="2400" dirty="0"/>
              <a:t> </a:t>
            </a:r>
            <a:endParaRPr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5"/>
          <p:cNvSpPr txBox="1">
            <a:spLocks noGrp="1"/>
          </p:cNvSpPr>
          <p:nvPr>
            <p:ph type="body" idx="1"/>
          </p:nvPr>
        </p:nvSpPr>
        <p:spPr>
          <a:xfrm>
            <a:off x="228275" y="868049"/>
            <a:ext cx="8469158" cy="3767745"/>
          </a:xfrm>
          <a:prstGeom prst="rect">
            <a:avLst/>
          </a:prstGeom>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ctr" rtl="0">
              <a:lnSpc>
                <a:spcPct val="50000"/>
              </a:lnSpc>
              <a:spcBef>
                <a:spcPts val="0"/>
              </a:spcBef>
              <a:spcAft>
                <a:spcPts val="0"/>
              </a:spcAft>
              <a:buNone/>
            </a:pPr>
            <a:endParaRPr lang="en" sz="4000" i="1" u="sng" dirty="0"/>
          </a:p>
          <a:p>
            <a:pPr marL="0" lvl="0" indent="0" algn="ctr" rtl="0">
              <a:lnSpc>
                <a:spcPct val="50000"/>
              </a:lnSpc>
              <a:spcBef>
                <a:spcPts val="0"/>
              </a:spcBef>
              <a:spcAft>
                <a:spcPts val="0"/>
              </a:spcAft>
              <a:buNone/>
            </a:pPr>
            <a:r>
              <a:rPr lang="en" sz="4000" i="1" u="sng" dirty="0"/>
              <a:t>ACCURACY :</a:t>
            </a:r>
          </a:p>
          <a:p>
            <a:pPr marL="0" lvl="0" indent="0" algn="ctr" rtl="0">
              <a:lnSpc>
                <a:spcPct val="50000"/>
              </a:lnSpc>
              <a:spcBef>
                <a:spcPts val="0"/>
              </a:spcBef>
              <a:spcAft>
                <a:spcPts val="0"/>
              </a:spcAft>
              <a:buNone/>
            </a:pPr>
            <a:endParaRPr lang="en-US" sz="4000" i="1" u="sng" dirty="0"/>
          </a:p>
          <a:p>
            <a:pPr marL="0" lvl="0" indent="0" algn="ctr" rtl="0">
              <a:lnSpc>
                <a:spcPct val="50000"/>
              </a:lnSpc>
              <a:spcBef>
                <a:spcPts val="1600"/>
              </a:spcBef>
              <a:spcAft>
                <a:spcPts val="0"/>
              </a:spcAft>
              <a:buNone/>
            </a:pPr>
            <a:r>
              <a:rPr lang="en" sz="4000" i="1" dirty="0"/>
              <a:t>LOG: 0.946750 </a:t>
            </a:r>
            <a:endParaRPr sz="4000" i="1" dirty="0"/>
          </a:p>
          <a:p>
            <a:pPr marL="0" lvl="0" indent="0" algn="ctr" rtl="0">
              <a:lnSpc>
                <a:spcPct val="50000"/>
              </a:lnSpc>
              <a:spcBef>
                <a:spcPts val="1600"/>
              </a:spcBef>
              <a:spcAft>
                <a:spcPts val="0"/>
              </a:spcAft>
              <a:buNone/>
            </a:pPr>
            <a:r>
              <a:rPr lang="en" sz="4000" i="1" dirty="0"/>
              <a:t>RFC: 0.914126 </a:t>
            </a:r>
            <a:endParaRPr sz="4000" i="1" dirty="0"/>
          </a:p>
          <a:p>
            <a:pPr marL="0" lvl="0" indent="0" algn="ctr" rtl="0">
              <a:lnSpc>
                <a:spcPct val="50000"/>
              </a:lnSpc>
              <a:spcBef>
                <a:spcPts val="1600"/>
              </a:spcBef>
              <a:spcAft>
                <a:spcPts val="0"/>
              </a:spcAft>
              <a:buNone/>
            </a:pPr>
            <a:r>
              <a:rPr lang="en" sz="4000" i="1" dirty="0"/>
              <a:t>SVM: 0.742391 </a:t>
            </a:r>
            <a:endParaRPr sz="4000" i="1" dirty="0"/>
          </a:p>
          <a:p>
            <a:pPr marL="0" lvl="0" indent="0" algn="ctr" rtl="0">
              <a:lnSpc>
                <a:spcPct val="50000"/>
              </a:lnSpc>
              <a:spcBef>
                <a:spcPts val="1600"/>
              </a:spcBef>
              <a:spcAft>
                <a:spcPts val="0"/>
              </a:spcAft>
              <a:buNone/>
            </a:pPr>
            <a:r>
              <a:rPr lang="en" sz="4000" i="1" dirty="0"/>
              <a:t>NB: 0.937115 </a:t>
            </a:r>
            <a:endParaRPr sz="4000" i="1" dirty="0"/>
          </a:p>
          <a:p>
            <a:pPr marL="0" lvl="0" indent="0" algn="ctr" rtl="0">
              <a:lnSpc>
                <a:spcPct val="50000"/>
              </a:lnSpc>
              <a:spcBef>
                <a:spcPts val="1600"/>
              </a:spcBef>
              <a:spcAft>
                <a:spcPts val="0"/>
              </a:spcAft>
              <a:buNone/>
            </a:pPr>
            <a:r>
              <a:rPr lang="en" sz="4000" i="1" dirty="0"/>
              <a:t>KNN: 0.574954</a:t>
            </a:r>
            <a:endParaRPr sz="4000" i="1" dirty="0"/>
          </a:p>
          <a:p>
            <a:pPr marL="0" lvl="0" indent="0" algn="l" rtl="0">
              <a:lnSpc>
                <a:spcPct val="50000"/>
              </a:lnSpc>
              <a:spcBef>
                <a:spcPts val="1600"/>
              </a:spcBef>
              <a:spcAft>
                <a:spcPts val="1600"/>
              </a:spcAft>
              <a:buNone/>
            </a:pPr>
            <a:endParaRPr sz="4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1A81-66FB-4364-9E7A-F75ECCCCEF6C}"/>
              </a:ext>
            </a:extLst>
          </p:cNvPr>
          <p:cNvSpPr>
            <a:spLocks noGrp="1"/>
          </p:cNvSpPr>
          <p:nvPr>
            <p:ph type="title"/>
          </p:nvPr>
        </p:nvSpPr>
        <p:spPr/>
        <p:txBody>
          <a:bodyPr/>
          <a:lstStyle/>
          <a:p>
            <a:r>
              <a:rPr lang="en-US" dirty="0"/>
              <a:t>LOGISTIC REGRESSION</a:t>
            </a:r>
            <a:endParaRPr lang="en-IN" dirty="0"/>
          </a:p>
        </p:txBody>
      </p:sp>
      <p:sp>
        <p:nvSpPr>
          <p:cNvPr id="4" name="Google Shape;126;p24">
            <a:extLst>
              <a:ext uri="{FF2B5EF4-FFF2-40B4-BE49-F238E27FC236}">
                <a16:creationId xmlns:a16="http://schemas.microsoft.com/office/drawing/2014/main" id="{D14E2BD0-4C31-4769-8CAA-FE7DBEEF62F5}"/>
              </a:ext>
            </a:extLst>
          </p:cNvPr>
          <p:cNvSpPr txBox="1"/>
          <p:nvPr/>
        </p:nvSpPr>
        <p:spPr>
          <a:xfrm>
            <a:off x="1543399" y="1604651"/>
            <a:ext cx="6664936" cy="2359500"/>
          </a:xfrm>
          <a:prstGeom prst="rect">
            <a:avLst/>
          </a:prstGeom>
          <a:noFill/>
          <a:ln>
            <a:noFill/>
          </a:ln>
          <a:effectLst>
            <a:outerShdw blurRad="57150" dist="9525" algn="bl" rotWithShape="0">
              <a:srgbClr val="00FFFF"/>
            </a:outerShdw>
          </a:effectLst>
        </p:spPr>
        <p:txBody>
          <a:bodyPr spcFirstLastPara="1" wrap="square" lIns="91425" tIns="91425" rIns="91425" bIns="91425" anchor="t" anchorCtr="0">
            <a:noAutofit/>
          </a:bodyPr>
          <a:lstStyle/>
          <a:p>
            <a:pPr algn="ctr"/>
            <a:r>
              <a:rPr lang="en-IN" i="1" dirty="0">
                <a:highlight>
                  <a:srgbClr val="FFFFFF"/>
                </a:highlight>
              </a:rPr>
              <a:t> from </a:t>
            </a:r>
            <a:r>
              <a:rPr lang="en-IN" i="1" dirty="0" err="1">
                <a:highlight>
                  <a:srgbClr val="FFFFFF"/>
                </a:highlight>
              </a:rPr>
              <a:t>sklearn</a:t>
            </a:r>
            <a:r>
              <a:rPr lang="en-IN" i="1" dirty="0">
                <a:highlight>
                  <a:srgbClr val="FFFFFF"/>
                </a:highlight>
              </a:rPr>
              <a:t> import </a:t>
            </a:r>
            <a:r>
              <a:rPr lang="en-IN" i="1" dirty="0" err="1">
                <a:highlight>
                  <a:srgbClr val="FFFFFF"/>
                </a:highlight>
              </a:rPr>
              <a:t>linear_model</a:t>
            </a:r>
            <a:endParaRPr lang="en-IN" i="1" dirty="0">
              <a:highlight>
                <a:srgbClr val="FFFFFF"/>
              </a:highlight>
            </a:endParaRPr>
          </a:p>
          <a:p>
            <a:pPr algn="ctr"/>
            <a:r>
              <a:rPr lang="en-IN" i="1" dirty="0">
                <a:highlight>
                  <a:srgbClr val="FFFFFF"/>
                </a:highlight>
              </a:rPr>
              <a:t>                </a:t>
            </a:r>
          </a:p>
          <a:p>
            <a:pPr algn="ctr"/>
            <a:r>
              <a:rPr lang="en-IN" i="1" dirty="0">
                <a:highlight>
                  <a:srgbClr val="FFFFFF"/>
                </a:highlight>
              </a:rPr>
              <a:t> </a:t>
            </a:r>
            <a:r>
              <a:rPr lang="en-IN" i="1" dirty="0" err="1">
                <a:highlight>
                  <a:srgbClr val="FFFFFF"/>
                </a:highlight>
              </a:rPr>
              <a:t>log_reg</a:t>
            </a:r>
            <a:r>
              <a:rPr lang="en-IN" i="1" dirty="0">
                <a:highlight>
                  <a:srgbClr val="FFFFFF"/>
                </a:highlight>
              </a:rPr>
              <a:t> = </a:t>
            </a:r>
            <a:r>
              <a:rPr lang="en-IN" i="1" dirty="0" err="1">
                <a:highlight>
                  <a:srgbClr val="FFFFFF"/>
                </a:highlight>
              </a:rPr>
              <a:t>linear_model.LogisticRegression</a:t>
            </a:r>
            <a:r>
              <a:rPr lang="en-IN" i="1" dirty="0">
                <a:highlight>
                  <a:srgbClr val="FFFFFF"/>
                </a:highlight>
              </a:rPr>
              <a:t>(penalty=‘12')</a:t>
            </a:r>
          </a:p>
          <a:p>
            <a:pPr algn="ctr"/>
            <a:r>
              <a:rPr lang="en-IN" i="1" dirty="0">
                <a:highlight>
                  <a:srgbClr val="FFFFFF"/>
                </a:highlight>
              </a:rPr>
              <a:t>        </a:t>
            </a:r>
            <a:r>
              <a:rPr lang="en-IN" i="1" dirty="0" err="1">
                <a:highlight>
                  <a:srgbClr val="FFFFFF"/>
                </a:highlight>
              </a:rPr>
              <a:t>log_reg.fit</a:t>
            </a:r>
            <a:r>
              <a:rPr lang="en-IN" i="1" dirty="0">
                <a:highlight>
                  <a:srgbClr val="FFFFFF"/>
                </a:highlight>
              </a:rPr>
              <a:t>(</a:t>
            </a:r>
            <a:r>
              <a:rPr lang="en-IN" i="1" dirty="0" err="1">
                <a:highlight>
                  <a:srgbClr val="FFFFFF"/>
                </a:highlight>
              </a:rPr>
              <a:t>X,y</a:t>
            </a:r>
            <a:r>
              <a:rPr lang="en-IN" i="1" dirty="0">
                <a:highlight>
                  <a:srgbClr val="FFFFFF"/>
                </a:highlight>
              </a:rPr>
              <a:t>)</a:t>
            </a:r>
          </a:p>
          <a:p>
            <a:pPr algn="ctr"/>
            <a:r>
              <a:rPr lang="en-IN" i="1" dirty="0">
                <a:highlight>
                  <a:srgbClr val="FFFFFF"/>
                </a:highlight>
              </a:rPr>
              <a:t>                </a:t>
            </a:r>
          </a:p>
          <a:p>
            <a:pPr algn="ctr"/>
            <a:r>
              <a:rPr lang="en-IN" i="1" dirty="0">
                <a:highlight>
                  <a:srgbClr val="FFFFFF"/>
                </a:highlight>
              </a:rPr>
              <a:t>y_pred_log1 = </a:t>
            </a:r>
            <a:r>
              <a:rPr lang="en-IN" i="1" dirty="0" err="1">
                <a:highlight>
                  <a:srgbClr val="FFFFFF"/>
                </a:highlight>
              </a:rPr>
              <a:t>log_reg.predict</a:t>
            </a:r>
            <a:r>
              <a:rPr lang="en-IN" i="1" dirty="0">
                <a:highlight>
                  <a:srgbClr val="FFFFFF"/>
                </a:highlight>
              </a:rPr>
              <a:t>(Pred_Form1)</a:t>
            </a:r>
          </a:p>
          <a:p>
            <a:pPr algn="ctr"/>
            <a:r>
              <a:rPr lang="en-IN" i="1" dirty="0">
                <a:highlight>
                  <a:srgbClr val="FFFFFF"/>
                </a:highlight>
              </a:rPr>
              <a:t>                </a:t>
            </a:r>
          </a:p>
          <a:p>
            <a:pPr algn="ctr"/>
            <a:r>
              <a:rPr lang="en-IN" i="1" dirty="0">
                <a:highlight>
                  <a:srgbClr val="FFFFFF"/>
                </a:highlight>
              </a:rPr>
              <a:t>return y_pred_log1</a:t>
            </a:r>
          </a:p>
          <a:p>
            <a:pPr marL="0" lvl="0" indent="0" algn="ctr" rtl="0">
              <a:spcBef>
                <a:spcPts val="1600"/>
              </a:spcBef>
              <a:spcAft>
                <a:spcPts val="0"/>
              </a:spcAft>
              <a:buClr>
                <a:schemeClr val="dk1"/>
              </a:buClr>
              <a:buSzPts val="1100"/>
              <a:buFont typeface="Arial"/>
              <a:buNone/>
            </a:pPr>
            <a:endParaRPr lang="en" sz="1100" i="1" dirty="0">
              <a:solidFill>
                <a:srgbClr val="222222"/>
              </a:solidFill>
              <a:highlight>
                <a:srgbClr val="FFFFFF"/>
              </a:highlight>
            </a:endParaRPr>
          </a:p>
          <a:p>
            <a:pPr marL="0" lvl="0" indent="0" algn="ctr" rtl="0">
              <a:spcBef>
                <a:spcPts val="1600"/>
              </a:spcBef>
              <a:spcAft>
                <a:spcPts val="0"/>
              </a:spcAft>
              <a:buClr>
                <a:schemeClr val="dk1"/>
              </a:buClr>
              <a:buSzPts val="1100"/>
              <a:buFont typeface="Arial"/>
              <a:buNone/>
            </a:pPr>
            <a:endParaRPr sz="1100" i="1" dirty="0">
              <a:solidFill>
                <a:srgbClr val="222222"/>
              </a:solidFill>
              <a:highlight>
                <a:srgbClr val="FFFFFF"/>
              </a:highlight>
            </a:endParaRPr>
          </a:p>
          <a:p>
            <a:pPr marL="0" lvl="0" indent="0" algn="ctr" rtl="0">
              <a:spcBef>
                <a:spcPts val="1600"/>
              </a:spcBef>
              <a:spcAft>
                <a:spcPts val="0"/>
              </a:spcAft>
              <a:buNone/>
            </a:pPr>
            <a:endParaRPr i="1" dirty="0"/>
          </a:p>
        </p:txBody>
      </p:sp>
    </p:spTree>
    <p:extLst>
      <p:ext uri="{BB962C8B-B14F-4D97-AF65-F5344CB8AC3E}">
        <p14:creationId xmlns:p14="http://schemas.microsoft.com/office/powerpoint/2010/main" val="2822894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4B60-AE82-4382-9E9A-74A37CE31E84}"/>
              </a:ext>
            </a:extLst>
          </p:cNvPr>
          <p:cNvSpPr>
            <a:spLocks noGrp="1"/>
          </p:cNvSpPr>
          <p:nvPr>
            <p:ph type="title"/>
          </p:nvPr>
        </p:nvSpPr>
        <p:spPr/>
        <p:txBody>
          <a:bodyPr/>
          <a:lstStyle/>
          <a:p>
            <a:r>
              <a:rPr lang="en-US" dirty="0"/>
              <a:t>RANDOM FOREST</a:t>
            </a:r>
            <a:endParaRPr lang="en-IN" dirty="0"/>
          </a:p>
        </p:txBody>
      </p:sp>
      <p:sp>
        <p:nvSpPr>
          <p:cNvPr id="4" name="Google Shape;126;p24">
            <a:extLst>
              <a:ext uri="{FF2B5EF4-FFF2-40B4-BE49-F238E27FC236}">
                <a16:creationId xmlns:a16="http://schemas.microsoft.com/office/drawing/2014/main" id="{CC9CC42B-D93C-4DA5-BBEE-AEE9B439018E}"/>
              </a:ext>
            </a:extLst>
          </p:cNvPr>
          <p:cNvSpPr txBox="1"/>
          <p:nvPr/>
        </p:nvSpPr>
        <p:spPr>
          <a:xfrm>
            <a:off x="947976" y="1392000"/>
            <a:ext cx="7430480" cy="2359500"/>
          </a:xfrm>
          <a:prstGeom prst="rect">
            <a:avLst/>
          </a:prstGeom>
          <a:noFill/>
          <a:ln>
            <a:noFill/>
          </a:ln>
          <a:effectLst>
            <a:outerShdw blurRad="57150" dist="9525" algn="bl" rotWithShape="0">
              <a:srgbClr val="00FFFF"/>
            </a:outerShdw>
          </a:effectLst>
        </p:spPr>
        <p:txBody>
          <a:bodyPr spcFirstLastPara="1" wrap="square" lIns="91425" tIns="91425" rIns="91425" bIns="91425" anchor="t" anchorCtr="0">
            <a:noAutofit/>
          </a:bodyPr>
          <a:lstStyle/>
          <a:p>
            <a:pPr algn="ctr"/>
            <a:r>
              <a:rPr lang="en-IN" i="1" dirty="0">
                <a:highlight>
                  <a:srgbClr val="FFFFFF"/>
                </a:highlight>
              </a:rPr>
              <a:t> from </a:t>
            </a:r>
            <a:r>
              <a:rPr lang="en-IN" i="1" dirty="0" err="1">
                <a:highlight>
                  <a:srgbClr val="FFFFFF"/>
                </a:highlight>
              </a:rPr>
              <a:t>sklearn.ensemble</a:t>
            </a:r>
            <a:r>
              <a:rPr lang="en-IN" i="1" dirty="0">
                <a:highlight>
                  <a:srgbClr val="FFFFFF"/>
                </a:highlight>
              </a:rPr>
              <a:t> import </a:t>
            </a:r>
            <a:r>
              <a:rPr lang="en-IN" i="1" dirty="0" err="1">
                <a:highlight>
                  <a:srgbClr val="FFFFFF"/>
                </a:highlight>
              </a:rPr>
              <a:t>RandomForestClassifier</a:t>
            </a:r>
            <a:endParaRPr lang="en-IN" i="1" dirty="0">
              <a:highlight>
                <a:srgbClr val="FFFFFF"/>
              </a:highlight>
            </a:endParaRPr>
          </a:p>
          <a:p>
            <a:pPr algn="ctr"/>
            <a:r>
              <a:rPr lang="en-IN" i="1" dirty="0">
                <a:highlight>
                  <a:srgbClr val="FFFFFF"/>
                </a:highlight>
              </a:rPr>
              <a:t>              </a:t>
            </a:r>
          </a:p>
          <a:p>
            <a:pPr algn="ctr"/>
            <a:r>
              <a:rPr lang="en-IN" i="1" dirty="0">
                <a:highlight>
                  <a:srgbClr val="FFFFFF"/>
                </a:highlight>
              </a:rPr>
              <a:t>rf = </a:t>
            </a:r>
            <a:r>
              <a:rPr lang="en-IN" i="1" dirty="0" err="1">
                <a:highlight>
                  <a:srgbClr val="FFFFFF"/>
                </a:highlight>
              </a:rPr>
              <a:t>RandomForestClassifier</a:t>
            </a:r>
            <a:r>
              <a:rPr lang="en-IN" i="1" dirty="0">
                <a:highlight>
                  <a:srgbClr val="FFFFFF"/>
                </a:highlight>
              </a:rPr>
              <a:t>(</a:t>
            </a:r>
            <a:r>
              <a:rPr lang="en-IN" i="1" dirty="0" err="1">
                <a:highlight>
                  <a:srgbClr val="FFFFFF"/>
                </a:highlight>
              </a:rPr>
              <a:t>n_estimators</a:t>
            </a:r>
            <a:r>
              <a:rPr lang="en-IN" i="1" dirty="0">
                <a:highlight>
                  <a:srgbClr val="FFFFFF"/>
                </a:highlight>
              </a:rPr>
              <a:t> = 50, criterion = 'entropy', bootstrap= True, </a:t>
            </a:r>
            <a:r>
              <a:rPr lang="en-IN" i="1" dirty="0" err="1">
                <a:highlight>
                  <a:srgbClr val="FFFFFF"/>
                </a:highlight>
              </a:rPr>
              <a:t>max_features</a:t>
            </a:r>
            <a:r>
              <a:rPr lang="en-IN" i="1" dirty="0">
                <a:highlight>
                  <a:srgbClr val="FFFFFF"/>
                </a:highlight>
              </a:rPr>
              <a:t> = 'auto’)</a:t>
            </a:r>
          </a:p>
          <a:p>
            <a:pPr algn="ctr"/>
            <a:endParaRPr lang="en-IN" i="1" dirty="0">
              <a:highlight>
                <a:srgbClr val="FFFFFF"/>
              </a:highlight>
            </a:endParaRPr>
          </a:p>
          <a:p>
            <a:pPr algn="ctr"/>
            <a:r>
              <a:rPr lang="en-IN" i="1" dirty="0">
                <a:highlight>
                  <a:srgbClr val="FFFFFF"/>
                </a:highlight>
              </a:rPr>
              <a:t> </a:t>
            </a:r>
            <a:r>
              <a:rPr lang="en-IN" i="1" dirty="0" err="1">
                <a:highlight>
                  <a:srgbClr val="FFFFFF"/>
                </a:highlight>
              </a:rPr>
              <a:t>rf.fit</a:t>
            </a:r>
            <a:r>
              <a:rPr lang="en-IN" i="1" dirty="0">
                <a:highlight>
                  <a:srgbClr val="FFFFFF"/>
                </a:highlight>
              </a:rPr>
              <a:t>(X, y)</a:t>
            </a:r>
          </a:p>
          <a:p>
            <a:pPr algn="ctr"/>
            <a:r>
              <a:rPr lang="en-IN" i="1" dirty="0">
                <a:highlight>
                  <a:srgbClr val="FFFFFF"/>
                </a:highlight>
              </a:rPr>
              <a:t>                </a:t>
            </a:r>
          </a:p>
          <a:p>
            <a:pPr algn="ctr"/>
            <a:r>
              <a:rPr lang="en-IN" i="1" dirty="0">
                <a:highlight>
                  <a:srgbClr val="FFFFFF"/>
                </a:highlight>
              </a:rPr>
              <a:t> y_pred1 = </a:t>
            </a:r>
            <a:r>
              <a:rPr lang="en-IN" i="1" dirty="0" err="1">
                <a:highlight>
                  <a:srgbClr val="FFFFFF"/>
                </a:highlight>
              </a:rPr>
              <a:t>rf.predict</a:t>
            </a:r>
            <a:r>
              <a:rPr lang="en-IN" i="1" dirty="0">
                <a:highlight>
                  <a:srgbClr val="FFFFFF"/>
                </a:highlight>
              </a:rPr>
              <a:t>(Pred_Form1)</a:t>
            </a:r>
          </a:p>
          <a:p>
            <a:pPr algn="ctr"/>
            <a:endParaRPr lang="en-IN" i="1" dirty="0">
              <a:highlight>
                <a:srgbClr val="FFFFFF"/>
              </a:highlight>
            </a:endParaRPr>
          </a:p>
          <a:p>
            <a:pPr algn="ctr"/>
            <a:r>
              <a:rPr lang="en-IN" i="1" dirty="0">
                <a:highlight>
                  <a:srgbClr val="FFFFFF"/>
                </a:highlight>
              </a:rPr>
              <a:t>return y_pred1</a:t>
            </a:r>
          </a:p>
          <a:p>
            <a:pPr marL="0" lvl="0" indent="0" algn="ctr" rtl="0">
              <a:spcBef>
                <a:spcPts val="1600"/>
              </a:spcBef>
              <a:spcAft>
                <a:spcPts val="0"/>
              </a:spcAft>
              <a:buClr>
                <a:schemeClr val="dk1"/>
              </a:buClr>
              <a:buSzPts val="1100"/>
              <a:buFont typeface="Arial"/>
              <a:buNone/>
            </a:pPr>
            <a:endParaRPr lang="en" sz="1100" i="1" dirty="0">
              <a:solidFill>
                <a:srgbClr val="222222"/>
              </a:solidFill>
              <a:highlight>
                <a:srgbClr val="FFFFFF"/>
              </a:highlight>
            </a:endParaRPr>
          </a:p>
          <a:p>
            <a:pPr marL="0" lvl="0" indent="0" algn="ctr" rtl="0">
              <a:spcBef>
                <a:spcPts val="1600"/>
              </a:spcBef>
              <a:spcAft>
                <a:spcPts val="0"/>
              </a:spcAft>
              <a:buClr>
                <a:schemeClr val="dk1"/>
              </a:buClr>
              <a:buSzPts val="1100"/>
              <a:buFont typeface="Arial"/>
              <a:buNone/>
            </a:pPr>
            <a:endParaRPr sz="1100" i="1" dirty="0">
              <a:solidFill>
                <a:srgbClr val="222222"/>
              </a:solidFill>
              <a:highlight>
                <a:srgbClr val="FFFFFF"/>
              </a:highlight>
            </a:endParaRPr>
          </a:p>
          <a:p>
            <a:pPr marL="0" lvl="0" indent="0" algn="ctr" rtl="0">
              <a:spcBef>
                <a:spcPts val="1600"/>
              </a:spcBef>
              <a:spcAft>
                <a:spcPts val="0"/>
              </a:spcAft>
              <a:buNone/>
            </a:pPr>
            <a:endParaRPr i="1" dirty="0"/>
          </a:p>
        </p:txBody>
      </p:sp>
    </p:spTree>
    <p:extLst>
      <p:ext uri="{BB962C8B-B14F-4D97-AF65-F5344CB8AC3E}">
        <p14:creationId xmlns:p14="http://schemas.microsoft.com/office/powerpoint/2010/main" val="1800279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03D6-9872-476A-AC93-624C5C57A9A6}"/>
              </a:ext>
            </a:extLst>
          </p:cNvPr>
          <p:cNvSpPr>
            <a:spLocks noGrp="1"/>
          </p:cNvSpPr>
          <p:nvPr>
            <p:ph type="title"/>
          </p:nvPr>
        </p:nvSpPr>
        <p:spPr/>
        <p:txBody>
          <a:bodyPr/>
          <a:lstStyle/>
          <a:p>
            <a:r>
              <a:rPr lang="en-US" dirty="0"/>
              <a:t>GAUSSIAN NAÏVE BAYES</a:t>
            </a:r>
            <a:endParaRPr lang="en-IN" dirty="0"/>
          </a:p>
        </p:txBody>
      </p:sp>
      <p:sp>
        <p:nvSpPr>
          <p:cNvPr id="4" name="Google Shape;126;p24">
            <a:extLst>
              <a:ext uri="{FF2B5EF4-FFF2-40B4-BE49-F238E27FC236}">
                <a16:creationId xmlns:a16="http://schemas.microsoft.com/office/drawing/2014/main" id="{44CD7362-BAE0-4605-B99C-79165846CBFD}"/>
              </a:ext>
            </a:extLst>
          </p:cNvPr>
          <p:cNvSpPr txBox="1"/>
          <p:nvPr/>
        </p:nvSpPr>
        <p:spPr>
          <a:xfrm>
            <a:off x="1543399" y="1604651"/>
            <a:ext cx="6057202" cy="2359500"/>
          </a:xfrm>
          <a:prstGeom prst="rect">
            <a:avLst/>
          </a:prstGeom>
          <a:noFill/>
          <a:ln>
            <a:noFill/>
          </a:ln>
          <a:effectLst>
            <a:outerShdw blurRad="57150" dist="9525" algn="bl" rotWithShape="0">
              <a:srgbClr val="00FFFF"/>
            </a:outerShdw>
          </a:effectLst>
        </p:spPr>
        <p:txBody>
          <a:bodyPr spcFirstLastPara="1" wrap="square" lIns="91425" tIns="91425" rIns="91425" bIns="91425" anchor="t" anchorCtr="0">
            <a:noAutofit/>
          </a:bodyPr>
          <a:lstStyle/>
          <a:p>
            <a:pPr algn="ctr"/>
            <a:endParaRPr lang="en-IN" i="1" dirty="0">
              <a:highlight>
                <a:srgbClr val="FFFFFF"/>
              </a:highlight>
            </a:endParaRPr>
          </a:p>
          <a:p>
            <a:pPr algn="ctr"/>
            <a:r>
              <a:rPr lang="en-IN" i="1" dirty="0">
                <a:highlight>
                  <a:srgbClr val="FFFFFF"/>
                </a:highlight>
              </a:rPr>
              <a:t>  from </a:t>
            </a:r>
            <a:r>
              <a:rPr lang="en-IN" i="1" dirty="0" err="1">
                <a:highlight>
                  <a:srgbClr val="FFFFFF"/>
                </a:highlight>
              </a:rPr>
              <a:t>sklearn.naive_bayes</a:t>
            </a:r>
            <a:r>
              <a:rPr lang="en-IN" i="1" dirty="0">
                <a:highlight>
                  <a:srgbClr val="FFFFFF"/>
                </a:highlight>
              </a:rPr>
              <a:t> import </a:t>
            </a:r>
            <a:r>
              <a:rPr lang="en-IN" i="1" dirty="0" err="1">
                <a:highlight>
                  <a:srgbClr val="FFFFFF"/>
                </a:highlight>
              </a:rPr>
              <a:t>GaussianNB</a:t>
            </a:r>
            <a:endParaRPr lang="en-IN" i="1" dirty="0">
              <a:highlight>
                <a:srgbClr val="FFFFFF"/>
              </a:highlight>
            </a:endParaRPr>
          </a:p>
          <a:p>
            <a:pPr algn="ctr"/>
            <a:r>
              <a:rPr lang="en-IN" i="1" dirty="0">
                <a:highlight>
                  <a:srgbClr val="FFFFFF"/>
                </a:highlight>
              </a:rPr>
              <a:t>                </a:t>
            </a:r>
          </a:p>
          <a:p>
            <a:pPr algn="ctr"/>
            <a:r>
              <a:rPr lang="en-IN" i="1" dirty="0">
                <a:highlight>
                  <a:srgbClr val="FFFFFF"/>
                </a:highlight>
              </a:rPr>
              <a:t>GB = </a:t>
            </a:r>
            <a:r>
              <a:rPr lang="en-IN" i="1" dirty="0" err="1">
                <a:highlight>
                  <a:srgbClr val="FFFFFF"/>
                </a:highlight>
              </a:rPr>
              <a:t>GaussianNB</a:t>
            </a:r>
            <a:r>
              <a:rPr lang="en-IN" i="1" dirty="0">
                <a:highlight>
                  <a:srgbClr val="FFFFFF"/>
                </a:highlight>
              </a:rPr>
              <a:t>()</a:t>
            </a:r>
          </a:p>
          <a:p>
            <a:pPr algn="ctr"/>
            <a:endParaRPr lang="en-IN" i="1" dirty="0">
              <a:highlight>
                <a:srgbClr val="FFFFFF"/>
              </a:highlight>
            </a:endParaRPr>
          </a:p>
          <a:p>
            <a:pPr algn="ctr"/>
            <a:r>
              <a:rPr lang="en-IN" i="1" dirty="0" err="1">
                <a:highlight>
                  <a:srgbClr val="FFFFFF"/>
                </a:highlight>
              </a:rPr>
              <a:t>GB.fit</a:t>
            </a:r>
            <a:r>
              <a:rPr lang="en-IN" i="1" dirty="0">
                <a:highlight>
                  <a:srgbClr val="FFFFFF"/>
                </a:highlight>
              </a:rPr>
              <a:t>(</a:t>
            </a:r>
            <a:r>
              <a:rPr lang="en-IN" i="1" dirty="0" err="1">
                <a:highlight>
                  <a:srgbClr val="FFFFFF"/>
                </a:highlight>
              </a:rPr>
              <a:t>X,y</a:t>
            </a:r>
            <a:r>
              <a:rPr lang="en-IN" i="1" dirty="0">
                <a:highlight>
                  <a:srgbClr val="FFFFFF"/>
                </a:highlight>
              </a:rPr>
              <a:t>)</a:t>
            </a:r>
          </a:p>
          <a:p>
            <a:pPr algn="ctr"/>
            <a:r>
              <a:rPr lang="en-IN" i="1" dirty="0">
                <a:highlight>
                  <a:srgbClr val="FFFFFF"/>
                </a:highlight>
              </a:rPr>
              <a:t>                </a:t>
            </a:r>
          </a:p>
          <a:p>
            <a:pPr algn="ctr"/>
            <a:r>
              <a:rPr lang="en-IN" i="1" dirty="0">
                <a:highlight>
                  <a:srgbClr val="FFFFFF"/>
                </a:highlight>
              </a:rPr>
              <a:t>y_pred_GB1 = </a:t>
            </a:r>
            <a:r>
              <a:rPr lang="en-IN" i="1" dirty="0" err="1">
                <a:highlight>
                  <a:srgbClr val="FFFFFF"/>
                </a:highlight>
              </a:rPr>
              <a:t>GB.predict</a:t>
            </a:r>
            <a:r>
              <a:rPr lang="en-IN" i="1" dirty="0">
                <a:highlight>
                  <a:srgbClr val="FFFFFF"/>
                </a:highlight>
              </a:rPr>
              <a:t>(Pred_Form1)</a:t>
            </a:r>
          </a:p>
          <a:p>
            <a:pPr algn="ctr"/>
            <a:r>
              <a:rPr lang="en-IN" i="1" dirty="0">
                <a:highlight>
                  <a:srgbClr val="FFFFFF"/>
                </a:highlight>
              </a:rPr>
              <a:t>                </a:t>
            </a:r>
          </a:p>
          <a:p>
            <a:pPr algn="ctr"/>
            <a:r>
              <a:rPr lang="en-IN" i="1" dirty="0">
                <a:highlight>
                  <a:srgbClr val="FFFFFF"/>
                </a:highlight>
              </a:rPr>
              <a:t>return y_pred_GB1</a:t>
            </a:r>
          </a:p>
          <a:p>
            <a:pPr algn="ctr"/>
            <a:endParaRPr lang="en-IN" i="1" dirty="0">
              <a:highlight>
                <a:srgbClr val="FFFFFF"/>
              </a:highlight>
            </a:endParaRPr>
          </a:p>
          <a:p>
            <a:pPr marL="0" lvl="0" indent="0" algn="ctr" rtl="0">
              <a:spcBef>
                <a:spcPts val="1600"/>
              </a:spcBef>
              <a:spcAft>
                <a:spcPts val="0"/>
              </a:spcAft>
              <a:buClr>
                <a:schemeClr val="dk1"/>
              </a:buClr>
              <a:buSzPts val="1100"/>
              <a:buFont typeface="Arial"/>
              <a:buNone/>
            </a:pPr>
            <a:endParaRPr lang="en" sz="1100" i="1" dirty="0">
              <a:solidFill>
                <a:srgbClr val="222222"/>
              </a:solidFill>
              <a:highlight>
                <a:srgbClr val="FFFFFF"/>
              </a:highlight>
            </a:endParaRPr>
          </a:p>
          <a:p>
            <a:pPr marL="0" lvl="0" indent="0" algn="ctr" rtl="0">
              <a:spcBef>
                <a:spcPts val="1600"/>
              </a:spcBef>
              <a:spcAft>
                <a:spcPts val="0"/>
              </a:spcAft>
              <a:buClr>
                <a:schemeClr val="dk1"/>
              </a:buClr>
              <a:buSzPts val="1100"/>
              <a:buFont typeface="Arial"/>
              <a:buNone/>
            </a:pPr>
            <a:endParaRPr sz="1100" i="1" dirty="0">
              <a:solidFill>
                <a:srgbClr val="222222"/>
              </a:solidFill>
              <a:highlight>
                <a:srgbClr val="FFFFFF"/>
              </a:highlight>
            </a:endParaRPr>
          </a:p>
          <a:p>
            <a:pPr marL="0" lvl="0" indent="0" algn="ctr" rtl="0">
              <a:spcBef>
                <a:spcPts val="1600"/>
              </a:spcBef>
              <a:spcAft>
                <a:spcPts val="0"/>
              </a:spcAft>
              <a:buNone/>
            </a:pPr>
            <a:endParaRPr i="1" dirty="0"/>
          </a:p>
        </p:txBody>
      </p:sp>
    </p:spTree>
    <p:extLst>
      <p:ext uri="{BB962C8B-B14F-4D97-AF65-F5344CB8AC3E}">
        <p14:creationId xmlns:p14="http://schemas.microsoft.com/office/powerpoint/2010/main" val="1838901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body" idx="1"/>
          </p:nvPr>
        </p:nvSpPr>
        <p:spPr>
          <a:xfrm>
            <a:off x="1624236" y="1896048"/>
            <a:ext cx="5895527" cy="13514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 YOU !</a:t>
            </a:r>
            <a:endParaRPr sz="4800"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7;p15">
            <a:extLst>
              <a:ext uri="{FF2B5EF4-FFF2-40B4-BE49-F238E27FC236}">
                <a16:creationId xmlns:a16="http://schemas.microsoft.com/office/drawing/2014/main" id="{CC620C6E-2724-4800-8B57-172D76BC2F43}"/>
              </a:ext>
            </a:extLst>
          </p:cNvPr>
          <p:cNvSpPr txBox="1">
            <a:spLocks noGrp="1"/>
          </p:cNvSpPr>
          <p:nvPr>
            <p:ph type="title"/>
          </p:nvPr>
        </p:nvSpPr>
        <p:spPr>
          <a:xfrm>
            <a:off x="311700" y="2857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OBJECTIVE</a:t>
            </a:r>
            <a:r>
              <a:rPr lang="en" dirty="0"/>
              <a:t>.</a:t>
            </a:r>
            <a:endParaRPr dirty="0"/>
          </a:p>
        </p:txBody>
      </p:sp>
      <p:sp>
        <p:nvSpPr>
          <p:cNvPr id="6" name="Google Shape;68;p15">
            <a:extLst>
              <a:ext uri="{FF2B5EF4-FFF2-40B4-BE49-F238E27FC236}">
                <a16:creationId xmlns:a16="http://schemas.microsoft.com/office/drawing/2014/main" id="{B540D598-B5CB-4E92-BC6A-F4CBBF82BB71}"/>
              </a:ext>
            </a:extLst>
          </p:cNvPr>
          <p:cNvSpPr txBox="1">
            <a:spLocks/>
          </p:cNvSpPr>
          <p:nvPr/>
        </p:nvSpPr>
        <p:spPr>
          <a:xfrm>
            <a:off x="744279" y="978000"/>
            <a:ext cx="8088021" cy="399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en-IN" sz="1800" dirty="0">
                <a:solidFill>
                  <a:srgbClr val="24292E"/>
                </a:solidFill>
                <a:latin typeface="Times New Roman" panose="02020603050405020304" pitchFamily="18" charset="0"/>
                <a:ea typeface="Calibri" panose="020F0502020204030204" pitchFamily="34" charset="0"/>
                <a:cs typeface="Times New Roman" panose="02020603050405020304" pitchFamily="18" charset="0"/>
              </a:rPr>
              <a:t>This project predicts whether a person, is demented or not. The dataset performing ML has been taken from OASIS-brains.org (Open Access Series of Imaging Studies). OASIS has a collection of datasets on MRI scans taken volunteers. Pre-Processing techniques like handling of missing values, label encoding and other methods have been used. Model Selection is done using k-fold cross-validation. The model we have chosen is the </a:t>
            </a:r>
            <a:r>
              <a:rPr lang="en-IN" sz="1800" dirty="0" err="1">
                <a:solidFill>
                  <a:srgbClr val="24292E"/>
                </a:solidFill>
                <a:latin typeface="Times New Roman" panose="02020603050405020304" pitchFamily="18" charset="0"/>
                <a:ea typeface="Calibri" panose="020F0502020204030204" pitchFamily="34" charset="0"/>
                <a:cs typeface="Times New Roman" panose="02020603050405020304" pitchFamily="18" charset="0"/>
              </a:rPr>
              <a:t>Randomforest</a:t>
            </a:r>
            <a:r>
              <a:rPr lang="en-IN" sz="1800" dirty="0">
                <a:solidFill>
                  <a:srgbClr val="24292E"/>
                </a:solidFill>
                <a:latin typeface="Times New Roman" panose="02020603050405020304" pitchFamily="18" charset="0"/>
                <a:ea typeface="Calibri" panose="020F0502020204030204" pitchFamily="34" charset="0"/>
                <a:cs typeface="Times New Roman" panose="02020603050405020304" pitchFamily="18" charset="0"/>
              </a:rPr>
              <a:t> Classifier, from the </a:t>
            </a:r>
            <a:r>
              <a:rPr lang="en-IN" sz="1800" dirty="0" err="1">
                <a:solidFill>
                  <a:srgbClr val="24292E"/>
                </a:solidFill>
                <a:latin typeface="Times New Roman" panose="02020603050405020304" pitchFamily="18" charset="0"/>
                <a:ea typeface="Calibri" panose="020F0502020204030204" pitchFamily="34" charset="0"/>
                <a:cs typeface="Times New Roman" panose="02020603050405020304" pitchFamily="18" charset="0"/>
              </a:rPr>
              <a:t>sklearn.ensemble</a:t>
            </a:r>
            <a:r>
              <a:rPr lang="en-IN" sz="1800" dirty="0">
                <a:solidFill>
                  <a:srgbClr val="24292E"/>
                </a:solidFill>
                <a:latin typeface="Times New Roman" panose="02020603050405020304" pitchFamily="18" charset="0"/>
                <a:ea typeface="Calibri" panose="020F0502020204030204" pitchFamily="34" charset="0"/>
                <a:cs typeface="Times New Roman" panose="02020603050405020304" pitchFamily="18" charset="0"/>
              </a:rPr>
              <a:t> package, to fit the model on the dataset. Prediction is calculated on the scoring method of accuracy, Finally, a user from the doctor’s office enters on the website all the necessary parameters to predict whether a person can be demented or not, providing automated analysis.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gn="ctr">
              <a:spcBef>
                <a:spcPts val="1600"/>
              </a:spcBef>
              <a:spcAft>
                <a:spcPts val="1600"/>
              </a:spcAft>
            </a:pPr>
            <a:endParaRPr lang="en-IN" sz="1800" dirty="0"/>
          </a:p>
        </p:txBody>
      </p:sp>
    </p:spTree>
    <p:extLst>
      <p:ext uri="{BB962C8B-B14F-4D97-AF65-F5344CB8AC3E}">
        <p14:creationId xmlns:p14="http://schemas.microsoft.com/office/powerpoint/2010/main" val="3792062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DESCRIPTION.</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solidFill>
                  <a:schemeClr val="dk1"/>
                </a:solidFill>
                <a:highlight>
                  <a:srgbClr val="FFFFFF"/>
                </a:highlight>
              </a:rPr>
              <a:t>This set consists of a longitudinal collection of subjects aged 60 to 96. The subjects are all right-handed and include both men and women. 72 of the subjects were characterized as nondemented throughout the study. 64 of the included subjects were characterized as demented at the time of their initial visits and remained so for subsequent scans, including 51 individuals with mild to moderate Alzheimer’s disease. Another 14 subjects were characterized as nondemented at the time of their initial visit and were subsequently characterized as demented at a later visit.</a:t>
            </a:r>
            <a:endParaRPr sz="1400" dirty="0"/>
          </a:p>
        </p:txBody>
      </p:sp>
      <p:pic>
        <p:nvPicPr>
          <p:cNvPr id="62" name="Google Shape;62;p14"/>
          <p:cNvPicPr preferRelativeResize="0"/>
          <p:nvPr/>
        </p:nvPicPr>
        <p:blipFill>
          <a:blip r:embed="rId3">
            <a:alphaModFix/>
          </a:blip>
          <a:stretch>
            <a:fillRect/>
          </a:stretch>
        </p:blipFill>
        <p:spPr>
          <a:xfrm>
            <a:off x="2945569" y="2873544"/>
            <a:ext cx="3252850" cy="20349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857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ATTRIBUTES OF DATASET.</a:t>
            </a:r>
            <a:endParaRPr/>
          </a:p>
        </p:txBody>
      </p:sp>
      <p:sp>
        <p:nvSpPr>
          <p:cNvPr id="68" name="Google Shape;68;p15"/>
          <p:cNvSpPr txBox="1">
            <a:spLocks noGrp="1"/>
          </p:cNvSpPr>
          <p:nvPr>
            <p:ph type="body" idx="1"/>
          </p:nvPr>
        </p:nvSpPr>
        <p:spPr>
          <a:xfrm>
            <a:off x="2046150" y="978000"/>
            <a:ext cx="5522100" cy="3998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dirty="0"/>
              <a:t>SES : Social Economic Status.</a:t>
            </a:r>
          </a:p>
          <a:p>
            <a:pPr marL="114300" lvl="0" indent="0" algn="just">
              <a:buNone/>
            </a:pPr>
            <a:r>
              <a:rPr lang="en-US" dirty="0"/>
              <a:t>		 (range is from 1 = Rich to 5 = Poor) </a:t>
            </a:r>
            <a:endParaRPr dirty="0"/>
          </a:p>
          <a:p>
            <a:pPr lvl="0" algn="just">
              <a:buChar char="❖"/>
            </a:pPr>
            <a:r>
              <a:rPr lang="en" dirty="0"/>
              <a:t>MMSE : Mini Mental State Examination S</a:t>
            </a:r>
            <a:r>
              <a:rPr lang="en-US" dirty="0"/>
              <a:t>core </a:t>
            </a:r>
          </a:p>
          <a:p>
            <a:pPr marL="114300" lvl="0" indent="0" algn="just">
              <a:buNone/>
            </a:pPr>
            <a:r>
              <a:rPr lang="en-US" dirty="0"/>
              <a:t>			(range is from 0 = worst to 30 = best) </a:t>
            </a:r>
            <a:endParaRPr dirty="0"/>
          </a:p>
          <a:p>
            <a:pPr marL="457200" lvl="0" indent="-342900" algn="just" rtl="0">
              <a:spcBef>
                <a:spcPts val="0"/>
              </a:spcBef>
              <a:spcAft>
                <a:spcPts val="0"/>
              </a:spcAft>
              <a:buSzPts val="1800"/>
              <a:buChar char="❖"/>
            </a:pPr>
            <a:r>
              <a:rPr lang="en" dirty="0"/>
              <a:t>AGE : 60 - 96 y/o</a:t>
            </a:r>
            <a:endParaRPr dirty="0"/>
          </a:p>
          <a:p>
            <a:pPr marL="457200" lvl="0" indent="-342900" algn="just" rtl="0">
              <a:spcBef>
                <a:spcPts val="0"/>
              </a:spcBef>
              <a:spcAft>
                <a:spcPts val="0"/>
              </a:spcAft>
              <a:buSzPts val="1800"/>
              <a:buChar char="❖"/>
            </a:pPr>
            <a:r>
              <a:rPr lang="en" dirty="0"/>
              <a:t>CDR : Clinical Dementia Rating.</a:t>
            </a:r>
          </a:p>
          <a:p>
            <a:pPr marL="114300" lvl="0" indent="0" algn="just">
              <a:buNone/>
            </a:pPr>
            <a:r>
              <a:rPr lang="en" dirty="0"/>
              <a:t>		      </a:t>
            </a:r>
            <a:r>
              <a:rPr lang="en-US" dirty="0"/>
              <a:t>(range is from 0 = best to 2 = worst) </a:t>
            </a:r>
            <a:endParaRPr dirty="0"/>
          </a:p>
          <a:p>
            <a:pPr marL="457200" lvl="0" indent="-342900" algn="just" rtl="0">
              <a:spcBef>
                <a:spcPts val="0"/>
              </a:spcBef>
              <a:spcAft>
                <a:spcPts val="0"/>
              </a:spcAft>
              <a:buSzPts val="1800"/>
              <a:buChar char="❖"/>
            </a:pPr>
            <a:r>
              <a:rPr lang="en" dirty="0"/>
              <a:t>ASF : Atlas Scaling Factor.</a:t>
            </a:r>
            <a:endParaRPr dirty="0"/>
          </a:p>
          <a:p>
            <a:pPr marL="457200" lvl="0" indent="-342900" algn="just" rtl="0">
              <a:spcBef>
                <a:spcPts val="0"/>
              </a:spcBef>
              <a:spcAft>
                <a:spcPts val="0"/>
              </a:spcAft>
              <a:buSzPts val="1800"/>
              <a:buChar char="❖"/>
            </a:pPr>
            <a:r>
              <a:rPr lang="en" dirty="0"/>
              <a:t>eTIV : Estimated Total Intra-Cranial Volume.</a:t>
            </a:r>
            <a:endParaRPr dirty="0"/>
          </a:p>
          <a:p>
            <a:pPr marL="457200" lvl="0" indent="-342900" algn="just" rtl="0">
              <a:spcBef>
                <a:spcPts val="0"/>
              </a:spcBef>
              <a:spcAft>
                <a:spcPts val="0"/>
              </a:spcAft>
              <a:buSzPts val="1800"/>
              <a:buChar char="❖"/>
            </a:pPr>
            <a:r>
              <a:rPr lang="en" dirty="0"/>
              <a:t>nWBV : Normalised Whole Brain Volume.</a:t>
            </a:r>
            <a:endParaRPr dirty="0"/>
          </a:p>
          <a:p>
            <a:pPr marL="457200" lvl="0" indent="-342900" algn="just" rtl="0">
              <a:spcBef>
                <a:spcPts val="0"/>
              </a:spcBef>
              <a:spcAft>
                <a:spcPts val="0"/>
              </a:spcAft>
              <a:buSzPts val="1800"/>
              <a:buChar char="❖"/>
            </a:pPr>
            <a:r>
              <a:rPr lang="en" dirty="0"/>
              <a:t>Gender : M / F</a:t>
            </a:r>
            <a:endParaRPr dirty="0"/>
          </a:p>
          <a:p>
            <a:pPr marL="457200" lvl="0" indent="-342900" algn="just" rtl="0">
              <a:spcBef>
                <a:spcPts val="0"/>
              </a:spcBef>
              <a:spcAft>
                <a:spcPts val="0"/>
              </a:spcAft>
              <a:buSzPts val="1800"/>
              <a:buChar char="❖"/>
            </a:pPr>
            <a:r>
              <a:rPr lang="en" dirty="0"/>
              <a:t>Education : Number Of Years of Study.</a:t>
            </a:r>
            <a:endParaRPr dirty="0"/>
          </a:p>
          <a:p>
            <a:pPr marL="457200" lvl="0" indent="-342900" algn="just" rtl="0">
              <a:spcBef>
                <a:spcPts val="0"/>
              </a:spcBef>
              <a:spcAft>
                <a:spcPts val="0"/>
              </a:spcAft>
              <a:buSzPts val="1800"/>
              <a:buChar char="❖"/>
            </a:pPr>
            <a:r>
              <a:rPr lang="en" i="1" strike="sngStrike" dirty="0"/>
              <a:t>Hand : R / L</a:t>
            </a:r>
            <a:endParaRPr i="1" strike="sngStrike" dirty="0"/>
          </a:p>
          <a:p>
            <a:pPr marL="457200" lvl="0" indent="-342900" algn="just" rtl="0">
              <a:spcBef>
                <a:spcPts val="0"/>
              </a:spcBef>
              <a:spcAft>
                <a:spcPts val="0"/>
              </a:spcAft>
              <a:buSzPts val="1800"/>
              <a:buChar char="❖"/>
            </a:pPr>
            <a:r>
              <a:rPr lang="en" i="1" strike="sngStrike" dirty="0"/>
              <a:t>Visit : Number of Visits to the Doctor.</a:t>
            </a:r>
            <a:endParaRPr i="1" strike="sngStrike" dirty="0"/>
          </a:p>
          <a:p>
            <a:pPr marL="457200" lvl="0" indent="-342900" algn="just" rtl="0">
              <a:spcBef>
                <a:spcPts val="0"/>
              </a:spcBef>
              <a:spcAft>
                <a:spcPts val="0"/>
              </a:spcAft>
              <a:buSzPts val="1800"/>
              <a:buChar char="❖"/>
            </a:pPr>
            <a:r>
              <a:rPr lang="en" i="1" strike="sngStrike" dirty="0"/>
              <a:t>MR Delay : Delay b/w visits.</a:t>
            </a:r>
            <a:endParaRPr i="1" strike="sngStrike" dirty="0"/>
          </a:p>
          <a:p>
            <a:pPr marL="457200" lvl="0" indent="0" algn="just" rtl="0">
              <a:spcBef>
                <a:spcPts val="1600"/>
              </a:spcBef>
              <a:spcAft>
                <a:spcPts val="1600"/>
              </a:spcAft>
              <a:buNone/>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5180000" y="2804089"/>
            <a:ext cx="3300905" cy="1914525"/>
          </a:xfrm>
          <a:prstGeom prst="rect">
            <a:avLst/>
          </a:prstGeom>
          <a:noFill/>
          <a:ln>
            <a:noFill/>
          </a:ln>
        </p:spPr>
      </p:pic>
      <p:pic>
        <p:nvPicPr>
          <p:cNvPr id="74" name="Google Shape;74;p16"/>
          <p:cNvPicPr preferRelativeResize="0"/>
          <p:nvPr/>
        </p:nvPicPr>
        <p:blipFill>
          <a:blip r:embed="rId4">
            <a:alphaModFix/>
          </a:blip>
          <a:stretch>
            <a:fillRect/>
          </a:stretch>
        </p:blipFill>
        <p:spPr>
          <a:xfrm>
            <a:off x="655663" y="277350"/>
            <a:ext cx="7832674" cy="2252325"/>
          </a:xfrm>
          <a:prstGeom prst="rect">
            <a:avLst/>
          </a:prstGeom>
          <a:noFill/>
          <a:ln>
            <a:noFill/>
          </a:ln>
        </p:spPr>
      </p:pic>
      <p:pic>
        <p:nvPicPr>
          <p:cNvPr id="75" name="Google Shape;75;p16"/>
          <p:cNvPicPr preferRelativeResize="0"/>
          <p:nvPr/>
        </p:nvPicPr>
        <p:blipFill>
          <a:blip r:embed="rId5">
            <a:alphaModFix/>
          </a:blip>
          <a:stretch>
            <a:fillRect/>
          </a:stretch>
        </p:blipFill>
        <p:spPr>
          <a:xfrm>
            <a:off x="398450" y="2799325"/>
            <a:ext cx="4781550" cy="192405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1567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CLEANING &amp; PRE-PROCESSING.</a:t>
            </a:r>
            <a:endParaRPr/>
          </a:p>
        </p:txBody>
      </p:sp>
      <p:sp>
        <p:nvSpPr>
          <p:cNvPr id="82" name="Google Shape;82;p17"/>
          <p:cNvSpPr txBox="1"/>
          <p:nvPr/>
        </p:nvSpPr>
        <p:spPr>
          <a:xfrm>
            <a:off x="1342468" y="1743740"/>
            <a:ext cx="5948700" cy="2468210"/>
          </a:xfrm>
          <a:prstGeom prst="rect">
            <a:avLst/>
          </a:prstGeom>
          <a:noFill/>
          <a:ln>
            <a:noFill/>
          </a:ln>
          <a:effectLst>
            <a:outerShdw blurRad="28575" dist="9525" algn="bl" rotWithShape="0">
              <a:srgbClr val="00FF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i="1" dirty="0"/>
          </a:p>
          <a:p>
            <a:pPr marL="0" lvl="0" indent="0" algn="ctr" rtl="0">
              <a:lnSpc>
                <a:spcPct val="150000"/>
              </a:lnSpc>
              <a:spcBef>
                <a:spcPts val="600"/>
              </a:spcBef>
              <a:spcAft>
                <a:spcPts val="0"/>
              </a:spcAft>
              <a:buNone/>
            </a:pPr>
            <a:r>
              <a:rPr lang="en" sz="1100" i="1" dirty="0">
                <a:solidFill>
                  <a:srgbClr val="222222"/>
                </a:solidFill>
                <a:highlight>
                  <a:srgbClr val="FFFFFF"/>
                </a:highlight>
              </a:rPr>
              <a:t>import pandas as pd</a:t>
            </a:r>
            <a:endParaRPr sz="1100" i="1" dirty="0">
              <a:solidFill>
                <a:srgbClr val="222222"/>
              </a:solidFill>
              <a:highlight>
                <a:srgbClr val="FFFFFF"/>
              </a:highlight>
            </a:endParaRPr>
          </a:p>
          <a:p>
            <a:pPr marL="0" lvl="0" indent="0" algn="ctr" rtl="0">
              <a:lnSpc>
                <a:spcPct val="150000"/>
              </a:lnSpc>
              <a:spcBef>
                <a:spcPts val="600"/>
              </a:spcBef>
              <a:spcAft>
                <a:spcPts val="0"/>
              </a:spcAft>
              <a:buNone/>
            </a:pPr>
            <a:r>
              <a:rPr lang="en" sz="1100" i="1" dirty="0">
                <a:solidFill>
                  <a:srgbClr val="222222"/>
                </a:solidFill>
                <a:highlight>
                  <a:srgbClr val="FFFFFF"/>
                </a:highlight>
              </a:rPr>
              <a:t>import numpy as np</a:t>
            </a:r>
            <a:endParaRPr sz="1100" i="1" dirty="0">
              <a:solidFill>
                <a:srgbClr val="222222"/>
              </a:solidFill>
              <a:highlight>
                <a:srgbClr val="FFFFFF"/>
              </a:highlight>
            </a:endParaRPr>
          </a:p>
          <a:p>
            <a:pPr marL="0" lvl="0" indent="0" algn="ctr" rtl="0">
              <a:lnSpc>
                <a:spcPct val="150000"/>
              </a:lnSpc>
              <a:spcBef>
                <a:spcPts val="600"/>
              </a:spcBef>
              <a:spcAft>
                <a:spcPts val="0"/>
              </a:spcAft>
              <a:buNone/>
            </a:pPr>
            <a:r>
              <a:rPr lang="en" sz="1100" i="1" dirty="0">
                <a:solidFill>
                  <a:srgbClr val="222222"/>
                </a:solidFill>
                <a:highlight>
                  <a:srgbClr val="FFFFFF"/>
                </a:highlight>
              </a:rPr>
              <a:t>import seaborn as sns</a:t>
            </a:r>
            <a:endParaRPr sz="1100" i="1" dirty="0">
              <a:solidFill>
                <a:srgbClr val="222222"/>
              </a:solidFill>
              <a:highlight>
                <a:srgbClr val="FFFFFF"/>
              </a:highlight>
            </a:endParaRPr>
          </a:p>
          <a:p>
            <a:pPr marL="0" lvl="0" indent="0" algn="ctr" rtl="0">
              <a:lnSpc>
                <a:spcPct val="150000"/>
              </a:lnSpc>
              <a:spcBef>
                <a:spcPts val="600"/>
              </a:spcBef>
              <a:spcAft>
                <a:spcPts val="0"/>
              </a:spcAft>
              <a:buNone/>
            </a:pPr>
            <a:r>
              <a:rPr lang="en" sz="1100" i="1" dirty="0">
                <a:solidFill>
                  <a:srgbClr val="222222"/>
                </a:solidFill>
                <a:highlight>
                  <a:srgbClr val="FFFFFF"/>
                </a:highlight>
              </a:rPr>
              <a:t>oasis_long = pd.read_csv('oasis_longitudinal.csv')</a:t>
            </a:r>
            <a:endParaRPr sz="1100" i="1" dirty="0">
              <a:solidFill>
                <a:srgbClr val="222222"/>
              </a:solidFill>
              <a:highlight>
                <a:srgbClr val="FFFFFF"/>
              </a:highlight>
            </a:endParaRPr>
          </a:p>
          <a:p>
            <a:pPr lvl="0" algn="ctr">
              <a:lnSpc>
                <a:spcPct val="150000"/>
              </a:lnSpc>
              <a:spcBef>
                <a:spcPts val="600"/>
              </a:spcBef>
            </a:pPr>
            <a:r>
              <a:rPr lang="en" sz="1100" i="1" dirty="0">
                <a:solidFill>
                  <a:srgbClr val="222222"/>
                </a:solidFill>
                <a:highlight>
                  <a:srgbClr val="FFFFFF"/>
                </a:highlight>
              </a:rPr>
              <a:t>oasis_long = oasis_long.drop(columns = ['Hand', 'MRI ID', 'MR Delay', 'Subject ID', ‘Visit’])</a:t>
            </a:r>
          </a:p>
          <a:p>
            <a:pPr lvl="0" algn="ctr">
              <a:lnSpc>
                <a:spcPct val="150000"/>
              </a:lnSpc>
              <a:spcBef>
                <a:spcPts val="600"/>
              </a:spcBef>
            </a:pPr>
            <a:r>
              <a:rPr lang="en-IN" sz="1100" i="1" dirty="0">
                <a:solidFill>
                  <a:srgbClr val="222222"/>
                </a:solidFill>
                <a:highlight>
                  <a:srgbClr val="FFFFFF"/>
                </a:highlight>
              </a:rPr>
              <a:t> X["M/F"].</a:t>
            </a:r>
            <a:r>
              <a:rPr lang="en-IN" sz="1100" i="1" dirty="0" err="1">
                <a:solidFill>
                  <a:srgbClr val="222222"/>
                </a:solidFill>
                <a:highlight>
                  <a:srgbClr val="FFFFFF"/>
                </a:highlight>
              </a:rPr>
              <a:t>fillna</a:t>
            </a:r>
            <a:r>
              <a:rPr lang="en-IN" sz="1100" i="1" dirty="0">
                <a:solidFill>
                  <a:srgbClr val="222222"/>
                </a:solidFill>
                <a:highlight>
                  <a:srgbClr val="FFFFFF"/>
                </a:highlight>
              </a:rPr>
              <a:t>("M",</a:t>
            </a:r>
            <a:r>
              <a:rPr lang="en-IN" sz="1100" i="1" dirty="0" err="1">
                <a:solidFill>
                  <a:srgbClr val="222222"/>
                </a:solidFill>
                <a:highlight>
                  <a:srgbClr val="FFFFFF"/>
                </a:highlight>
              </a:rPr>
              <a:t>inplace</a:t>
            </a:r>
            <a:r>
              <a:rPr lang="en-IN" sz="1100" i="1" dirty="0">
                <a:solidFill>
                  <a:srgbClr val="222222"/>
                </a:solidFill>
                <a:highlight>
                  <a:srgbClr val="FFFFFF"/>
                </a:highlight>
              </a:rPr>
              <a:t> = True)</a:t>
            </a:r>
          </a:p>
          <a:p>
            <a:pPr lvl="0" algn="ctr">
              <a:lnSpc>
                <a:spcPct val="150000"/>
              </a:lnSpc>
              <a:spcBef>
                <a:spcPts val="600"/>
              </a:spcBef>
            </a:pPr>
            <a:r>
              <a:rPr lang="en-IN" sz="1100" i="1" dirty="0">
                <a:solidFill>
                  <a:srgbClr val="222222"/>
                </a:solidFill>
                <a:highlight>
                  <a:srgbClr val="FFFFFF"/>
                </a:highlight>
              </a:rPr>
              <a:t>X["Age"].</a:t>
            </a:r>
            <a:r>
              <a:rPr lang="en-IN" sz="1100" i="1" dirty="0" err="1">
                <a:solidFill>
                  <a:srgbClr val="222222"/>
                </a:solidFill>
                <a:highlight>
                  <a:srgbClr val="FFFFFF"/>
                </a:highlight>
              </a:rPr>
              <a:t>fillna</a:t>
            </a:r>
            <a:r>
              <a:rPr lang="en-IN" sz="1100" i="1" dirty="0">
                <a:solidFill>
                  <a:srgbClr val="222222"/>
                </a:solidFill>
                <a:highlight>
                  <a:srgbClr val="FFFFFF"/>
                </a:highlight>
              </a:rPr>
              <a:t>(method='</a:t>
            </a:r>
            <a:r>
              <a:rPr lang="en-IN" sz="1100" i="1" dirty="0" err="1">
                <a:solidFill>
                  <a:srgbClr val="222222"/>
                </a:solidFill>
                <a:highlight>
                  <a:srgbClr val="FFFFFF"/>
                </a:highlight>
              </a:rPr>
              <a:t>ffill</a:t>
            </a:r>
            <a:r>
              <a:rPr lang="en-IN" sz="1100" i="1" dirty="0">
                <a:solidFill>
                  <a:srgbClr val="222222"/>
                </a:solidFill>
                <a:highlight>
                  <a:srgbClr val="FFFFFF"/>
                </a:highlight>
              </a:rPr>
              <a:t>',</a:t>
            </a:r>
            <a:r>
              <a:rPr lang="en-IN" sz="1100" i="1" dirty="0" err="1">
                <a:solidFill>
                  <a:srgbClr val="222222"/>
                </a:solidFill>
                <a:highlight>
                  <a:srgbClr val="FFFFFF"/>
                </a:highlight>
              </a:rPr>
              <a:t>inplace</a:t>
            </a:r>
            <a:r>
              <a:rPr lang="en-IN" sz="1100" i="1" dirty="0">
                <a:solidFill>
                  <a:srgbClr val="222222"/>
                </a:solidFill>
                <a:highlight>
                  <a:srgbClr val="FFFFFF"/>
                </a:highlight>
              </a:rPr>
              <a:t>=True)</a:t>
            </a:r>
          </a:p>
          <a:p>
            <a:pPr lvl="0" algn="ctr">
              <a:lnSpc>
                <a:spcPct val="150000"/>
              </a:lnSpc>
              <a:spcBef>
                <a:spcPts val="600"/>
              </a:spcBef>
            </a:pPr>
            <a:r>
              <a:rPr lang="en-IN" sz="1100" i="1" dirty="0">
                <a:solidFill>
                  <a:srgbClr val="222222"/>
                </a:solidFill>
                <a:highlight>
                  <a:srgbClr val="FFFFFF"/>
                </a:highlight>
              </a:rPr>
              <a:t> X["EDUC"].</a:t>
            </a:r>
            <a:r>
              <a:rPr lang="en-IN" sz="1100" i="1" dirty="0" err="1">
                <a:solidFill>
                  <a:srgbClr val="222222"/>
                </a:solidFill>
                <a:highlight>
                  <a:srgbClr val="FFFFFF"/>
                </a:highlight>
              </a:rPr>
              <a:t>fillna</a:t>
            </a:r>
            <a:r>
              <a:rPr lang="en-IN" sz="1100" i="1" dirty="0">
                <a:solidFill>
                  <a:srgbClr val="222222"/>
                </a:solidFill>
                <a:highlight>
                  <a:srgbClr val="FFFFFF"/>
                </a:highlight>
              </a:rPr>
              <a:t>(method='</a:t>
            </a:r>
            <a:r>
              <a:rPr lang="en-IN" sz="1100" i="1" dirty="0" err="1">
                <a:solidFill>
                  <a:srgbClr val="222222"/>
                </a:solidFill>
                <a:highlight>
                  <a:srgbClr val="FFFFFF"/>
                </a:highlight>
              </a:rPr>
              <a:t>ffill</a:t>
            </a:r>
            <a:r>
              <a:rPr lang="en-IN" sz="1100" i="1" dirty="0">
                <a:solidFill>
                  <a:srgbClr val="222222"/>
                </a:solidFill>
                <a:highlight>
                  <a:srgbClr val="FFFFFF"/>
                </a:highlight>
              </a:rPr>
              <a:t>',</a:t>
            </a:r>
            <a:r>
              <a:rPr lang="en-IN" sz="1100" i="1" dirty="0" err="1">
                <a:solidFill>
                  <a:srgbClr val="222222"/>
                </a:solidFill>
                <a:highlight>
                  <a:srgbClr val="FFFFFF"/>
                </a:highlight>
              </a:rPr>
              <a:t>inplace</a:t>
            </a:r>
            <a:r>
              <a:rPr lang="en-IN" sz="1100" i="1" dirty="0">
                <a:solidFill>
                  <a:srgbClr val="222222"/>
                </a:solidFill>
                <a:highlight>
                  <a:srgbClr val="FFFFFF"/>
                </a:highlight>
              </a:rPr>
              <a:t>=True)</a:t>
            </a:r>
          </a:p>
          <a:p>
            <a:pPr lvl="0" algn="ctr">
              <a:lnSpc>
                <a:spcPct val="150000"/>
              </a:lnSpc>
              <a:spcBef>
                <a:spcPts val="600"/>
              </a:spcBef>
            </a:pPr>
            <a:r>
              <a:rPr lang="en-IN" sz="1100" i="1" dirty="0">
                <a:solidFill>
                  <a:srgbClr val="222222"/>
                </a:solidFill>
                <a:highlight>
                  <a:srgbClr val="FFFFFF"/>
                </a:highlight>
              </a:rPr>
              <a:t> X["CDR"].</a:t>
            </a:r>
            <a:r>
              <a:rPr lang="en-IN" sz="1100" i="1" dirty="0" err="1">
                <a:solidFill>
                  <a:srgbClr val="222222"/>
                </a:solidFill>
                <a:highlight>
                  <a:srgbClr val="FFFFFF"/>
                </a:highlight>
              </a:rPr>
              <a:t>fillna</a:t>
            </a:r>
            <a:r>
              <a:rPr lang="en-IN" sz="1100" i="1" dirty="0">
                <a:solidFill>
                  <a:srgbClr val="222222"/>
                </a:solidFill>
                <a:highlight>
                  <a:srgbClr val="FFFFFF"/>
                </a:highlight>
              </a:rPr>
              <a:t>("0",inplace = True)</a:t>
            </a:r>
          </a:p>
          <a:p>
            <a:pPr lvl="0" algn="ctr">
              <a:lnSpc>
                <a:spcPct val="150000"/>
              </a:lnSpc>
              <a:spcBef>
                <a:spcPts val="600"/>
              </a:spcBef>
            </a:pPr>
            <a:r>
              <a:rPr lang="en-IN" sz="1100" i="1" dirty="0">
                <a:solidFill>
                  <a:srgbClr val="222222"/>
                </a:solidFill>
                <a:highlight>
                  <a:srgbClr val="FFFFFF"/>
                </a:highlight>
              </a:rPr>
              <a:t> X["</a:t>
            </a:r>
            <a:r>
              <a:rPr lang="en-IN" sz="1100" i="1" dirty="0" err="1">
                <a:solidFill>
                  <a:srgbClr val="222222"/>
                </a:solidFill>
                <a:highlight>
                  <a:srgbClr val="FFFFFF"/>
                </a:highlight>
              </a:rPr>
              <a:t>eTIV</a:t>
            </a:r>
            <a:r>
              <a:rPr lang="en-IN" sz="1100" i="1" dirty="0">
                <a:solidFill>
                  <a:srgbClr val="222222"/>
                </a:solidFill>
                <a:highlight>
                  <a:srgbClr val="FFFFFF"/>
                </a:highlight>
              </a:rPr>
              <a:t>"].</a:t>
            </a:r>
            <a:r>
              <a:rPr lang="en-IN" sz="1100" i="1" dirty="0" err="1">
                <a:solidFill>
                  <a:srgbClr val="222222"/>
                </a:solidFill>
                <a:highlight>
                  <a:srgbClr val="FFFFFF"/>
                </a:highlight>
              </a:rPr>
              <a:t>fillna</a:t>
            </a:r>
            <a:r>
              <a:rPr lang="en-IN" sz="1100" i="1" dirty="0">
                <a:solidFill>
                  <a:srgbClr val="222222"/>
                </a:solidFill>
                <a:highlight>
                  <a:srgbClr val="FFFFFF"/>
                </a:highlight>
              </a:rPr>
              <a:t>(method='</a:t>
            </a:r>
            <a:r>
              <a:rPr lang="en-IN" sz="1100" i="1" dirty="0" err="1">
                <a:solidFill>
                  <a:srgbClr val="222222"/>
                </a:solidFill>
                <a:highlight>
                  <a:srgbClr val="FFFFFF"/>
                </a:highlight>
              </a:rPr>
              <a:t>ffill</a:t>
            </a:r>
            <a:r>
              <a:rPr lang="en-IN" sz="1100" i="1" dirty="0">
                <a:solidFill>
                  <a:srgbClr val="222222"/>
                </a:solidFill>
                <a:highlight>
                  <a:srgbClr val="FFFFFF"/>
                </a:highlight>
              </a:rPr>
              <a:t>',</a:t>
            </a:r>
            <a:r>
              <a:rPr lang="en-IN" sz="1100" i="1" dirty="0" err="1">
                <a:solidFill>
                  <a:srgbClr val="222222"/>
                </a:solidFill>
                <a:highlight>
                  <a:srgbClr val="FFFFFF"/>
                </a:highlight>
              </a:rPr>
              <a:t>inplace</a:t>
            </a:r>
            <a:r>
              <a:rPr lang="en-IN" sz="1100" i="1" dirty="0">
                <a:solidFill>
                  <a:srgbClr val="222222"/>
                </a:solidFill>
                <a:highlight>
                  <a:srgbClr val="FFFFFF"/>
                </a:highlight>
              </a:rPr>
              <a:t>=True)</a:t>
            </a:r>
            <a:endParaRPr lang="en" sz="1100" i="1" dirty="0">
              <a:solidFill>
                <a:srgbClr val="222222"/>
              </a:solidFill>
              <a:highlight>
                <a:srgbClr val="FFFFFF"/>
              </a:highlight>
            </a:endParaRPr>
          </a:p>
          <a:p>
            <a:pPr lvl="0">
              <a:lnSpc>
                <a:spcPct val="150000"/>
              </a:lnSpc>
              <a:spcBef>
                <a:spcPts val="600"/>
              </a:spcBef>
            </a:pPr>
            <a:r>
              <a:rPr lang="en-IN" sz="1100" i="1" dirty="0">
                <a:solidFill>
                  <a:srgbClr val="222222"/>
                </a:solidFill>
              </a:rPr>
              <a:t> </a:t>
            </a:r>
          </a:p>
          <a:p>
            <a:pPr marL="0" lvl="0" indent="0" algn="l" rtl="0">
              <a:lnSpc>
                <a:spcPct val="150000"/>
              </a:lnSpc>
              <a:spcBef>
                <a:spcPts val="600"/>
              </a:spcBef>
              <a:spcAft>
                <a:spcPts val="0"/>
              </a:spcAft>
              <a:buNone/>
            </a:pPr>
            <a:endParaRPr sz="1100" i="1" dirty="0">
              <a:solidFill>
                <a:srgbClr val="222222"/>
              </a:solidFill>
              <a:highlight>
                <a:srgbClr val="FFFFFF"/>
              </a:high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524125" y="0"/>
            <a:ext cx="8247575" cy="5143499"/>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Char char="❖"/>
            </a:pPr>
            <a:r>
              <a:rPr lang="en" sz="1800" b="1" dirty="0">
                <a:solidFill>
                  <a:schemeClr val="dk2"/>
                </a:solidFill>
              </a:rPr>
              <a:t>LABEL ENCODING : </a:t>
            </a:r>
            <a:endParaRPr sz="1800" b="1" dirty="0">
              <a:solidFill>
                <a:schemeClr val="dk2"/>
              </a:solidFill>
            </a:endParaRPr>
          </a:p>
          <a:p>
            <a:pPr marL="3200400" lvl="6" indent="-317500" algn="l" rtl="0">
              <a:lnSpc>
                <a:spcPct val="115000"/>
              </a:lnSpc>
              <a:spcBef>
                <a:spcPts val="0"/>
              </a:spcBef>
              <a:spcAft>
                <a:spcPts val="0"/>
              </a:spcAft>
              <a:buClr>
                <a:schemeClr val="dk2"/>
              </a:buClr>
              <a:buSzPts val="1400"/>
              <a:buChar char="■"/>
            </a:pPr>
            <a:r>
              <a:rPr lang="en" sz="1400" b="1" dirty="0">
                <a:solidFill>
                  <a:schemeClr val="dk2"/>
                </a:solidFill>
              </a:rPr>
              <a:t>.ASTYPE()</a:t>
            </a:r>
            <a:endParaRPr sz="1400" b="1" dirty="0">
              <a:solidFill>
                <a:schemeClr val="dk2"/>
              </a:solidFill>
            </a:endParaRPr>
          </a:p>
          <a:p>
            <a:pPr marL="3200400" lvl="6" indent="-317500" algn="l" rtl="0">
              <a:lnSpc>
                <a:spcPct val="115000"/>
              </a:lnSpc>
              <a:spcBef>
                <a:spcPts val="0"/>
              </a:spcBef>
              <a:spcAft>
                <a:spcPts val="0"/>
              </a:spcAft>
              <a:buClr>
                <a:schemeClr val="dk2"/>
              </a:buClr>
              <a:buSzPts val="1400"/>
              <a:buChar char="■"/>
            </a:pPr>
            <a:r>
              <a:rPr lang="en" sz="1400" b="1" dirty="0">
                <a:solidFill>
                  <a:schemeClr val="dk2"/>
                </a:solidFill>
              </a:rPr>
              <a:t>GENERAL LABEL ENCODING</a:t>
            </a:r>
            <a:endParaRPr dirty="0"/>
          </a:p>
        </p:txBody>
      </p:sp>
      <p:sp>
        <p:nvSpPr>
          <p:cNvPr id="93" name="Google Shape;93;p19"/>
          <p:cNvSpPr txBox="1">
            <a:spLocks noGrp="1"/>
          </p:cNvSpPr>
          <p:nvPr>
            <p:ph type="body" idx="1"/>
          </p:nvPr>
        </p:nvSpPr>
        <p:spPr>
          <a:xfrm>
            <a:off x="-898875" y="1625506"/>
            <a:ext cx="8520600" cy="3416400"/>
          </a:xfrm>
          <a:prstGeom prst="rect">
            <a:avLst/>
          </a:prstGeom>
          <a:effectLst>
            <a:outerShdw blurRad="57150" dist="9525" algn="bl" rotWithShape="0">
              <a:srgbClr val="00FFFF"/>
            </a:outerShdw>
          </a:effectLst>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i="1" dirty="0">
                <a:solidFill>
                  <a:srgbClr val="222222"/>
                </a:solidFill>
                <a:highlight>
                  <a:srgbClr val="FFFFFF"/>
                </a:highlight>
              </a:rPr>
              <a:t>y = oasis_long['Group'].astype('category')</a:t>
            </a:r>
            <a:endParaRPr sz="1100" i="1" dirty="0">
              <a:solidFill>
                <a:srgbClr val="222222"/>
              </a:solidFill>
              <a:highlight>
                <a:srgbClr val="FFFFFF"/>
              </a:highlight>
            </a:endParaRPr>
          </a:p>
          <a:p>
            <a:pPr marL="0" lvl="0" indent="0" algn="ctr" rtl="0">
              <a:spcBef>
                <a:spcPts val="1600"/>
              </a:spcBef>
              <a:spcAft>
                <a:spcPts val="0"/>
              </a:spcAft>
              <a:buClr>
                <a:schemeClr val="dk1"/>
              </a:buClr>
              <a:buSzPts val="1100"/>
              <a:buFont typeface="Arial"/>
              <a:buNone/>
            </a:pPr>
            <a:r>
              <a:rPr lang="en" sz="1100" i="1" dirty="0">
                <a:solidFill>
                  <a:srgbClr val="222222"/>
                </a:solidFill>
                <a:highlight>
                  <a:srgbClr val="FFFFFF"/>
                </a:highlight>
              </a:rPr>
              <a:t>X = oasis_long.iloc[:, 1:]</a:t>
            </a:r>
            <a:endParaRPr sz="1100" i="1" dirty="0">
              <a:solidFill>
                <a:srgbClr val="222222"/>
              </a:solidFill>
              <a:highlight>
                <a:srgbClr val="FFFFFF"/>
              </a:highlight>
            </a:endParaRPr>
          </a:p>
          <a:p>
            <a:pPr marL="0" lvl="0" indent="0" algn="ctr" rtl="0">
              <a:spcBef>
                <a:spcPts val="1600"/>
              </a:spcBef>
              <a:spcAft>
                <a:spcPts val="0"/>
              </a:spcAft>
              <a:buClr>
                <a:schemeClr val="dk1"/>
              </a:buClr>
              <a:buSzPts val="1100"/>
              <a:buFont typeface="Arial"/>
              <a:buNone/>
            </a:pPr>
            <a:r>
              <a:rPr lang="en" sz="1100" i="1" dirty="0">
                <a:solidFill>
                  <a:srgbClr val="222222"/>
                </a:solidFill>
                <a:highlight>
                  <a:srgbClr val="FFFFFF"/>
                </a:highlight>
              </a:rPr>
              <a:t>X1 = X</a:t>
            </a:r>
            <a:endParaRPr sz="1100" i="1" dirty="0">
              <a:solidFill>
                <a:schemeClr val="dk1"/>
              </a:solidFill>
            </a:endParaRPr>
          </a:p>
          <a:p>
            <a:pPr marL="0" lvl="0" indent="0" algn="ctr" rtl="0">
              <a:spcBef>
                <a:spcPts val="1600"/>
              </a:spcBef>
              <a:spcAft>
                <a:spcPts val="0"/>
              </a:spcAft>
              <a:buClr>
                <a:schemeClr val="dk1"/>
              </a:buClr>
              <a:buSzPts val="1100"/>
              <a:buFont typeface="Arial"/>
              <a:buNone/>
            </a:pPr>
            <a:r>
              <a:rPr lang="en" sz="1100" i="1" dirty="0">
                <a:solidFill>
                  <a:srgbClr val="222222"/>
                </a:solidFill>
                <a:highlight>
                  <a:srgbClr val="FFFFFF"/>
                </a:highlight>
              </a:rPr>
              <a:t>from sklearn.preprocessing import LabelEncoder</a:t>
            </a:r>
            <a:endParaRPr sz="1100" i="1" dirty="0">
              <a:solidFill>
                <a:srgbClr val="222222"/>
              </a:solidFill>
              <a:highlight>
                <a:srgbClr val="FFFFFF"/>
              </a:highlight>
            </a:endParaRPr>
          </a:p>
          <a:p>
            <a:pPr marL="0" lvl="0" indent="0" algn="ctr" rtl="0">
              <a:spcBef>
                <a:spcPts val="1600"/>
              </a:spcBef>
              <a:spcAft>
                <a:spcPts val="0"/>
              </a:spcAft>
              <a:buClr>
                <a:schemeClr val="dk1"/>
              </a:buClr>
              <a:buSzPts val="1100"/>
              <a:buFont typeface="Arial"/>
              <a:buNone/>
            </a:pPr>
            <a:r>
              <a:rPr lang="en" sz="1100" i="1" dirty="0">
                <a:solidFill>
                  <a:srgbClr val="222222"/>
                </a:solidFill>
                <a:highlight>
                  <a:srgbClr val="FFFFFF"/>
                </a:highlight>
              </a:rPr>
              <a:t>le =  LabelEncoder()</a:t>
            </a:r>
            <a:endParaRPr sz="1100" i="1" dirty="0">
              <a:solidFill>
                <a:srgbClr val="222222"/>
              </a:solidFill>
              <a:highlight>
                <a:srgbClr val="FFFFFF"/>
              </a:highlight>
            </a:endParaRPr>
          </a:p>
          <a:p>
            <a:pPr marL="0" lvl="0" indent="0" algn="ctr" rtl="0">
              <a:spcBef>
                <a:spcPts val="1600"/>
              </a:spcBef>
              <a:spcAft>
                <a:spcPts val="1600"/>
              </a:spcAft>
              <a:buNone/>
            </a:pPr>
            <a:r>
              <a:rPr lang="en" sz="1100" i="1" dirty="0">
                <a:solidFill>
                  <a:srgbClr val="222222"/>
                </a:solidFill>
                <a:highlight>
                  <a:srgbClr val="FFFFFF"/>
                </a:highlight>
              </a:rPr>
              <a:t>X.iloc[:, 0] = le.fit_transform(X.iloc[:, 0])</a:t>
            </a:r>
            <a:endParaRPr i="1" dirty="0"/>
          </a:p>
        </p:txBody>
      </p:sp>
      <p:pic>
        <p:nvPicPr>
          <p:cNvPr id="94" name="Google Shape;94;p19"/>
          <p:cNvPicPr preferRelativeResize="0"/>
          <p:nvPr/>
        </p:nvPicPr>
        <p:blipFill>
          <a:blip r:embed="rId3">
            <a:alphaModFix/>
          </a:blip>
          <a:stretch>
            <a:fillRect/>
          </a:stretch>
        </p:blipFill>
        <p:spPr>
          <a:xfrm>
            <a:off x="7985600" y="1047388"/>
            <a:ext cx="971550" cy="3095625"/>
          </a:xfrm>
          <a:prstGeom prst="rect">
            <a:avLst/>
          </a:prstGeom>
          <a:noFill/>
          <a:ln>
            <a:noFill/>
          </a:ln>
        </p:spPr>
      </p:pic>
      <p:pic>
        <p:nvPicPr>
          <p:cNvPr id="95" name="Google Shape;95;p19"/>
          <p:cNvPicPr preferRelativeResize="0"/>
          <p:nvPr/>
        </p:nvPicPr>
        <p:blipFill>
          <a:blip r:embed="rId4">
            <a:alphaModFix/>
          </a:blip>
          <a:stretch>
            <a:fillRect/>
          </a:stretch>
        </p:blipFill>
        <p:spPr>
          <a:xfrm>
            <a:off x="6621600" y="1047401"/>
            <a:ext cx="1000125" cy="3095625"/>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Char char="❖"/>
            </a:pPr>
            <a:r>
              <a:rPr lang="en" sz="1800" b="1" dirty="0">
                <a:solidFill>
                  <a:schemeClr val="dk2"/>
                </a:solidFill>
              </a:rPr>
              <a:t>HANDLING MISSING VALUES : NaN VALUES</a:t>
            </a:r>
            <a:endParaRPr sz="1400" b="1" dirty="0">
              <a:solidFill>
                <a:schemeClr val="dk2"/>
              </a:solidFill>
            </a:endParaRPr>
          </a:p>
          <a:p>
            <a:pPr marL="0" lvl="0" indent="0" algn="l" rtl="0">
              <a:spcBef>
                <a:spcPts val="1600"/>
              </a:spcBef>
              <a:spcAft>
                <a:spcPts val="0"/>
              </a:spcAft>
              <a:buNone/>
            </a:pPr>
            <a:endParaRPr dirty="0"/>
          </a:p>
        </p:txBody>
      </p:sp>
      <p:sp>
        <p:nvSpPr>
          <p:cNvPr id="101" name="Google Shape;101;p20"/>
          <p:cNvSpPr txBox="1">
            <a:spLocks noGrp="1"/>
          </p:cNvSpPr>
          <p:nvPr>
            <p:ph type="body" idx="1"/>
          </p:nvPr>
        </p:nvSpPr>
        <p:spPr>
          <a:xfrm>
            <a:off x="512070" y="1134683"/>
            <a:ext cx="4983600" cy="2100300"/>
          </a:xfrm>
          <a:prstGeom prst="rect">
            <a:avLst/>
          </a:prstGeom>
          <a:effectLst>
            <a:outerShdw blurRad="28575" dist="19050" algn="bl" rotWithShape="0">
              <a:srgbClr val="00FFFF"/>
            </a:outerShdw>
          </a:effectLst>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i="1" dirty="0">
                <a:solidFill>
                  <a:srgbClr val="222222"/>
                </a:solidFill>
                <a:highlight>
                  <a:srgbClr val="FFFFFF"/>
                </a:highlight>
              </a:rPr>
              <a:t>from sklearn.impute import SimpleImputer</a:t>
            </a:r>
            <a:endParaRPr sz="1100" i="1" dirty="0">
              <a:solidFill>
                <a:srgbClr val="222222"/>
              </a:solidFill>
              <a:highlight>
                <a:srgbClr val="FFFFFF"/>
              </a:highlight>
            </a:endParaRPr>
          </a:p>
          <a:p>
            <a:pPr marL="0" lvl="0" indent="0" algn="ctr" rtl="0">
              <a:spcBef>
                <a:spcPts val="1600"/>
              </a:spcBef>
              <a:spcAft>
                <a:spcPts val="0"/>
              </a:spcAft>
              <a:buClr>
                <a:schemeClr val="dk1"/>
              </a:buClr>
              <a:buSzPts val="1100"/>
              <a:buFont typeface="Arial"/>
              <a:buNone/>
            </a:pPr>
            <a:r>
              <a:rPr lang="en" sz="1100" i="1" dirty="0">
                <a:solidFill>
                  <a:srgbClr val="222222"/>
                </a:solidFill>
                <a:highlight>
                  <a:srgbClr val="FFFFFF"/>
                </a:highlight>
              </a:rPr>
              <a:t>imputer_SES = SimpleImputer(missing_values=np.nan, strategy='median')</a:t>
            </a:r>
            <a:endParaRPr sz="1100" i="1" dirty="0">
              <a:solidFill>
                <a:srgbClr val="222222"/>
              </a:solidFill>
              <a:highlight>
                <a:srgbClr val="FFFFFF"/>
              </a:highlight>
            </a:endParaRPr>
          </a:p>
          <a:p>
            <a:pPr marL="0" lvl="0" indent="0" algn="ctr" rtl="0">
              <a:spcBef>
                <a:spcPts val="1600"/>
              </a:spcBef>
              <a:spcAft>
                <a:spcPts val="0"/>
              </a:spcAft>
              <a:buClr>
                <a:schemeClr val="dk1"/>
              </a:buClr>
              <a:buSzPts val="1100"/>
              <a:buFont typeface="Arial"/>
              <a:buNone/>
            </a:pPr>
            <a:r>
              <a:rPr lang="en" sz="1100" i="1" dirty="0">
                <a:solidFill>
                  <a:srgbClr val="222222"/>
                </a:solidFill>
                <a:highlight>
                  <a:srgbClr val="FFFFFF"/>
                </a:highlight>
              </a:rPr>
              <a:t>imputer_MMSE = SimpleImputer(missing_values=np.nan, strategy='mean')</a:t>
            </a:r>
            <a:endParaRPr sz="1100" i="1" dirty="0">
              <a:solidFill>
                <a:srgbClr val="222222"/>
              </a:solidFill>
              <a:highlight>
                <a:srgbClr val="FFFFFF"/>
              </a:highlight>
            </a:endParaRPr>
          </a:p>
          <a:p>
            <a:pPr marL="0" lvl="0" indent="0" algn="ctr" rtl="0">
              <a:spcBef>
                <a:spcPts val="1600"/>
              </a:spcBef>
              <a:spcAft>
                <a:spcPts val="0"/>
              </a:spcAft>
              <a:buClr>
                <a:schemeClr val="dk1"/>
              </a:buClr>
              <a:buSzPts val="1100"/>
              <a:buFont typeface="Arial"/>
              <a:buNone/>
            </a:pPr>
            <a:r>
              <a:rPr lang="en" sz="1100" i="1" dirty="0">
                <a:solidFill>
                  <a:srgbClr val="222222"/>
                </a:solidFill>
                <a:highlight>
                  <a:srgbClr val="FFFFFF"/>
                </a:highlight>
              </a:rPr>
              <a:t>X.iloc[:, 3:4] = imputer_SES.fit_transform(X.iloc[:, 3:4])  </a:t>
            </a:r>
            <a:endParaRPr sz="1100" i="1" dirty="0">
              <a:solidFill>
                <a:srgbClr val="222222"/>
              </a:solidFill>
              <a:highlight>
                <a:srgbClr val="FFFFFF"/>
              </a:highlight>
            </a:endParaRPr>
          </a:p>
          <a:p>
            <a:pPr marL="0" lvl="0" indent="0" algn="ctr" rtl="0">
              <a:spcBef>
                <a:spcPts val="1600"/>
              </a:spcBef>
              <a:spcAft>
                <a:spcPts val="1600"/>
              </a:spcAft>
              <a:buNone/>
            </a:pPr>
            <a:r>
              <a:rPr lang="en" sz="1100" i="1" dirty="0">
                <a:solidFill>
                  <a:srgbClr val="222222"/>
                </a:solidFill>
                <a:highlight>
                  <a:srgbClr val="FFFFFF"/>
                </a:highlight>
              </a:rPr>
              <a:t>X.iloc[:, 4:5] = imputer_MMSE.fit_transform(X.iloc[:, 4:5])</a:t>
            </a:r>
            <a:endParaRPr i="1" dirty="0"/>
          </a:p>
        </p:txBody>
      </p:sp>
      <p:pic>
        <p:nvPicPr>
          <p:cNvPr id="102" name="Google Shape;102;p20"/>
          <p:cNvPicPr preferRelativeResize="0"/>
          <p:nvPr/>
        </p:nvPicPr>
        <p:blipFill>
          <a:blip r:embed="rId3">
            <a:alphaModFix/>
          </a:blip>
          <a:stretch>
            <a:fillRect/>
          </a:stretch>
        </p:blipFill>
        <p:spPr>
          <a:xfrm>
            <a:off x="6273850" y="776300"/>
            <a:ext cx="1177150" cy="3076575"/>
          </a:xfrm>
          <a:prstGeom prst="rect">
            <a:avLst/>
          </a:prstGeom>
          <a:noFill/>
          <a:ln>
            <a:noFill/>
          </a:ln>
        </p:spPr>
      </p:pic>
      <p:pic>
        <p:nvPicPr>
          <p:cNvPr id="103" name="Google Shape;103;p20"/>
          <p:cNvPicPr preferRelativeResize="0"/>
          <p:nvPr/>
        </p:nvPicPr>
        <p:blipFill>
          <a:blip r:embed="rId4">
            <a:alphaModFix/>
          </a:blip>
          <a:stretch>
            <a:fillRect/>
          </a:stretch>
        </p:blipFill>
        <p:spPr>
          <a:xfrm>
            <a:off x="7603400" y="776300"/>
            <a:ext cx="1177150" cy="310515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92</TotalTime>
  <Words>1204</Words>
  <Application>Microsoft Office PowerPoint</Application>
  <PresentationFormat>On-screen Show (16:9)</PresentationFormat>
  <Paragraphs>121</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Wisp</vt:lpstr>
      <vt:lpstr>DEMENTIA PREDICTIVE ANALYSIS </vt:lpstr>
      <vt:lpstr>OBJECTIVE.</vt:lpstr>
      <vt:lpstr>DATASET DESCRIPTION.</vt:lpstr>
      <vt:lpstr>ATTRIBUTES OF DATASET.</vt:lpstr>
      <vt:lpstr>PowerPoint Presentation</vt:lpstr>
      <vt:lpstr>DATA CLEANING &amp; PRE-PROCESSING.</vt:lpstr>
      <vt:lpstr>PowerPoint Presentation</vt:lpstr>
      <vt:lpstr>LABEL ENCODING :  .ASTYPE() GENERAL LABEL ENCODING</vt:lpstr>
      <vt:lpstr>HANDLING MISSING VALUES : NaN VALUES </vt:lpstr>
      <vt:lpstr>PowerPoint Presentation</vt:lpstr>
      <vt:lpstr>PowerPoint Presentation</vt:lpstr>
      <vt:lpstr>PowerPoint Presentation</vt:lpstr>
      <vt:lpstr>LOGISTIC REGRESSION</vt:lpstr>
      <vt:lpstr>RANDOM FOREST</vt:lpstr>
      <vt:lpstr>GAUSSIAN NAÏVE BAYES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DEMENTIA PREDICTIVE ANALYSIS </dc:title>
  <cp:lastModifiedBy>Hewlett-Packard Company</cp:lastModifiedBy>
  <cp:revision>14</cp:revision>
  <dcterms:modified xsi:type="dcterms:W3CDTF">2020-05-27T05:27:10Z</dcterms:modified>
</cp:coreProperties>
</file>