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Old Standard TT"/>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regular.fntdata"/><Relationship Id="rId20" Type="http://schemas.openxmlformats.org/officeDocument/2006/relationships/slide" Target="slides/slide15.xml"/><Relationship Id="rId42" Type="http://schemas.openxmlformats.org/officeDocument/2006/relationships/font" Target="fonts/OldStandardTT-italic.fntdata"/><Relationship Id="rId41" Type="http://schemas.openxmlformats.org/officeDocument/2006/relationships/font" Target="fonts/OldStandardTT-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e978ab4d0_2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e978ab4d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e978ab4d0_2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e978ab4d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e978ab4d0_2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e978ab4d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978ab4d0_2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e978ab4d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e978ab4d0_2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e978ab4d0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e978ab4d0_2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e978ab4d0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e978ab4d0_2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e978ab4d0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e978ab4d0_2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e978ab4d0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e978ab4d0_2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e978ab4d0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e978ab4d0_2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e978ab4d0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978ab4d0_2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e978ab4d0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e978ab4d0_2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e978ab4d0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e978ab4d0_2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e978ab4d0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e978ab4d0_2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e978ab4d0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e978ab4d0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e978ab4d0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e978ab4d0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e978ab4d0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e978ab4d0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e978ab4d0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e978ab4d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e978ab4d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e978ab4d0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e978ab4d0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bc545e70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bc545e70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bc545e7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bc545e7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bc545e7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bc545e7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bc545e7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bc545e7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bc545e7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bc545e7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e978ab4d0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e978ab4d0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978ab4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e978ab4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978ab4d0_2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e978ab4d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439525"/>
            <a:ext cx="8118600" cy="8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u="sng"/>
              <a:t>ATM SYSTEM</a:t>
            </a:r>
            <a:endParaRPr u="sng"/>
          </a:p>
        </p:txBody>
      </p:sp>
      <p:sp>
        <p:nvSpPr>
          <p:cNvPr id="60" name="Google Shape;60;p13"/>
          <p:cNvSpPr txBox="1"/>
          <p:nvPr>
            <p:ph idx="1" type="subTitle"/>
          </p:nvPr>
        </p:nvSpPr>
        <p:spPr>
          <a:xfrm>
            <a:off x="571275" y="1704900"/>
            <a:ext cx="8118600" cy="25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3800"/>
              <a:t> </a:t>
            </a:r>
            <a:r>
              <a:rPr b="1" lang="en" sz="3800"/>
              <a:t> </a:t>
            </a:r>
            <a:r>
              <a:rPr b="1" lang="en" sz="3800" u="sng"/>
              <a:t>OOPD PROJECT 2</a:t>
            </a:r>
            <a:endParaRPr b="1" sz="3800" u="sng"/>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u="sng"/>
              <a:t>PROJECT MEMBERS:-</a:t>
            </a:r>
            <a:endParaRPr u="sng"/>
          </a:p>
          <a:p>
            <a:pPr indent="0" lvl="0" marL="0" rtl="0" algn="l">
              <a:spcBef>
                <a:spcPts val="0"/>
              </a:spcBef>
              <a:spcAft>
                <a:spcPts val="0"/>
              </a:spcAft>
              <a:buNone/>
            </a:pPr>
            <a:r>
              <a:rPr lang="en"/>
              <a:t>                   RAHUL GUPTA (MT20065)</a:t>
            </a:r>
            <a:endParaRPr/>
          </a:p>
          <a:p>
            <a:pPr indent="0" lvl="0" marL="0" rtl="0" algn="l">
              <a:spcBef>
                <a:spcPts val="0"/>
              </a:spcBef>
              <a:spcAft>
                <a:spcPts val="0"/>
              </a:spcAft>
              <a:buNone/>
            </a:pPr>
            <a:r>
              <a:rPr lang="en"/>
              <a:t>	              KHUSHBOO BAJAJ (MT20060)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Display</a:t>
            </a:r>
            <a:r>
              <a:rPr lang="en" sz="2400" u="sng"/>
              <a:t> class</a:t>
            </a:r>
            <a:endParaRPr sz="2400" u="sng"/>
          </a:p>
        </p:txBody>
      </p:sp>
      <p:sp>
        <p:nvSpPr>
          <p:cNvPr id="113" name="Google Shape;113;p22"/>
          <p:cNvSpPr txBox="1"/>
          <p:nvPr>
            <p:ph idx="1" type="subTitle"/>
          </p:nvPr>
        </p:nvSpPr>
        <p:spPr>
          <a:xfrm>
            <a:off x="265500" y="1520650"/>
            <a:ext cx="40452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Display class encompasses the function FirstScreen() that display the initial screen.</a:t>
            </a:r>
            <a:endParaRPr sz="1900"/>
          </a:p>
        </p:txBody>
      </p:sp>
      <p:sp>
        <p:nvSpPr>
          <p:cNvPr id="114" name="Google Shape;114;p22"/>
          <p:cNvSpPr txBox="1"/>
          <p:nvPr>
            <p:ph idx="2" type="body"/>
          </p:nvPr>
        </p:nvSpPr>
        <p:spPr>
          <a:xfrm>
            <a:off x="4939500" y="236725"/>
            <a:ext cx="3837000" cy="41826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FirstScreen(self)</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53125" y="131475"/>
            <a:ext cx="4045200" cy="5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Validation</a:t>
            </a:r>
            <a:r>
              <a:rPr lang="en" sz="2400" u="sng"/>
              <a:t> class</a:t>
            </a:r>
            <a:endParaRPr sz="2400" u="sng"/>
          </a:p>
        </p:txBody>
      </p:sp>
      <p:sp>
        <p:nvSpPr>
          <p:cNvPr id="120" name="Google Shape;120;p23"/>
          <p:cNvSpPr txBox="1"/>
          <p:nvPr>
            <p:ph idx="1" type="subTitle"/>
          </p:nvPr>
        </p:nvSpPr>
        <p:spPr>
          <a:xfrm>
            <a:off x="221675" y="635175"/>
            <a:ext cx="4045200" cy="216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Validation class validates the cardno and password entered by the user with the help of function </a:t>
            </a:r>
            <a:endParaRPr sz="1900"/>
          </a:p>
          <a:p>
            <a:pPr indent="0" lvl="0" marL="0" rtl="0" algn="just">
              <a:spcBef>
                <a:spcPts val="0"/>
              </a:spcBef>
              <a:spcAft>
                <a:spcPts val="0"/>
              </a:spcAft>
              <a:buNone/>
            </a:pPr>
            <a:r>
              <a:rPr lang="en" sz="1900"/>
              <a:t>check(self,cardno,Pass).The details corresponding to the corresponding userid are retrieved through function</a:t>
            </a:r>
            <a:endParaRPr sz="1900"/>
          </a:p>
          <a:p>
            <a:pPr indent="0" lvl="0" marL="0" rtl="0" algn="just">
              <a:spcBef>
                <a:spcPts val="0"/>
              </a:spcBef>
              <a:spcAft>
                <a:spcPts val="0"/>
              </a:spcAft>
              <a:buNone/>
            </a:pPr>
            <a:r>
              <a:rPr lang="en" sz="1900"/>
              <a:t>getDetails(self,cardno)</a:t>
            </a:r>
            <a:endParaRPr sz="1900"/>
          </a:p>
        </p:txBody>
      </p:sp>
      <p:sp>
        <p:nvSpPr>
          <p:cNvPr id="121" name="Google Shape;121;p23"/>
          <p:cNvSpPr txBox="1"/>
          <p:nvPr>
            <p:ph idx="2" type="body"/>
          </p:nvPr>
        </p:nvSpPr>
        <p:spPr>
          <a:xfrm>
            <a:off x="4939500" y="236725"/>
            <a:ext cx="3837000" cy="41826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Check(self,cardno,Pass)</a:t>
            </a:r>
            <a:endParaRPr sz="1900"/>
          </a:p>
          <a:p>
            <a:pPr indent="-349250" lvl="0" marL="457200" rtl="0" algn="l">
              <a:lnSpc>
                <a:spcPct val="100000"/>
              </a:lnSpc>
              <a:spcBef>
                <a:spcPts val="0"/>
              </a:spcBef>
              <a:spcAft>
                <a:spcPts val="0"/>
              </a:spcAft>
              <a:buSzPts val="1900"/>
              <a:buChar char="➢"/>
            </a:pPr>
            <a:r>
              <a:rPr lang="en" sz="1900"/>
              <a:t>getDetails(self,cardno)</a:t>
            </a:r>
            <a:endParaRPr sz="1900"/>
          </a:p>
        </p:txBody>
      </p:sp>
      <p:pic>
        <p:nvPicPr>
          <p:cNvPr id="122" name="Google Shape;122;p23"/>
          <p:cNvPicPr preferRelativeResize="0"/>
          <p:nvPr/>
        </p:nvPicPr>
        <p:blipFill>
          <a:blip r:embed="rId3">
            <a:alphaModFix/>
          </a:blip>
          <a:stretch>
            <a:fillRect/>
          </a:stretch>
        </p:blipFill>
        <p:spPr>
          <a:xfrm>
            <a:off x="5558105" y="3135800"/>
            <a:ext cx="2124146" cy="110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65500" y="236725"/>
            <a:ext cx="4045200" cy="62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u="sng"/>
              <a:t>ATMdisplay</a:t>
            </a:r>
            <a:r>
              <a:rPr lang="en" sz="2200" u="sng"/>
              <a:t> class</a:t>
            </a:r>
            <a:endParaRPr sz="2200" u="sng"/>
          </a:p>
        </p:txBody>
      </p:sp>
      <p:sp>
        <p:nvSpPr>
          <p:cNvPr id="128" name="Google Shape;128;p24"/>
          <p:cNvSpPr txBox="1"/>
          <p:nvPr>
            <p:ph idx="1" type="subTitle"/>
          </p:nvPr>
        </p:nvSpPr>
        <p:spPr>
          <a:xfrm>
            <a:off x="338525" y="857125"/>
            <a:ext cx="4045200" cy="180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Abstract class which Feature class  extends this follow OCP principle as when changes is to be done new class will extend the Abstract class and no new changes has to be in the Atm class.</a:t>
            </a:r>
            <a:endParaRPr sz="1800"/>
          </a:p>
          <a:p>
            <a:pPr indent="0" lvl="0" marL="0" rtl="0" algn="just">
              <a:spcBef>
                <a:spcPts val="0"/>
              </a:spcBef>
              <a:spcAft>
                <a:spcPts val="0"/>
              </a:spcAft>
              <a:buNone/>
            </a:pPr>
            <a:r>
              <a:rPr lang="en" sz="1900"/>
              <a:t> </a:t>
            </a:r>
            <a:endParaRPr sz="1900"/>
          </a:p>
        </p:txBody>
      </p:sp>
      <p:sp>
        <p:nvSpPr>
          <p:cNvPr id="129" name="Google Shape;129;p24"/>
          <p:cNvSpPr txBox="1"/>
          <p:nvPr>
            <p:ph idx="2" type="body"/>
          </p:nvPr>
        </p:nvSpPr>
        <p:spPr>
          <a:xfrm>
            <a:off x="4997925" y="467425"/>
            <a:ext cx="3837000" cy="16878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u="sng"/>
              <a:t>CONSISTS </a:t>
            </a:r>
            <a:r>
              <a:rPr lang="en" sz="1400" u="sng"/>
              <a:t> </a:t>
            </a:r>
            <a:r>
              <a:rPr lang="en" u="sng"/>
              <a:t>OF:-</a:t>
            </a:r>
            <a:endParaRPr sz="750">
              <a:solidFill>
                <a:schemeClr val="dk1"/>
              </a:solidFill>
              <a:highlight>
                <a:srgbClr val="FFFFFE"/>
              </a:highlight>
              <a:latin typeface="Courier New"/>
              <a:ea typeface="Courier New"/>
              <a:cs typeface="Courier New"/>
              <a:sym typeface="Courier New"/>
            </a:endParaRPr>
          </a:p>
          <a:p>
            <a:pPr indent="-323850" lvl="0" marL="457200" rtl="0" algn="l">
              <a:lnSpc>
                <a:spcPct val="100000"/>
              </a:lnSpc>
              <a:spcBef>
                <a:spcPts val="1600"/>
              </a:spcBef>
              <a:spcAft>
                <a:spcPts val="0"/>
              </a:spcAft>
              <a:buSzPts val="1500"/>
              <a:buChar char="➢"/>
            </a:pPr>
            <a:r>
              <a:rPr lang="en" sz="1500"/>
              <a:t>SecondScreen(self,userobj)</a:t>
            </a:r>
            <a:endParaRPr sz="1500"/>
          </a:p>
          <a:p>
            <a:pPr indent="-323850" lvl="0" marL="457200" rtl="0" algn="l">
              <a:lnSpc>
                <a:spcPct val="100000"/>
              </a:lnSpc>
              <a:spcBef>
                <a:spcPts val="0"/>
              </a:spcBef>
              <a:spcAft>
                <a:spcPts val="0"/>
              </a:spcAft>
              <a:buSzPts val="1500"/>
              <a:buChar char="➢"/>
            </a:pPr>
            <a:r>
              <a:rPr lang="en" sz="1500"/>
              <a:t>TransThirdScreen(self,userobj)</a:t>
            </a:r>
            <a:endParaRPr sz="1500"/>
          </a:p>
          <a:p>
            <a:pPr indent="-323850" lvl="0" marL="457200" rtl="0" algn="l">
              <a:lnSpc>
                <a:spcPct val="100000"/>
              </a:lnSpc>
              <a:spcBef>
                <a:spcPts val="0"/>
              </a:spcBef>
              <a:spcAft>
                <a:spcPts val="0"/>
              </a:spcAft>
              <a:buSzPts val="1500"/>
              <a:buChar char="➢"/>
            </a:pPr>
            <a:r>
              <a:rPr lang="en" sz="1500"/>
              <a:t>AccThirdScreen(self,userobj)</a:t>
            </a:r>
            <a:endParaRPr sz="1500"/>
          </a:p>
          <a:p>
            <a:pPr indent="-323850" lvl="0" marL="457200" rtl="0" algn="l">
              <a:lnSpc>
                <a:spcPct val="100000"/>
              </a:lnSpc>
              <a:spcBef>
                <a:spcPts val="0"/>
              </a:spcBef>
              <a:spcAft>
                <a:spcPts val="0"/>
              </a:spcAft>
              <a:buSzPts val="1500"/>
              <a:buChar char="➢"/>
            </a:pPr>
            <a:r>
              <a:rPr lang="en" sz="1500"/>
              <a:t>SetThirdScreen(self,userobj)</a:t>
            </a:r>
            <a:endParaRPr sz="1500"/>
          </a:p>
        </p:txBody>
      </p:sp>
      <p:pic>
        <p:nvPicPr>
          <p:cNvPr id="130" name="Google Shape;130;p24"/>
          <p:cNvPicPr preferRelativeResize="0"/>
          <p:nvPr/>
        </p:nvPicPr>
        <p:blipFill>
          <a:blip r:embed="rId3">
            <a:alphaModFix/>
          </a:blip>
          <a:stretch>
            <a:fillRect/>
          </a:stretch>
        </p:blipFill>
        <p:spPr>
          <a:xfrm>
            <a:off x="4761025" y="2189875"/>
            <a:ext cx="4207700" cy="261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265500" y="160675"/>
            <a:ext cx="4045200" cy="44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Feature</a:t>
            </a:r>
            <a:r>
              <a:rPr lang="en" sz="2400" u="sng"/>
              <a:t> class</a:t>
            </a:r>
            <a:endParaRPr sz="2400" u="sng"/>
          </a:p>
        </p:txBody>
      </p:sp>
      <p:sp>
        <p:nvSpPr>
          <p:cNvPr id="136" name="Google Shape;136;p25"/>
          <p:cNvSpPr txBox="1"/>
          <p:nvPr>
            <p:ph idx="1" type="subTitle"/>
          </p:nvPr>
        </p:nvSpPr>
        <p:spPr>
          <a:xfrm>
            <a:off x="265500" y="605875"/>
            <a:ext cx="4045200" cy="133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Feature class extends ATMdisplay class and contains implementation of functions for display of user choice screen.</a:t>
            </a:r>
            <a:endParaRPr sz="1900"/>
          </a:p>
        </p:txBody>
      </p:sp>
      <p:sp>
        <p:nvSpPr>
          <p:cNvPr id="137" name="Google Shape;137;p25"/>
          <p:cNvSpPr txBox="1"/>
          <p:nvPr>
            <p:ph idx="2" type="body"/>
          </p:nvPr>
        </p:nvSpPr>
        <p:spPr>
          <a:xfrm>
            <a:off x="5070975" y="1346850"/>
            <a:ext cx="3837000" cy="1997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000" u="sng"/>
              <a:t>CONSISTS </a:t>
            </a:r>
            <a:r>
              <a:rPr lang="en" sz="1600" u="sng"/>
              <a:t> </a:t>
            </a:r>
            <a:r>
              <a:rPr lang="en" sz="2000" u="sng"/>
              <a:t>OF:-</a:t>
            </a:r>
            <a:endParaRPr sz="950">
              <a:solidFill>
                <a:schemeClr val="dk1"/>
              </a:solidFill>
              <a:highlight>
                <a:srgbClr val="FFFFFE"/>
              </a:highlight>
              <a:latin typeface="Courier New"/>
              <a:ea typeface="Courier New"/>
              <a:cs typeface="Courier New"/>
              <a:sym typeface="Courier New"/>
            </a:endParaRPr>
          </a:p>
          <a:p>
            <a:pPr indent="-342900" lvl="0" marL="457200" rtl="0" algn="l">
              <a:lnSpc>
                <a:spcPct val="100000"/>
              </a:lnSpc>
              <a:spcBef>
                <a:spcPts val="1600"/>
              </a:spcBef>
              <a:spcAft>
                <a:spcPts val="0"/>
              </a:spcAft>
              <a:buSzPts val="1800"/>
              <a:buChar char="➢"/>
            </a:pPr>
            <a:r>
              <a:rPr lang="en"/>
              <a:t>SecondScreen(self,userobj)</a:t>
            </a:r>
            <a:endParaRPr/>
          </a:p>
          <a:p>
            <a:pPr indent="-342900" lvl="0" marL="457200" rtl="0" algn="l">
              <a:lnSpc>
                <a:spcPct val="100000"/>
              </a:lnSpc>
              <a:spcBef>
                <a:spcPts val="0"/>
              </a:spcBef>
              <a:spcAft>
                <a:spcPts val="0"/>
              </a:spcAft>
              <a:buSzPts val="1800"/>
              <a:buChar char="➢"/>
            </a:pPr>
            <a:r>
              <a:rPr lang="en"/>
              <a:t>TransThirdScreen(self,userobj)</a:t>
            </a:r>
            <a:endParaRPr/>
          </a:p>
          <a:p>
            <a:pPr indent="-342900" lvl="0" marL="457200" rtl="0" algn="l">
              <a:lnSpc>
                <a:spcPct val="100000"/>
              </a:lnSpc>
              <a:spcBef>
                <a:spcPts val="0"/>
              </a:spcBef>
              <a:spcAft>
                <a:spcPts val="0"/>
              </a:spcAft>
              <a:buSzPts val="1800"/>
              <a:buChar char="➢"/>
            </a:pPr>
            <a:r>
              <a:rPr lang="en"/>
              <a:t>AccThirdScreen(self,userobj)</a:t>
            </a:r>
            <a:endParaRPr/>
          </a:p>
          <a:p>
            <a:pPr indent="-342900" lvl="0" marL="457200" rtl="0" algn="l">
              <a:lnSpc>
                <a:spcPct val="100000"/>
              </a:lnSpc>
              <a:spcBef>
                <a:spcPts val="0"/>
              </a:spcBef>
              <a:spcAft>
                <a:spcPts val="0"/>
              </a:spcAft>
              <a:buSzPts val="1800"/>
              <a:buChar char="➢"/>
            </a:pPr>
            <a:r>
              <a:rPr lang="en"/>
              <a:t>SetThirdScreen(self,userobj)</a:t>
            </a:r>
            <a:endParaRPr/>
          </a:p>
        </p:txBody>
      </p:sp>
      <p:pic>
        <p:nvPicPr>
          <p:cNvPr id="138" name="Google Shape;138;p25"/>
          <p:cNvPicPr preferRelativeResize="0"/>
          <p:nvPr/>
        </p:nvPicPr>
        <p:blipFill>
          <a:blip r:embed="rId3">
            <a:alphaModFix/>
          </a:blip>
          <a:stretch>
            <a:fillRect/>
          </a:stretch>
        </p:blipFill>
        <p:spPr>
          <a:xfrm>
            <a:off x="184250" y="2233700"/>
            <a:ext cx="4207700" cy="2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265500" y="236725"/>
            <a:ext cx="4045200" cy="4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Transaction</a:t>
            </a:r>
            <a:r>
              <a:rPr lang="en" sz="2400" u="sng"/>
              <a:t> class</a:t>
            </a:r>
            <a:endParaRPr sz="2400" u="sng"/>
          </a:p>
        </p:txBody>
      </p:sp>
      <p:sp>
        <p:nvSpPr>
          <p:cNvPr id="144" name="Google Shape;144;p26"/>
          <p:cNvSpPr txBox="1"/>
          <p:nvPr>
            <p:ph idx="1" type="subTitle"/>
          </p:nvPr>
        </p:nvSpPr>
        <p:spPr>
          <a:xfrm>
            <a:off x="265500" y="708000"/>
            <a:ext cx="4045200" cy="170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The Transaction class contains functions related to transactions.The classes withdraw ,deposit, Transfer_money extend from the Transaction class and contains functionalities which can be extended by all these three classes.</a:t>
            </a:r>
            <a:endParaRPr sz="1700"/>
          </a:p>
        </p:txBody>
      </p:sp>
      <p:sp>
        <p:nvSpPr>
          <p:cNvPr id="145" name="Google Shape;145;p26"/>
          <p:cNvSpPr txBox="1"/>
          <p:nvPr>
            <p:ph idx="2" type="body"/>
          </p:nvPr>
        </p:nvSpPr>
        <p:spPr>
          <a:xfrm>
            <a:off x="4939500" y="236725"/>
            <a:ext cx="3837000" cy="41826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Check_Balance_Amount(self,userobj,Account_type)</a:t>
            </a:r>
            <a:endParaRPr sz="1900"/>
          </a:p>
          <a:p>
            <a:pPr indent="-349250" lvl="0" marL="457200" rtl="0" algn="l">
              <a:lnSpc>
                <a:spcPct val="100000"/>
              </a:lnSpc>
              <a:spcBef>
                <a:spcPts val="0"/>
              </a:spcBef>
              <a:spcAft>
                <a:spcPts val="0"/>
              </a:spcAft>
              <a:buSzPts val="1900"/>
              <a:buChar char="➢"/>
            </a:pPr>
            <a:r>
              <a:rPr lang="en" sz="1900"/>
              <a:t>print_updated_balance(self,userobj)</a:t>
            </a:r>
            <a:endParaRPr sz="1900"/>
          </a:p>
          <a:p>
            <a:pPr indent="-349250" lvl="0" marL="457200" rtl="0" algn="l">
              <a:lnSpc>
                <a:spcPct val="100000"/>
              </a:lnSpc>
              <a:spcBef>
                <a:spcPts val="0"/>
              </a:spcBef>
              <a:spcAft>
                <a:spcPts val="0"/>
              </a:spcAft>
              <a:buSzPts val="1900"/>
              <a:buChar char="➢"/>
            </a:pPr>
            <a:r>
              <a:rPr lang="en" sz="1900"/>
              <a:t>View_Limit(self,userobj,Account_type)</a:t>
            </a:r>
            <a:endParaRPr sz="1900"/>
          </a:p>
          <a:p>
            <a:pPr indent="-349250" lvl="0" marL="457200" rtl="0" algn="l">
              <a:lnSpc>
                <a:spcPct val="100000"/>
              </a:lnSpc>
              <a:spcBef>
                <a:spcPts val="0"/>
              </a:spcBef>
              <a:spcAft>
                <a:spcPts val="0"/>
              </a:spcAft>
              <a:buSzPts val="1900"/>
              <a:buChar char="➢"/>
            </a:pPr>
            <a:r>
              <a:rPr lang="en" sz="1900"/>
              <a:t>Select_Account_Type(self)</a:t>
            </a:r>
            <a:endParaRPr sz="1900"/>
          </a:p>
          <a:p>
            <a:pPr indent="-349250" lvl="0" marL="457200" rtl="0" algn="l">
              <a:lnSpc>
                <a:spcPct val="100000"/>
              </a:lnSpc>
              <a:spcBef>
                <a:spcPts val="0"/>
              </a:spcBef>
              <a:spcAft>
                <a:spcPts val="0"/>
              </a:spcAft>
              <a:buSzPts val="1900"/>
              <a:buChar char="➢"/>
            </a:pPr>
            <a:r>
              <a:rPr lang="en" sz="1900"/>
              <a:t>Status(self,userobj)</a:t>
            </a:r>
            <a:endParaRPr sz="1900"/>
          </a:p>
        </p:txBody>
      </p:sp>
      <p:pic>
        <p:nvPicPr>
          <p:cNvPr id="146" name="Google Shape;146;p26"/>
          <p:cNvPicPr preferRelativeResize="0"/>
          <p:nvPr/>
        </p:nvPicPr>
        <p:blipFill>
          <a:blip r:embed="rId3">
            <a:alphaModFix/>
          </a:blip>
          <a:stretch>
            <a:fillRect/>
          </a:stretch>
        </p:blipFill>
        <p:spPr>
          <a:xfrm>
            <a:off x="194375" y="2643876"/>
            <a:ext cx="4187450" cy="223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53125" y="236725"/>
            <a:ext cx="40452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withdraw</a:t>
            </a:r>
            <a:r>
              <a:rPr lang="en" sz="2400" u="sng"/>
              <a:t> class</a:t>
            </a:r>
            <a:endParaRPr sz="2400" u="sng"/>
          </a:p>
        </p:txBody>
      </p:sp>
      <p:sp>
        <p:nvSpPr>
          <p:cNvPr id="152" name="Google Shape;152;p27"/>
          <p:cNvSpPr txBox="1"/>
          <p:nvPr>
            <p:ph idx="1" type="subTitle"/>
          </p:nvPr>
        </p:nvSpPr>
        <p:spPr>
          <a:xfrm>
            <a:off x="265500" y="708000"/>
            <a:ext cx="4045200" cy="221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withdraw class extends from Transaction class and hence the functions in the transaction class are actually inherited.It implements a function withdrawl(self,userobj) which contains code for withdrawing money from a card.</a:t>
            </a:r>
            <a:endParaRPr sz="1900"/>
          </a:p>
        </p:txBody>
      </p:sp>
      <p:sp>
        <p:nvSpPr>
          <p:cNvPr id="153" name="Google Shape;153;p27"/>
          <p:cNvSpPr txBox="1"/>
          <p:nvPr>
            <p:ph idx="2" type="body"/>
          </p:nvPr>
        </p:nvSpPr>
        <p:spPr>
          <a:xfrm>
            <a:off x="4997925" y="236725"/>
            <a:ext cx="3837000" cy="899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withdrawl</a:t>
            </a:r>
            <a:r>
              <a:rPr lang="en" sz="1900"/>
              <a:t>(self,userobj)</a:t>
            </a:r>
            <a:endParaRPr sz="1900"/>
          </a:p>
        </p:txBody>
      </p:sp>
      <p:pic>
        <p:nvPicPr>
          <p:cNvPr id="154" name="Google Shape;154;p27"/>
          <p:cNvPicPr preferRelativeResize="0"/>
          <p:nvPr/>
        </p:nvPicPr>
        <p:blipFill>
          <a:blip r:embed="rId3">
            <a:alphaModFix/>
          </a:blip>
          <a:stretch>
            <a:fillRect/>
          </a:stretch>
        </p:blipFill>
        <p:spPr>
          <a:xfrm>
            <a:off x="4639550" y="2571750"/>
            <a:ext cx="4370600" cy="2336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Deposit </a:t>
            </a:r>
            <a:r>
              <a:rPr lang="en" sz="2400" u="sng"/>
              <a:t>class</a:t>
            </a:r>
            <a:endParaRPr sz="2400" u="sng"/>
          </a:p>
        </p:txBody>
      </p:sp>
      <p:sp>
        <p:nvSpPr>
          <p:cNvPr id="160" name="Google Shape;160;p28"/>
          <p:cNvSpPr txBox="1"/>
          <p:nvPr>
            <p:ph idx="1" type="subTitle"/>
          </p:nvPr>
        </p:nvSpPr>
        <p:spPr>
          <a:xfrm>
            <a:off x="265500" y="1520650"/>
            <a:ext cx="4045200" cy="153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Deposit class extends from Transactions class and hence every its function but apart from that it has a specialized function deposit_money(self,userobj).</a:t>
            </a:r>
            <a:endParaRPr sz="1900"/>
          </a:p>
        </p:txBody>
      </p:sp>
      <p:sp>
        <p:nvSpPr>
          <p:cNvPr id="161" name="Google Shape;161;p28"/>
          <p:cNvSpPr txBox="1"/>
          <p:nvPr>
            <p:ph idx="2" type="body"/>
          </p:nvPr>
        </p:nvSpPr>
        <p:spPr>
          <a:xfrm>
            <a:off x="4954100" y="417325"/>
            <a:ext cx="3837000" cy="9720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deposit_money(self,userobj)</a:t>
            </a:r>
            <a:endParaRPr sz="1900"/>
          </a:p>
        </p:txBody>
      </p:sp>
      <p:pic>
        <p:nvPicPr>
          <p:cNvPr id="162" name="Google Shape;162;p28"/>
          <p:cNvPicPr preferRelativeResize="0"/>
          <p:nvPr/>
        </p:nvPicPr>
        <p:blipFill>
          <a:blip r:embed="rId3">
            <a:alphaModFix/>
          </a:blip>
          <a:stretch>
            <a:fillRect/>
          </a:stretch>
        </p:blipFill>
        <p:spPr>
          <a:xfrm>
            <a:off x="4849550" y="2424776"/>
            <a:ext cx="4187450" cy="2238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Transfer_money</a:t>
            </a:r>
            <a:r>
              <a:rPr lang="en" sz="2400" u="sng"/>
              <a:t> class</a:t>
            </a:r>
            <a:endParaRPr sz="2400" u="sng"/>
          </a:p>
        </p:txBody>
      </p:sp>
      <p:sp>
        <p:nvSpPr>
          <p:cNvPr id="168" name="Google Shape;168;p29"/>
          <p:cNvSpPr txBox="1"/>
          <p:nvPr>
            <p:ph idx="1" type="subTitle"/>
          </p:nvPr>
        </p:nvSpPr>
        <p:spPr>
          <a:xfrm>
            <a:off x="265500" y="1520650"/>
            <a:ext cx="4045200" cy="246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Transfer_money is the child class of Transactions class and implements the functions Beneficiary(self,userobj) and transact(self,userobj) of its own.The class deals with functionalities related to transferring money to a different account.</a:t>
            </a:r>
            <a:endParaRPr sz="1900"/>
          </a:p>
        </p:txBody>
      </p:sp>
      <p:sp>
        <p:nvSpPr>
          <p:cNvPr id="169" name="Google Shape;169;p29"/>
          <p:cNvSpPr txBox="1"/>
          <p:nvPr>
            <p:ph idx="2" type="body"/>
          </p:nvPr>
        </p:nvSpPr>
        <p:spPr>
          <a:xfrm>
            <a:off x="4895675" y="394400"/>
            <a:ext cx="3837000" cy="14250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Beneficiary(self,userobj)</a:t>
            </a:r>
            <a:endParaRPr sz="1900"/>
          </a:p>
          <a:p>
            <a:pPr indent="-349250" lvl="0" marL="457200" rtl="0" algn="l">
              <a:lnSpc>
                <a:spcPct val="100000"/>
              </a:lnSpc>
              <a:spcBef>
                <a:spcPts val="0"/>
              </a:spcBef>
              <a:spcAft>
                <a:spcPts val="0"/>
              </a:spcAft>
              <a:buSzPts val="1900"/>
              <a:buChar char="➢"/>
            </a:pPr>
            <a:r>
              <a:rPr lang="en" sz="1900"/>
              <a:t>transact(self,userobj)</a:t>
            </a:r>
            <a:endParaRPr sz="1900"/>
          </a:p>
        </p:txBody>
      </p:sp>
      <p:pic>
        <p:nvPicPr>
          <p:cNvPr id="170" name="Google Shape;170;p29"/>
          <p:cNvPicPr preferRelativeResize="0"/>
          <p:nvPr/>
        </p:nvPicPr>
        <p:blipFill>
          <a:blip r:embed="rId3">
            <a:alphaModFix/>
          </a:blip>
          <a:stretch>
            <a:fillRect/>
          </a:stretch>
        </p:blipFill>
        <p:spPr>
          <a:xfrm>
            <a:off x="4805700" y="2395551"/>
            <a:ext cx="4187450" cy="223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Settings</a:t>
            </a:r>
            <a:r>
              <a:rPr lang="en" sz="2400" u="sng"/>
              <a:t> class</a:t>
            </a:r>
            <a:endParaRPr sz="2400" u="sng"/>
          </a:p>
        </p:txBody>
      </p:sp>
      <p:sp>
        <p:nvSpPr>
          <p:cNvPr id="176" name="Google Shape;176;p30"/>
          <p:cNvSpPr txBox="1"/>
          <p:nvPr>
            <p:ph idx="1" type="subTitle"/>
          </p:nvPr>
        </p:nvSpPr>
        <p:spPr>
          <a:xfrm>
            <a:off x="265500" y="1520650"/>
            <a:ext cx="4045200" cy="169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Settings class deals with functions related to changing the setings of the card,This acts as the base class for classes CardLimit,BlockedCards,CardPin.</a:t>
            </a:r>
            <a:endParaRPr sz="1900"/>
          </a:p>
        </p:txBody>
      </p:sp>
      <p:sp>
        <p:nvSpPr>
          <p:cNvPr id="177" name="Google Shape;177;p30"/>
          <p:cNvSpPr txBox="1"/>
          <p:nvPr>
            <p:ph idx="2" type="body"/>
          </p:nvPr>
        </p:nvSpPr>
        <p:spPr>
          <a:xfrm>
            <a:off x="4998350" y="236725"/>
            <a:ext cx="3837000" cy="18477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1700" u="sng"/>
              <a:t>CONSISTS </a:t>
            </a:r>
            <a:r>
              <a:rPr lang="en" sz="1300" u="sng"/>
              <a:t> </a:t>
            </a:r>
            <a:r>
              <a:rPr lang="en" sz="1700" u="sng"/>
              <a:t>OF:-</a:t>
            </a:r>
            <a:endParaRPr sz="650">
              <a:solidFill>
                <a:schemeClr val="dk1"/>
              </a:solidFill>
              <a:highlight>
                <a:srgbClr val="FFFFFE"/>
              </a:highlight>
              <a:latin typeface="Courier New"/>
              <a:ea typeface="Courier New"/>
              <a:cs typeface="Courier New"/>
              <a:sym typeface="Courier New"/>
            </a:endParaRPr>
          </a:p>
          <a:p>
            <a:pPr indent="-323850" lvl="0" marL="457200" rtl="0" algn="l">
              <a:lnSpc>
                <a:spcPct val="100000"/>
              </a:lnSpc>
              <a:spcBef>
                <a:spcPts val="1600"/>
              </a:spcBef>
              <a:spcAft>
                <a:spcPts val="0"/>
              </a:spcAft>
              <a:buSzPts val="1500"/>
              <a:buChar char="➢"/>
            </a:pPr>
            <a:r>
              <a:rPr lang="en" sz="1500"/>
              <a:t>View_Limit1(self,userobj)</a:t>
            </a:r>
            <a:endParaRPr sz="1500"/>
          </a:p>
          <a:p>
            <a:pPr indent="-323850" lvl="0" marL="457200" rtl="0" algn="l">
              <a:lnSpc>
                <a:spcPct val="100000"/>
              </a:lnSpc>
              <a:spcBef>
                <a:spcPts val="0"/>
              </a:spcBef>
              <a:spcAft>
                <a:spcPts val="0"/>
              </a:spcAft>
              <a:buSzPts val="1500"/>
              <a:buChar char="➢"/>
            </a:pPr>
            <a:r>
              <a:rPr lang="en" sz="1500"/>
              <a:t>Select_Account_Type(self)</a:t>
            </a:r>
            <a:endParaRPr sz="1500"/>
          </a:p>
          <a:p>
            <a:pPr indent="-323850" lvl="0" marL="457200" rtl="0" algn="l">
              <a:lnSpc>
                <a:spcPct val="100000"/>
              </a:lnSpc>
              <a:spcBef>
                <a:spcPts val="0"/>
              </a:spcBef>
              <a:spcAft>
                <a:spcPts val="0"/>
              </a:spcAft>
              <a:buSzPts val="1500"/>
              <a:buChar char="➢"/>
            </a:pPr>
            <a:r>
              <a:rPr lang="en" sz="1500"/>
              <a:t>CardType(self)</a:t>
            </a:r>
            <a:endParaRPr sz="1500"/>
          </a:p>
          <a:p>
            <a:pPr indent="-323850" lvl="0" marL="457200" rtl="0" algn="l">
              <a:lnSpc>
                <a:spcPct val="100000"/>
              </a:lnSpc>
              <a:spcBef>
                <a:spcPts val="0"/>
              </a:spcBef>
              <a:spcAft>
                <a:spcPts val="0"/>
              </a:spcAft>
              <a:buSzPts val="1500"/>
              <a:buChar char="➢"/>
            </a:pPr>
            <a:r>
              <a:rPr lang="en" sz="1500"/>
              <a:t>Check_status(self,userobj)</a:t>
            </a:r>
            <a:endParaRPr sz="1500"/>
          </a:p>
          <a:p>
            <a:pPr indent="-323850" lvl="0" marL="457200" rtl="0" algn="l">
              <a:lnSpc>
                <a:spcPct val="100000"/>
              </a:lnSpc>
              <a:spcBef>
                <a:spcPts val="0"/>
              </a:spcBef>
              <a:spcAft>
                <a:spcPts val="0"/>
              </a:spcAft>
              <a:buSzPts val="1500"/>
              <a:buChar char="➢"/>
            </a:pPr>
            <a:r>
              <a:rPr lang="en" sz="1500"/>
              <a:t>Status(self,userobj)</a:t>
            </a:r>
            <a:endParaRPr sz="1500"/>
          </a:p>
        </p:txBody>
      </p:sp>
      <p:pic>
        <p:nvPicPr>
          <p:cNvPr id="178" name="Google Shape;178;p30"/>
          <p:cNvPicPr preferRelativeResize="0"/>
          <p:nvPr/>
        </p:nvPicPr>
        <p:blipFill>
          <a:blip r:embed="rId3">
            <a:alphaModFix/>
          </a:blip>
          <a:stretch>
            <a:fillRect/>
          </a:stretch>
        </p:blipFill>
        <p:spPr>
          <a:xfrm>
            <a:off x="4688850" y="2643875"/>
            <a:ext cx="4382124" cy="223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 CardLimit class</a:t>
            </a:r>
            <a:endParaRPr sz="2400" u="sng"/>
          </a:p>
        </p:txBody>
      </p:sp>
      <p:sp>
        <p:nvSpPr>
          <p:cNvPr id="184" name="Google Shape;184;p31"/>
          <p:cNvSpPr txBox="1"/>
          <p:nvPr>
            <p:ph idx="1" type="subTitle"/>
          </p:nvPr>
        </p:nvSpPr>
        <p:spPr>
          <a:xfrm>
            <a:off x="265500" y="1520650"/>
            <a:ext cx="4045200" cy="133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CardLimit class extends from the Settings class.It has a function set_card_limit(self,userobj) to set a limit on the card</a:t>
            </a:r>
            <a:endParaRPr sz="1900"/>
          </a:p>
        </p:txBody>
      </p:sp>
      <p:sp>
        <p:nvSpPr>
          <p:cNvPr id="185" name="Google Shape;185;p31"/>
          <p:cNvSpPr txBox="1"/>
          <p:nvPr>
            <p:ph idx="2" type="body"/>
          </p:nvPr>
        </p:nvSpPr>
        <p:spPr>
          <a:xfrm>
            <a:off x="4983325" y="336925"/>
            <a:ext cx="3837000" cy="11328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set_card_limit(self,userobj)</a:t>
            </a:r>
            <a:endParaRPr sz="1900"/>
          </a:p>
        </p:txBody>
      </p:sp>
      <p:pic>
        <p:nvPicPr>
          <p:cNvPr id="186" name="Google Shape;186;p31"/>
          <p:cNvPicPr preferRelativeResize="0"/>
          <p:nvPr/>
        </p:nvPicPr>
        <p:blipFill>
          <a:blip r:embed="rId3">
            <a:alphaModFix/>
          </a:blip>
          <a:stretch>
            <a:fillRect/>
          </a:stretch>
        </p:blipFill>
        <p:spPr>
          <a:xfrm>
            <a:off x="4703475" y="2643875"/>
            <a:ext cx="4274899" cy="223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8295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u="sng"/>
              <a:t>PROJECT DEFINITION</a:t>
            </a:r>
            <a:endParaRPr sz="3400" u="sng"/>
          </a:p>
          <a:p>
            <a:pPr indent="0" lvl="0" marL="0" rtl="0" algn="l">
              <a:spcBef>
                <a:spcPts val="0"/>
              </a:spcBef>
              <a:spcAft>
                <a:spcPts val="0"/>
              </a:spcAft>
              <a:buNone/>
            </a:pPr>
            <a:r>
              <a:rPr lang="en" sz="2000"/>
              <a:t>This project allows customers having a Bank Account and linked ATM card to login via card into their account and perform Transactions of withdraw, deposit or Transfer money to other account holders. Also, customers can check Last transaction, mini statement, balance enquiry and linked cards to the account. It also provides customers to change setting of the card which includes Block card, change pin and set card limit.</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BlockedCards</a:t>
            </a:r>
            <a:r>
              <a:rPr lang="en" sz="2400" u="sng"/>
              <a:t> class</a:t>
            </a:r>
            <a:endParaRPr sz="2400" u="sng"/>
          </a:p>
        </p:txBody>
      </p:sp>
      <p:sp>
        <p:nvSpPr>
          <p:cNvPr id="192" name="Google Shape;192;p32"/>
          <p:cNvSpPr txBox="1"/>
          <p:nvPr>
            <p:ph idx="1" type="subTitle"/>
          </p:nvPr>
        </p:nvSpPr>
        <p:spPr>
          <a:xfrm>
            <a:off x="265500" y="1520650"/>
            <a:ext cx="40452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BlockedCards class extends from Settings class and implements a specialized function blockCards() which implements the functionality of blocking the cards specified.</a:t>
            </a:r>
            <a:endParaRPr sz="1900"/>
          </a:p>
        </p:txBody>
      </p:sp>
      <p:sp>
        <p:nvSpPr>
          <p:cNvPr id="193" name="Google Shape;193;p32"/>
          <p:cNvSpPr txBox="1"/>
          <p:nvPr>
            <p:ph idx="2" type="body"/>
          </p:nvPr>
        </p:nvSpPr>
        <p:spPr>
          <a:xfrm>
            <a:off x="4997925" y="236725"/>
            <a:ext cx="3837000" cy="11328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blockCards(self,userobj)</a:t>
            </a:r>
            <a:endParaRPr sz="1900"/>
          </a:p>
        </p:txBody>
      </p:sp>
      <p:pic>
        <p:nvPicPr>
          <p:cNvPr id="194" name="Google Shape;194;p32"/>
          <p:cNvPicPr preferRelativeResize="0"/>
          <p:nvPr/>
        </p:nvPicPr>
        <p:blipFill>
          <a:blip r:embed="rId3">
            <a:alphaModFix/>
          </a:blip>
          <a:stretch>
            <a:fillRect/>
          </a:stretch>
        </p:blipFill>
        <p:spPr>
          <a:xfrm>
            <a:off x="4688850" y="2643875"/>
            <a:ext cx="4382124" cy="223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CardPin</a:t>
            </a:r>
            <a:r>
              <a:rPr lang="en" sz="2400" u="sng"/>
              <a:t> class</a:t>
            </a:r>
            <a:endParaRPr sz="2400" u="sng"/>
          </a:p>
        </p:txBody>
      </p:sp>
      <p:sp>
        <p:nvSpPr>
          <p:cNvPr id="200" name="Google Shape;200;p33"/>
          <p:cNvSpPr txBox="1"/>
          <p:nvPr>
            <p:ph idx="1" type="subTitle"/>
          </p:nvPr>
        </p:nvSpPr>
        <p:spPr>
          <a:xfrm>
            <a:off x="265500" y="1520650"/>
            <a:ext cx="40452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CardPin class extends from the Settings class and has access to all the functions of the Settings class.The changepin(self,userobj) function of the CardPin class has implementation to change the pin</a:t>
            </a:r>
            <a:endParaRPr sz="1900"/>
          </a:p>
        </p:txBody>
      </p:sp>
      <p:sp>
        <p:nvSpPr>
          <p:cNvPr id="201" name="Google Shape;201;p33"/>
          <p:cNvSpPr txBox="1"/>
          <p:nvPr>
            <p:ph idx="2" type="body"/>
          </p:nvPr>
        </p:nvSpPr>
        <p:spPr>
          <a:xfrm>
            <a:off x="5070975" y="236725"/>
            <a:ext cx="3837000" cy="10743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changepin(self,userobj)</a:t>
            </a:r>
            <a:endParaRPr sz="1900"/>
          </a:p>
        </p:txBody>
      </p:sp>
      <p:pic>
        <p:nvPicPr>
          <p:cNvPr id="202" name="Google Shape;202;p33"/>
          <p:cNvPicPr preferRelativeResize="0"/>
          <p:nvPr/>
        </p:nvPicPr>
        <p:blipFill>
          <a:blip r:embed="rId3">
            <a:alphaModFix/>
          </a:blip>
          <a:stretch>
            <a:fillRect/>
          </a:stretch>
        </p:blipFill>
        <p:spPr>
          <a:xfrm>
            <a:off x="4572000" y="2643875"/>
            <a:ext cx="4498975" cy="2238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AccountDetails</a:t>
            </a:r>
            <a:r>
              <a:rPr lang="en" sz="2400" u="sng"/>
              <a:t> class</a:t>
            </a:r>
            <a:endParaRPr sz="2400" u="sng"/>
          </a:p>
        </p:txBody>
      </p:sp>
      <p:sp>
        <p:nvSpPr>
          <p:cNvPr id="208" name="Google Shape;208;p34"/>
          <p:cNvSpPr txBox="1"/>
          <p:nvPr>
            <p:ph idx="1" type="subTitle"/>
          </p:nvPr>
        </p:nvSpPr>
        <p:spPr>
          <a:xfrm>
            <a:off x="265500" y="1520650"/>
            <a:ext cx="40452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AccountDetails class is the base class for Transaction_details class.It implements functions period_of_statement(self) and  Balance(self,userobj)</a:t>
            </a:r>
            <a:endParaRPr sz="1900"/>
          </a:p>
        </p:txBody>
      </p:sp>
      <p:sp>
        <p:nvSpPr>
          <p:cNvPr id="209" name="Google Shape;209;p34"/>
          <p:cNvSpPr txBox="1"/>
          <p:nvPr>
            <p:ph idx="2" type="body"/>
          </p:nvPr>
        </p:nvSpPr>
        <p:spPr>
          <a:xfrm>
            <a:off x="4866450" y="187450"/>
            <a:ext cx="3837000" cy="13332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1050">
              <a:solidFill>
                <a:schemeClr val="dk1"/>
              </a:solidFill>
              <a:highlight>
                <a:srgbClr val="FFFFFE"/>
              </a:highlight>
              <a:latin typeface="Courier New"/>
              <a:ea typeface="Courier New"/>
              <a:cs typeface="Courier New"/>
              <a:sym typeface="Courier New"/>
            </a:endParaRPr>
          </a:p>
          <a:p>
            <a:pPr indent="-349250" lvl="0" marL="457200" rtl="0" algn="l">
              <a:lnSpc>
                <a:spcPct val="100000"/>
              </a:lnSpc>
              <a:spcBef>
                <a:spcPts val="1600"/>
              </a:spcBef>
              <a:spcAft>
                <a:spcPts val="0"/>
              </a:spcAft>
              <a:buSzPts val="1900"/>
              <a:buChar char="➢"/>
            </a:pPr>
            <a:r>
              <a:rPr lang="en" sz="1900"/>
              <a:t>period_of_statement(self)</a:t>
            </a:r>
            <a:endParaRPr sz="1900"/>
          </a:p>
          <a:p>
            <a:pPr indent="-349250" lvl="0" marL="457200" rtl="0" algn="l">
              <a:lnSpc>
                <a:spcPct val="100000"/>
              </a:lnSpc>
              <a:spcBef>
                <a:spcPts val="0"/>
              </a:spcBef>
              <a:spcAft>
                <a:spcPts val="0"/>
              </a:spcAft>
              <a:buSzPts val="1900"/>
              <a:buChar char="➢"/>
            </a:pPr>
            <a:r>
              <a:rPr lang="en" sz="1900"/>
              <a:t>Balance(self,userobj)</a:t>
            </a:r>
            <a:endParaRPr sz="1900"/>
          </a:p>
        </p:txBody>
      </p:sp>
      <p:pic>
        <p:nvPicPr>
          <p:cNvPr id="210" name="Google Shape;210;p34"/>
          <p:cNvPicPr preferRelativeResize="0"/>
          <p:nvPr/>
        </p:nvPicPr>
        <p:blipFill>
          <a:blip r:embed="rId3">
            <a:alphaModFix/>
          </a:blip>
          <a:stretch>
            <a:fillRect/>
          </a:stretch>
        </p:blipFill>
        <p:spPr>
          <a:xfrm>
            <a:off x="6092226" y="2112475"/>
            <a:ext cx="1533525" cy="2228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Transaction_details</a:t>
            </a:r>
            <a:r>
              <a:rPr lang="en" sz="2400" u="sng"/>
              <a:t> class</a:t>
            </a:r>
            <a:endParaRPr sz="2400" u="sng"/>
          </a:p>
        </p:txBody>
      </p:sp>
      <p:sp>
        <p:nvSpPr>
          <p:cNvPr id="216" name="Google Shape;216;p35"/>
          <p:cNvSpPr txBox="1"/>
          <p:nvPr>
            <p:ph idx="1" type="subTitle"/>
          </p:nvPr>
        </p:nvSpPr>
        <p:spPr>
          <a:xfrm>
            <a:off x="265500" y="1520650"/>
            <a:ext cx="40452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Transaction_details class extends from Account_details class and has specialised functionality Mini_Statement(self,userobj) which prints the mini statement for given dates.The function Last_transaction_detail(self,userobj)</a:t>
            </a:r>
            <a:endParaRPr sz="1900"/>
          </a:p>
          <a:p>
            <a:pPr indent="0" lvl="0" marL="0" rtl="0" algn="just">
              <a:spcBef>
                <a:spcPts val="0"/>
              </a:spcBef>
              <a:spcAft>
                <a:spcPts val="0"/>
              </a:spcAft>
              <a:buNone/>
            </a:pPr>
            <a:r>
              <a:rPr lang="en" sz="1900"/>
              <a:t>Displays the details of the last transaction. </a:t>
            </a:r>
            <a:endParaRPr sz="1900"/>
          </a:p>
        </p:txBody>
      </p:sp>
      <p:sp>
        <p:nvSpPr>
          <p:cNvPr id="217" name="Google Shape;217;p35"/>
          <p:cNvSpPr txBox="1"/>
          <p:nvPr>
            <p:ph idx="2" type="body"/>
          </p:nvPr>
        </p:nvSpPr>
        <p:spPr>
          <a:xfrm>
            <a:off x="4878750" y="236725"/>
            <a:ext cx="3897600" cy="16797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u="sng"/>
              <a:t>CONSISTS </a:t>
            </a:r>
            <a:r>
              <a:rPr lang="en" sz="1400" u="sng"/>
              <a:t> </a:t>
            </a:r>
            <a:r>
              <a:rPr lang="en" u="sng"/>
              <a:t>OF:-</a:t>
            </a:r>
            <a:endParaRPr sz="750">
              <a:solidFill>
                <a:schemeClr val="dk1"/>
              </a:solidFill>
              <a:highlight>
                <a:srgbClr val="FFFFFE"/>
              </a:highlight>
              <a:latin typeface="Courier New"/>
              <a:ea typeface="Courier New"/>
              <a:cs typeface="Courier New"/>
              <a:sym typeface="Courier New"/>
            </a:endParaRPr>
          </a:p>
          <a:p>
            <a:pPr indent="-330200" lvl="0" marL="457200" rtl="0" algn="l">
              <a:lnSpc>
                <a:spcPct val="100000"/>
              </a:lnSpc>
              <a:spcBef>
                <a:spcPts val="1600"/>
              </a:spcBef>
              <a:spcAft>
                <a:spcPts val="0"/>
              </a:spcAft>
              <a:buSzPts val="1600"/>
              <a:buChar char="➢"/>
            </a:pPr>
            <a:r>
              <a:rPr lang="en" sz="1600"/>
              <a:t>Mini_Statement(self,userobj)</a:t>
            </a:r>
            <a:endParaRPr sz="1600"/>
          </a:p>
          <a:p>
            <a:pPr indent="-330200" lvl="0" marL="457200" rtl="0" algn="l">
              <a:lnSpc>
                <a:spcPct val="100000"/>
              </a:lnSpc>
              <a:spcBef>
                <a:spcPts val="0"/>
              </a:spcBef>
              <a:spcAft>
                <a:spcPts val="0"/>
              </a:spcAft>
              <a:buSzPts val="1600"/>
              <a:buChar char="➢"/>
            </a:pPr>
            <a:r>
              <a:rPr lang="en" sz="1600"/>
              <a:t>Last_transaction_detail(self,userobj)</a:t>
            </a:r>
            <a:endParaRPr sz="1600"/>
          </a:p>
          <a:p>
            <a:pPr indent="-330200" lvl="0" marL="457200" rtl="0" algn="l">
              <a:lnSpc>
                <a:spcPct val="100000"/>
              </a:lnSpc>
              <a:spcBef>
                <a:spcPts val="0"/>
              </a:spcBef>
              <a:spcAft>
                <a:spcPts val="0"/>
              </a:spcAft>
              <a:buSzPts val="1600"/>
              <a:buChar char="➢"/>
            </a:pPr>
            <a:r>
              <a:rPr lang="en" sz="1600"/>
              <a:t>Linked_Cards(self,userobj)</a:t>
            </a:r>
            <a:endParaRPr sz="1600"/>
          </a:p>
          <a:p>
            <a:pPr indent="0" lvl="0" marL="0" rtl="0" algn="l">
              <a:lnSpc>
                <a:spcPct val="100000"/>
              </a:lnSpc>
              <a:spcBef>
                <a:spcPts val="1600"/>
              </a:spcBef>
              <a:spcAft>
                <a:spcPts val="1600"/>
              </a:spcAft>
              <a:buNone/>
            </a:pPr>
            <a:r>
              <a:t/>
            </a:r>
            <a:endParaRPr sz="1600"/>
          </a:p>
        </p:txBody>
      </p:sp>
      <p:pic>
        <p:nvPicPr>
          <p:cNvPr id="218" name="Google Shape;218;p35"/>
          <p:cNvPicPr preferRelativeResize="0"/>
          <p:nvPr/>
        </p:nvPicPr>
        <p:blipFill>
          <a:blip r:embed="rId3">
            <a:alphaModFix/>
          </a:blip>
          <a:stretch>
            <a:fillRect/>
          </a:stretch>
        </p:blipFill>
        <p:spPr>
          <a:xfrm>
            <a:off x="6060788" y="1916425"/>
            <a:ext cx="1533525" cy="2228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13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ROLE DOES SOLID PRINCIPLES HAVE TO PLAY??</a:t>
            </a:r>
            <a:endParaRPr>
              <a:solidFill>
                <a:schemeClr val="lt1"/>
              </a:solidFill>
            </a:endParaRPr>
          </a:p>
        </p:txBody>
      </p:sp>
      <p:sp>
        <p:nvSpPr>
          <p:cNvPr id="224" name="Google Shape;224;p36"/>
          <p:cNvSpPr txBox="1"/>
          <p:nvPr>
            <p:ph idx="1" type="body"/>
          </p:nvPr>
        </p:nvSpPr>
        <p:spPr>
          <a:xfrm>
            <a:off x="311700" y="1747625"/>
            <a:ext cx="8520600" cy="28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Georgia"/>
                <a:ea typeface="Georgia"/>
                <a:cs typeface="Georgia"/>
                <a:sym typeface="Georgia"/>
              </a:rPr>
              <a:t>SOLID is a mnemonic abbreviation for a set of design principles created for software development in object-oriented languages.When implemented properly it makes your code more </a:t>
            </a:r>
            <a:r>
              <a:rPr b="1" lang="en" sz="1600">
                <a:solidFill>
                  <a:schemeClr val="lt1"/>
                </a:solidFill>
                <a:latin typeface="Georgia"/>
                <a:ea typeface="Georgia"/>
                <a:cs typeface="Georgia"/>
                <a:sym typeface="Georgia"/>
              </a:rPr>
              <a:t>extendable, logical and easier to read.</a:t>
            </a:r>
            <a:r>
              <a:rPr lang="en" sz="1500">
                <a:solidFill>
                  <a:schemeClr val="lt1"/>
                </a:solidFill>
                <a:latin typeface="Roboto"/>
                <a:ea typeface="Roboto"/>
                <a:cs typeface="Roboto"/>
                <a:sym typeface="Roboto"/>
              </a:rPr>
              <a:t>The principles are:-</a:t>
            </a:r>
            <a:endParaRPr sz="1500">
              <a:solidFill>
                <a:schemeClr val="lt1"/>
              </a:solidFill>
              <a:latin typeface="Roboto"/>
              <a:ea typeface="Roboto"/>
              <a:cs typeface="Roboto"/>
              <a:sym typeface="Roboto"/>
            </a:endParaRPr>
          </a:p>
          <a:p>
            <a:pPr indent="-323850" lvl="0" marL="457200" rtl="0" algn="l">
              <a:spcBef>
                <a:spcPts val="1600"/>
              </a:spcBef>
              <a:spcAft>
                <a:spcPts val="0"/>
              </a:spcAft>
              <a:buClr>
                <a:schemeClr val="lt1"/>
              </a:buClr>
              <a:buSzPts val="1500"/>
              <a:buFont typeface="Roboto"/>
              <a:buChar char="●"/>
            </a:pPr>
            <a:r>
              <a:rPr lang="en" sz="1500">
                <a:solidFill>
                  <a:schemeClr val="lt1"/>
                </a:solidFill>
                <a:latin typeface="Roboto"/>
                <a:ea typeface="Roboto"/>
                <a:cs typeface="Roboto"/>
                <a:sym typeface="Roboto"/>
              </a:rPr>
              <a:t>Single Responsibility Principle</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Open Closed </a:t>
            </a:r>
            <a:r>
              <a:rPr lang="en" sz="1500">
                <a:solidFill>
                  <a:schemeClr val="lt1"/>
                </a:solidFill>
                <a:latin typeface="Roboto"/>
                <a:ea typeface="Roboto"/>
                <a:cs typeface="Roboto"/>
                <a:sym typeface="Roboto"/>
              </a:rPr>
              <a:t>Principle</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Liskov's </a:t>
            </a:r>
            <a:r>
              <a:rPr lang="en" sz="1500">
                <a:solidFill>
                  <a:schemeClr val="lt1"/>
                </a:solidFill>
                <a:latin typeface="Roboto"/>
                <a:ea typeface="Roboto"/>
                <a:cs typeface="Roboto"/>
                <a:sym typeface="Roboto"/>
              </a:rPr>
              <a:t>Substitutability</a:t>
            </a:r>
            <a:r>
              <a:rPr lang="en" sz="1500">
                <a:solidFill>
                  <a:schemeClr val="lt1"/>
                </a:solidFill>
                <a:latin typeface="Roboto"/>
                <a:ea typeface="Roboto"/>
                <a:cs typeface="Roboto"/>
                <a:sym typeface="Roboto"/>
              </a:rPr>
              <a:t> Principle</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Interface Segregation Principle</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Dependency Inversion Principle</a:t>
            </a:r>
            <a:endParaRPr sz="1500">
              <a:solidFill>
                <a:schemeClr val="lt1"/>
              </a:solidFill>
              <a:latin typeface="Roboto"/>
              <a:ea typeface="Roboto"/>
              <a:cs typeface="Roboto"/>
              <a:sym typeface="Roboto"/>
            </a:endParaRPr>
          </a:p>
          <a:p>
            <a:pPr indent="0" lvl="0" marL="0" rtl="0" algn="l">
              <a:spcBef>
                <a:spcPts val="0"/>
              </a:spcBef>
              <a:spcAft>
                <a:spcPts val="1600"/>
              </a:spcAft>
              <a:buNone/>
            </a:pPr>
            <a:r>
              <a:t/>
            </a:r>
            <a:endParaRPr b="1"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13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rPr>
              <a:t>WHAT ROLE DOES SOLID PRINCIPLES HAVE TO PLAY??</a:t>
            </a:r>
            <a:endParaRPr sz="2200">
              <a:solidFill>
                <a:schemeClr val="lt1"/>
              </a:solidFill>
            </a:endParaRPr>
          </a:p>
        </p:txBody>
      </p:sp>
      <p:sp>
        <p:nvSpPr>
          <p:cNvPr id="230" name="Google Shape;230;p37"/>
          <p:cNvSpPr txBox="1"/>
          <p:nvPr>
            <p:ph idx="1" type="body"/>
          </p:nvPr>
        </p:nvSpPr>
        <p:spPr>
          <a:xfrm>
            <a:off x="165625" y="899200"/>
            <a:ext cx="8520600" cy="3216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u="sng">
                <a:solidFill>
                  <a:srgbClr val="000000"/>
                </a:solidFill>
                <a:latin typeface="Georgia"/>
                <a:ea typeface="Georgia"/>
                <a:cs typeface="Georgia"/>
                <a:sym typeface="Georgia"/>
              </a:rPr>
              <a:t>1.SINGLE </a:t>
            </a:r>
            <a:r>
              <a:rPr b="1" lang="en" sz="1400" u="sng">
                <a:solidFill>
                  <a:srgbClr val="000000"/>
                </a:solidFill>
                <a:latin typeface="Georgia"/>
                <a:ea typeface="Georgia"/>
                <a:cs typeface="Georgia"/>
                <a:sym typeface="Georgia"/>
              </a:rPr>
              <a:t>RESPONSIBILITY</a:t>
            </a:r>
            <a:r>
              <a:rPr b="1" lang="en" sz="1400" u="sng">
                <a:solidFill>
                  <a:srgbClr val="000000"/>
                </a:solidFill>
                <a:latin typeface="Georgia"/>
                <a:ea typeface="Georgia"/>
                <a:cs typeface="Georgia"/>
                <a:sym typeface="Georgia"/>
              </a:rPr>
              <a:t> PRINCIPLE</a:t>
            </a:r>
            <a:r>
              <a:rPr b="1" lang="en" sz="1400" u="sng">
                <a:solidFill>
                  <a:schemeClr val="lt1"/>
                </a:solidFill>
                <a:latin typeface="Georgia"/>
                <a:ea typeface="Georgia"/>
                <a:cs typeface="Georgia"/>
                <a:sym typeface="Georgia"/>
              </a:rPr>
              <a:t>:-</a:t>
            </a:r>
            <a:r>
              <a:rPr lang="en" sz="1400">
                <a:solidFill>
                  <a:schemeClr val="lt1"/>
                </a:solidFill>
                <a:latin typeface="Georgia"/>
                <a:ea typeface="Georgia"/>
                <a:cs typeface="Georgia"/>
                <a:sym typeface="Georgia"/>
              </a:rPr>
              <a:t>The Single Responsibility Principle requires that a class should have only one job. So if a class has more than one responsibility, it becomes coupled.In our implementation we have  made sure to </a:t>
            </a:r>
            <a:r>
              <a:rPr lang="en" sz="1400">
                <a:solidFill>
                  <a:schemeClr val="lt1"/>
                </a:solidFill>
                <a:latin typeface="Georgia"/>
                <a:ea typeface="Georgia"/>
                <a:cs typeface="Georgia"/>
                <a:sym typeface="Georgia"/>
              </a:rPr>
              <a:t>incorporate</a:t>
            </a:r>
            <a:r>
              <a:rPr lang="en" sz="1400">
                <a:solidFill>
                  <a:schemeClr val="lt1"/>
                </a:solidFill>
                <a:latin typeface="Georgia"/>
                <a:ea typeface="Georgia"/>
                <a:cs typeface="Georgia"/>
                <a:sym typeface="Georgia"/>
              </a:rPr>
              <a:t> the principle.</a:t>
            </a:r>
            <a:endParaRPr sz="1400">
              <a:solidFill>
                <a:schemeClr val="lt1"/>
              </a:solidFill>
              <a:latin typeface="Georgia"/>
              <a:ea typeface="Georgia"/>
              <a:cs typeface="Georgia"/>
              <a:sym typeface="Georgia"/>
            </a:endParaRPr>
          </a:p>
          <a:p>
            <a:pPr indent="0" lvl="0" marL="457200" rtl="0" algn="l">
              <a:spcBef>
                <a:spcPts val="1600"/>
              </a:spcBef>
              <a:spcAft>
                <a:spcPts val="0"/>
              </a:spcAft>
              <a:buNone/>
            </a:pPr>
            <a:r>
              <a:rPr lang="en" sz="1400">
                <a:solidFill>
                  <a:schemeClr val="lt1"/>
                </a:solidFill>
                <a:latin typeface="Georgia"/>
                <a:ea typeface="Georgia"/>
                <a:cs typeface="Georgia"/>
                <a:sym typeface="Georgia"/>
              </a:rPr>
              <a:t>The classes that we have implemented have only one job to perform.We have used simple building blocks..To achieve SRP,we have used composition i.e compose different functions together so each of them just do one thing but their composition would do all the things we want.Single responsibility principle does not necessarily mean that the class should have only one function.</a:t>
            </a:r>
            <a:endParaRPr sz="1400">
              <a:solidFill>
                <a:schemeClr val="lt1"/>
              </a:solidFill>
              <a:latin typeface="Georgia"/>
              <a:ea typeface="Georgia"/>
              <a:cs typeface="Georgia"/>
              <a:sym typeface="Georgia"/>
            </a:endParaRPr>
          </a:p>
          <a:p>
            <a:pPr indent="0" lvl="0" marL="457200" rtl="0" algn="l">
              <a:spcBef>
                <a:spcPts val="1600"/>
              </a:spcBef>
              <a:spcAft>
                <a:spcPts val="0"/>
              </a:spcAft>
              <a:buNone/>
            </a:pPr>
            <a:r>
              <a:rPr lang="en" sz="1400">
                <a:solidFill>
                  <a:schemeClr val="lt1"/>
                </a:solidFill>
                <a:latin typeface="Georgia"/>
                <a:ea typeface="Georgia"/>
                <a:cs typeface="Georgia"/>
                <a:sym typeface="Georgia"/>
              </a:rPr>
              <a:t>For example:-In our implementation the class withdraw() has only one responsibility i.e implementing the task of withdrawing money from the account.Hence this has only one reason to change and adheres to single </a:t>
            </a:r>
            <a:r>
              <a:rPr lang="en" sz="1400">
                <a:solidFill>
                  <a:schemeClr val="lt1"/>
                </a:solidFill>
                <a:latin typeface="Georgia"/>
                <a:ea typeface="Georgia"/>
                <a:cs typeface="Georgia"/>
                <a:sym typeface="Georgia"/>
              </a:rPr>
              <a:t>responsibility</a:t>
            </a:r>
            <a:r>
              <a:rPr lang="en" sz="1400">
                <a:solidFill>
                  <a:schemeClr val="lt1"/>
                </a:solidFill>
                <a:latin typeface="Georgia"/>
                <a:ea typeface="Georgia"/>
                <a:cs typeface="Georgia"/>
                <a:sym typeface="Georgia"/>
              </a:rPr>
              <a:t> principle.</a:t>
            </a:r>
            <a:endParaRPr sz="1400">
              <a:solidFill>
                <a:schemeClr val="lt1"/>
              </a:solidFill>
              <a:latin typeface="Georgia"/>
              <a:ea typeface="Georgia"/>
              <a:cs typeface="Georgia"/>
              <a:sym typeface="Georgia"/>
            </a:endParaRPr>
          </a:p>
          <a:p>
            <a:pPr indent="0" lvl="0" marL="457200" rtl="0" algn="l">
              <a:spcBef>
                <a:spcPts val="1600"/>
              </a:spcBef>
              <a:spcAft>
                <a:spcPts val="0"/>
              </a:spcAft>
              <a:buNone/>
            </a:pPr>
            <a:r>
              <a:t/>
            </a:r>
            <a:endParaRPr sz="1400">
              <a:solidFill>
                <a:schemeClr val="lt1"/>
              </a:solidFill>
              <a:latin typeface="Georgia"/>
              <a:ea typeface="Georgia"/>
              <a:cs typeface="Georgia"/>
              <a:sym typeface="Georgia"/>
            </a:endParaRPr>
          </a:p>
          <a:p>
            <a:pPr indent="0" lvl="0" marL="0" rtl="0" algn="l">
              <a:spcBef>
                <a:spcPts val="1600"/>
              </a:spcBef>
              <a:spcAft>
                <a:spcPts val="1600"/>
              </a:spcAft>
              <a:buNone/>
            </a:pPr>
            <a:r>
              <a:t/>
            </a:r>
            <a:endParaRPr b="1" sz="1400">
              <a:solidFill>
                <a:srgbClr val="292929"/>
              </a:solidFill>
              <a:highlight>
                <a:srgbClr val="FFFFFF"/>
              </a:highlight>
              <a:latin typeface="Georgia"/>
              <a:ea typeface="Georgia"/>
              <a:cs typeface="Georgia"/>
              <a:sym typeface="Georgia"/>
            </a:endParaRPr>
          </a:p>
        </p:txBody>
      </p:sp>
      <p:pic>
        <p:nvPicPr>
          <p:cNvPr id="231" name="Google Shape;231;p37"/>
          <p:cNvPicPr preferRelativeResize="0"/>
          <p:nvPr/>
        </p:nvPicPr>
        <p:blipFill>
          <a:blip r:embed="rId3">
            <a:alphaModFix/>
          </a:blip>
          <a:stretch>
            <a:fillRect/>
          </a:stretch>
        </p:blipFill>
        <p:spPr>
          <a:xfrm>
            <a:off x="5163688" y="3793100"/>
            <a:ext cx="1533525" cy="80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112275"/>
            <a:ext cx="85206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rPr>
              <a:t>WHAT ROLE DOES SOLID PRINCIPLES HAVE TO PLAY??</a:t>
            </a:r>
            <a:endParaRPr sz="2300">
              <a:solidFill>
                <a:schemeClr val="lt1"/>
              </a:solidFill>
            </a:endParaRPr>
          </a:p>
        </p:txBody>
      </p:sp>
      <p:sp>
        <p:nvSpPr>
          <p:cNvPr id="237" name="Google Shape;237;p38"/>
          <p:cNvSpPr txBox="1"/>
          <p:nvPr>
            <p:ph idx="1" type="body"/>
          </p:nvPr>
        </p:nvSpPr>
        <p:spPr>
          <a:xfrm>
            <a:off x="103475" y="592550"/>
            <a:ext cx="8520600" cy="24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000000"/>
                </a:solidFill>
                <a:latin typeface="Georgia"/>
                <a:ea typeface="Georgia"/>
                <a:cs typeface="Georgia"/>
                <a:sym typeface="Georgia"/>
              </a:rPr>
              <a:t>2.OPEN CLOSED </a:t>
            </a:r>
            <a:r>
              <a:rPr b="1" lang="en" sz="1600" u="sng">
                <a:solidFill>
                  <a:srgbClr val="000000"/>
                </a:solidFill>
                <a:latin typeface="Georgia"/>
                <a:ea typeface="Georgia"/>
                <a:cs typeface="Georgia"/>
                <a:sym typeface="Georgia"/>
              </a:rPr>
              <a:t>PRINCIPLE</a:t>
            </a:r>
            <a:r>
              <a:rPr b="1" lang="en" sz="1600" u="sng">
                <a:solidFill>
                  <a:schemeClr val="lt1"/>
                </a:solidFill>
                <a:latin typeface="Georgia"/>
                <a:ea typeface="Georgia"/>
                <a:cs typeface="Georgia"/>
                <a:sym typeface="Georgia"/>
              </a:rPr>
              <a:t>:</a:t>
            </a:r>
            <a:r>
              <a:rPr b="1" lang="en" sz="1700" u="sng">
                <a:solidFill>
                  <a:schemeClr val="lt1"/>
                </a:solidFill>
                <a:latin typeface="Georgia"/>
                <a:ea typeface="Georgia"/>
                <a:cs typeface="Georgia"/>
                <a:sym typeface="Georgia"/>
              </a:rPr>
              <a:t>-</a:t>
            </a:r>
            <a:r>
              <a:rPr lang="en" sz="1300">
                <a:solidFill>
                  <a:schemeClr val="lt1"/>
                </a:solidFill>
                <a:latin typeface="Arial"/>
                <a:ea typeface="Arial"/>
                <a:cs typeface="Arial"/>
                <a:sym typeface="Arial"/>
              </a:rPr>
              <a:t>T</a:t>
            </a:r>
            <a:r>
              <a:rPr lang="en" sz="1500">
                <a:solidFill>
                  <a:schemeClr val="lt1"/>
                </a:solidFill>
                <a:latin typeface="Arial"/>
                <a:ea typeface="Arial"/>
                <a:cs typeface="Arial"/>
                <a:sym typeface="Arial"/>
              </a:rPr>
              <a:t>he</a:t>
            </a:r>
            <a:r>
              <a:rPr lang="en" sz="1400">
                <a:solidFill>
                  <a:schemeClr val="lt1"/>
                </a:solidFill>
                <a:latin typeface="Arial"/>
                <a:ea typeface="Arial"/>
                <a:cs typeface="Arial"/>
                <a:sym typeface="Arial"/>
              </a:rPr>
              <a:t> Open Close Principle states that the design and writing of the code should be done in a way that new functionality should be added with minimum changes in the existing code. The design should be done in a way to allow the adding of new functionality as new classes, keeping as much as possible existing code unchanged.Software entities should be open for extension and closed for modification.We have made sure to incorporate OCP principle because the classes that we have extended in our code makes no changes to the original functionality of the base class.OCP can be applied by using parameters and inheritance.We have used both approaches.There are no changes that needs to be done in the parent class.For example while extending Feature class from ATMdisplay class,we made no changes to the ATMdisplay class.</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rtl="0" algn="l">
              <a:spcBef>
                <a:spcPts val="1600"/>
              </a:spcBef>
              <a:spcAft>
                <a:spcPts val="0"/>
              </a:spcAft>
              <a:buNone/>
            </a:pPr>
            <a:r>
              <a:t/>
            </a:r>
            <a:endParaRPr sz="1400">
              <a:solidFill>
                <a:schemeClr val="lt1"/>
              </a:solidFill>
              <a:latin typeface="Arial"/>
              <a:ea typeface="Arial"/>
              <a:cs typeface="Arial"/>
              <a:sym typeface="Arial"/>
            </a:endParaRPr>
          </a:p>
          <a:p>
            <a:pPr indent="0" lvl="0" marL="0" marR="101600" rtl="0" algn="l">
              <a:spcBef>
                <a:spcPts val="1600"/>
              </a:spcBef>
              <a:spcAft>
                <a:spcPts val="0"/>
              </a:spcAft>
              <a:buNone/>
            </a:pPr>
            <a:r>
              <a:t/>
            </a:r>
            <a:endParaRPr b="1" u="sng">
              <a:solidFill>
                <a:schemeClr val="lt1"/>
              </a:solidFill>
              <a:latin typeface="Georgia"/>
              <a:ea typeface="Georgia"/>
              <a:cs typeface="Georgia"/>
              <a:sym typeface="Georgia"/>
            </a:endParaRPr>
          </a:p>
          <a:p>
            <a:pPr indent="0" lvl="0" marL="0" rtl="0" algn="l">
              <a:spcBef>
                <a:spcPts val="0"/>
              </a:spcBef>
              <a:spcAft>
                <a:spcPts val="1600"/>
              </a:spcAft>
              <a:buNone/>
            </a:pPr>
            <a:r>
              <a:t/>
            </a:r>
            <a:endParaRPr b="1" sz="1600">
              <a:solidFill>
                <a:srgbClr val="292929"/>
              </a:solidFill>
              <a:highlight>
                <a:srgbClr val="FFFFFF"/>
              </a:highlight>
              <a:latin typeface="Georgia"/>
              <a:ea typeface="Georgia"/>
              <a:cs typeface="Georgia"/>
              <a:sym typeface="Georgia"/>
            </a:endParaRPr>
          </a:p>
        </p:txBody>
      </p:sp>
      <p:pic>
        <p:nvPicPr>
          <p:cNvPr id="238" name="Google Shape;238;p38"/>
          <p:cNvPicPr preferRelativeResize="0"/>
          <p:nvPr/>
        </p:nvPicPr>
        <p:blipFill>
          <a:blip r:embed="rId3">
            <a:alphaModFix/>
          </a:blip>
          <a:stretch>
            <a:fillRect/>
          </a:stretch>
        </p:blipFill>
        <p:spPr>
          <a:xfrm>
            <a:off x="5232200" y="2718500"/>
            <a:ext cx="3905973" cy="242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112275"/>
            <a:ext cx="85206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rPr>
              <a:t>WHAT ROLE DOES SOLID PRINCIPLES HAVE TO PLAY??</a:t>
            </a:r>
            <a:endParaRPr sz="2300">
              <a:solidFill>
                <a:schemeClr val="lt1"/>
              </a:solidFill>
            </a:endParaRPr>
          </a:p>
        </p:txBody>
      </p:sp>
      <p:sp>
        <p:nvSpPr>
          <p:cNvPr id="244" name="Google Shape;244;p39"/>
          <p:cNvSpPr txBox="1"/>
          <p:nvPr>
            <p:ph idx="1" type="body"/>
          </p:nvPr>
        </p:nvSpPr>
        <p:spPr>
          <a:xfrm>
            <a:off x="457775" y="630725"/>
            <a:ext cx="8520600" cy="35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000000"/>
                </a:solidFill>
                <a:latin typeface="Georgia"/>
                <a:ea typeface="Georgia"/>
                <a:cs typeface="Georgia"/>
                <a:sym typeface="Georgia"/>
              </a:rPr>
              <a:t>3</a:t>
            </a:r>
            <a:r>
              <a:rPr b="1" lang="en" sz="1600" u="sng">
                <a:solidFill>
                  <a:srgbClr val="000000"/>
                </a:solidFill>
                <a:latin typeface="Georgia"/>
                <a:ea typeface="Georgia"/>
                <a:cs typeface="Georgia"/>
                <a:sym typeface="Georgia"/>
              </a:rPr>
              <a:t>.LSP PRINCIPLE</a:t>
            </a:r>
            <a:r>
              <a:rPr b="1" lang="en" sz="1600" u="sng">
                <a:solidFill>
                  <a:schemeClr val="lt1"/>
                </a:solidFill>
                <a:latin typeface="Georgia"/>
                <a:ea typeface="Georgia"/>
                <a:cs typeface="Georgia"/>
                <a:sym typeface="Georgia"/>
              </a:rPr>
              <a:t>:</a:t>
            </a:r>
            <a:r>
              <a:rPr b="1" lang="en" sz="1700" u="sng">
                <a:solidFill>
                  <a:schemeClr val="lt1"/>
                </a:solidFill>
                <a:latin typeface="Georgia"/>
                <a:ea typeface="Georgia"/>
                <a:cs typeface="Georgia"/>
                <a:sym typeface="Georgia"/>
              </a:rPr>
              <a:t>-T</a:t>
            </a:r>
            <a:r>
              <a:rPr lang="en" sz="1600">
                <a:solidFill>
                  <a:schemeClr val="lt1"/>
                </a:solidFill>
                <a:latin typeface="Georgia"/>
                <a:ea typeface="Georgia"/>
                <a:cs typeface="Georgia"/>
                <a:sym typeface="Georgia"/>
              </a:rPr>
              <a:t>his principle suggests that “parent classes should be easily substituted with their child classes without blowing up the application”. If any module is using a Base class then the reference to that Base class can be replaced with a Derived class without affecting the functionality of the module.In order to implement an interface or inherit from a base class, we have to make sure that we fully implement it.Here we have made sure that there are no child classes which when substituted for child class would lead to crashing of the base class.While inheriting the child class is implemented fully.</a:t>
            </a:r>
            <a:endParaRPr sz="1600">
              <a:solidFill>
                <a:schemeClr val="lt1"/>
              </a:solidFill>
              <a:latin typeface="Georgia"/>
              <a:ea typeface="Georgia"/>
              <a:cs typeface="Georgia"/>
              <a:sym typeface="Georgia"/>
            </a:endParaRPr>
          </a:p>
          <a:p>
            <a:pPr indent="0" lvl="0" marL="0" rtl="0" algn="l">
              <a:spcBef>
                <a:spcPts val="1600"/>
              </a:spcBef>
              <a:spcAft>
                <a:spcPts val="0"/>
              </a:spcAft>
              <a:buNone/>
            </a:pPr>
            <a:r>
              <a:t/>
            </a:r>
            <a:endParaRPr sz="1600">
              <a:solidFill>
                <a:schemeClr val="lt1"/>
              </a:solidFill>
              <a:latin typeface="Georgia"/>
              <a:ea typeface="Georgia"/>
              <a:cs typeface="Georgia"/>
              <a:sym typeface="Georgia"/>
            </a:endParaRPr>
          </a:p>
          <a:p>
            <a:pPr indent="0" lvl="0" marL="0" rtl="0" algn="l">
              <a:spcBef>
                <a:spcPts val="1600"/>
              </a:spcBef>
              <a:spcAft>
                <a:spcPts val="1600"/>
              </a:spcAft>
              <a:buNone/>
            </a:pPr>
            <a:r>
              <a:t/>
            </a:r>
            <a:endParaRPr b="1" sz="1600">
              <a:solidFill>
                <a:srgbClr val="292929"/>
              </a:solidFill>
              <a:highlight>
                <a:srgbClr val="FFFFFF"/>
              </a:highlight>
              <a:latin typeface="Georgia"/>
              <a:ea typeface="Georgia"/>
              <a:cs typeface="Georgia"/>
              <a:sym typeface="Georgia"/>
            </a:endParaRPr>
          </a:p>
        </p:txBody>
      </p:sp>
      <p:pic>
        <p:nvPicPr>
          <p:cNvPr id="245" name="Google Shape;245;p39"/>
          <p:cNvPicPr preferRelativeResize="0"/>
          <p:nvPr/>
        </p:nvPicPr>
        <p:blipFill>
          <a:blip r:embed="rId3">
            <a:alphaModFix/>
          </a:blip>
          <a:stretch>
            <a:fillRect/>
          </a:stretch>
        </p:blipFill>
        <p:spPr>
          <a:xfrm>
            <a:off x="0" y="2643876"/>
            <a:ext cx="4187450" cy="2238300"/>
          </a:xfrm>
          <a:prstGeom prst="rect">
            <a:avLst/>
          </a:prstGeom>
          <a:noFill/>
          <a:ln>
            <a:noFill/>
          </a:ln>
        </p:spPr>
      </p:pic>
      <p:pic>
        <p:nvPicPr>
          <p:cNvPr id="246" name="Google Shape;246;p39"/>
          <p:cNvPicPr preferRelativeResize="0"/>
          <p:nvPr/>
        </p:nvPicPr>
        <p:blipFill>
          <a:blip r:embed="rId4">
            <a:alphaModFix/>
          </a:blip>
          <a:stretch>
            <a:fillRect/>
          </a:stretch>
        </p:blipFill>
        <p:spPr>
          <a:xfrm>
            <a:off x="4284875" y="2643875"/>
            <a:ext cx="4693500" cy="2238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112275"/>
            <a:ext cx="85206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rPr>
              <a:t>WHAT ROLE DOES SOLID PRINCIPLES HAVE TO PLAY??</a:t>
            </a:r>
            <a:endParaRPr sz="2300">
              <a:solidFill>
                <a:schemeClr val="lt1"/>
              </a:solidFill>
            </a:endParaRPr>
          </a:p>
        </p:txBody>
      </p:sp>
      <p:sp>
        <p:nvSpPr>
          <p:cNvPr id="252" name="Google Shape;252;p40"/>
          <p:cNvSpPr txBox="1"/>
          <p:nvPr>
            <p:ph idx="1" type="body"/>
          </p:nvPr>
        </p:nvSpPr>
        <p:spPr>
          <a:xfrm>
            <a:off x="457775" y="630725"/>
            <a:ext cx="8520600" cy="35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000000"/>
                </a:solidFill>
                <a:latin typeface="Georgia"/>
                <a:ea typeface="Georgia"/>
                <a:cs typeface="Georgia"/>
                <a:sym typeface="Georgia"/>
              </a:rPr>
              <a:t>4.DEPENDENCY INVERSION PRINCIPLE</a:t>
            </a:r>
            <a:r>
              <a:rPr b="1" lang="en" sz="1600" u="sng">
                <a:solidFill>
                  <a:schemeClr val="lt1"/>
                </a:solidFill>
                <a:latin typeface="Georgia"/>
                <a:ea typeface="Georgia"/>
                <a:cs typeface="Georgia"/>
                <a:sym typeface="Georgia"/>
              </a:rPr>
              <a:t>:</a:t>
            </a:r>
            <a:r>
              <a:rPr b="1" lang="en" sz="1700" u="sng">
                <a:solidFill>
                  <a:schemeClr val="lt1"/>
                </a:solidFill>
                <a:latin typeface="Georgia"/>
                <a:ea typeface="Georgia"/>
                <a:cs typeface="Georgia"/>
                <a:sym typeface="Georgia"/>
              </a:rPr>
              <a:t>-</a:t>
            </a:r>
            <a:r>
              <a:rPr lang="en" sz="1700">
                <a:solidFill>
                  <a:schemeClr val="lt1"/>
                </a:solidFill>
                <a:latin typeface="Georgia"/>
                <a:ea typeface="Georgia"/>
                <a:cs typeface="Georgia"/>
                <a:sym typeface="Georgia"/>
              </a:rPr>
              <a:t>This principle states that </a:t>
            </a:r>
            <a:r>
              <a:rPr lang="en" sz="1650">
                <a:solidFill>
                  <a:schemeClr val="lt1"/>
                </a:solidFill>
                <a:latin typeface="Trebuchet MS"/>
                <a:ea typeface="Trebuchet MS"/>
                <a:cs typeface="Trebuchet MS"/>
                <a:sym typeface="Trebuchet MS"/>
              </a:rPr>
              <a:t>High-level modules should not depend on low-level modules. Both should depend on abstractions.</a:t>
            </a:r>
            <a:r>
              <a:rPr lang="en" sz="1500">
                <a:solidFill>
                  <a:schemeClr val="lt1"/>
                </a:solidFill>
                <a:latin typeface="Trebuchet MS"/>
                <a:ea typeface="Trebuchet MS"/>
                <a:cs typeface="Trebuchet MS"/>
                <a:sym typeface="Trebuchet MS"/>
              </a:rPr>
              <a:t>Abstractions should not depend on details. Details (concrete implementations) should depend on abstractions.</a:t>
            </a:r>
            <a:endParaRPr sz="1500">
              <a:solidFill>
                <a:schemeClr val="lt1"/>
              </a:solidFill>
              <a:latin typeface="Trebuchet MS"/>
              <a:ea typeface="Trebuchet MS"/>
              <a:cs typeface="Trebuchet MS"/>
              <a:sym typeface="Trebuchet MS"/>
            </a:endParaRPr>
          </a:p>
          <a:p>
            <a:pPr indent="0" lvl="0" marL="0" rtl="0" algn="l">
              <a:spcBef>
                <a:spcPts val="1600"/>
              </a:spcBef>
              <a:spcAft>
                <a:spcPts val="0"/>
              </a:spcAft>
              <a:buNone/>
            </a:pPr>
            <a:r>
              <a:rPr lang="en" sz="1500">
                <a:solidFill>
                  <a:schemeClr val="lt1"/>
                </a:solidFill>
                <a:latin typeface="Trebuchet MS"/>
                <a:ea typeface="Trebuchet MS"/>
                <a:cs typeface="Trebuchet MS"/>
                <a:sym typeface="Trebuchet MS"/>
              </a:rPr>
              <a:t>In Python we have Abstract Base classes(ABC classes) in order to implement dependency inversion principle to the core.We have ATMdisplay as our abstract base class for Feature class.Here we can observe that abstarction does not depend upon the detail.</a:t>
            </a:r>
            <a:endParaRPr sz="1500">
              <a:solidFill>
                <a:schemeClr val="lt1"/>
              </a:solidFill>
              <a:latin typeface="Trebuchet MS"/>
              <a:ea typeface="Trebuchet MS"/>
              <a:cs typeface="Trebuchet MS"/>
              <a:sym typeface="Trebuchet MS"/>
            </a:endParaRPr>
          </a:p>
          <a:p>
            <a:pPr indent="0" lvl="0" marL="0" rtl="0" algn="l">
              <a:spcBef>
                <a:spcPts val="1600"/>
              </a:spcBef>
              <a:spcAft>
                <a:spcPts val="0"/>
              </a:spcAft>
              <a:buNone/>
            </a:pPr>
            <a:r>
              <a:t/>
            </a:r>
            <a:endParaRPr sz="1500">
              <a:solidFill>
                <a:schemeClr val="lt1"/>
              </a:solidFill>
              <a:latin typeface="Trebuchet MS"/>
              <a:ea typeface="Trebuchet MS"/>
              <a:cs typeface="Trebuchet MS"/>
              <a:sym typeface="Trebuchet MS"/>
            </a:endParaRPr>
          </a:p>
          <a:p>
            <a:pPr indent="0" lvl="0" marL="0" rtl="0" algn="l">
              <a:spcBef>
                <a:spcPts val="1600"/>
              </a:spcBef>
              <a:spcAft>
                <a:spcPts val="0"/>
              </a:spcAft>
              <a:buNone/>
            </a:pPr>
            <a:r>
              <a:t/>
            </a:r>
            <a:endParaRPr sz="1600">
              <a:solidFill>
                <a:schemeClr val="lt1"/>
              </a:solidFill>
              <a:latin typeface="Georgia"/>
              <a:ea typeface="Georgia"/>
              <a:cs typeface="Georgia"/>
              <a:sym typeface="Georgia"/>
            </a:endParaRPr>
          </a:p>
          <a:p>
            <a:pPr indent="0" lvl="0" marL="0" rtl="0" algn="l">
              <a:spcBef>
                <a:spcPts val="1600"/>
              </a:spcBef>
              <a:spcAft>
                <a:spcPts val="1600"/>
              </a:spcAft>
              <a:buNone/>
            </a:pPr>
            <a:r>
              <a:t/>
            </a:r>
            <a:endParaRPr b="1" sz="1600">
              <a:solidFill>
                <a:srgbClr val="292929"/>
              </a:solidFill>
              <a:highlight>
                <a:srgbClr val="FFFFFF"/>
              </a:highlight>
              <a:latin typeface="Georgia"/>
              <a:ea typeface="Georgia"/>
              <a:cs typeface="Georgia"/>
              <a:sym typeface="Georgia"/>
            </a:endParaRPr>
          </a:p>
        </p:txBody>
      </p:sp>
      <p:pic>
        <p:nvPicPr>
          <p:cNvPr id="253" name="Google Shape;253;p40"/>
          <p:cNvPicPr preferRelativeResize="0"/>
          <p:nvPr/>
        </p:nvPicPr>
        <p:blipFill>
          <a:blip r:embed="rId3">
            <a:alphaModFix/>
          </a:blip>
          <a:stretch>
            <a:fillRect/>
          </a:stretch>
        </p:blipFill>
        <p:spPr>
          <a:xfrm>
            <a:off x="5232198" y="2908400"/>
            <a:ext cx="3600108" cy="2235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Code Flow</a:t>
            </a:r>
            <a:r>
              <a:rPr lang="en">
                <a:solidFill>
                  <a:schemeClr val="lt1"/>
                </a:solidFill>
              </a:rPr>
              <a:t>:-</a:t>
            </a:r>
            <a:endParaRPr>
              <a:solidFill>
                <a:schemeClr val="lt1"/>
              </a:solidFill>
            </a:endParaRPr>
          </a:p>
        </p:txBody>
      </p:sp>
      <p:pic>
        <p:nvPicPr>
          <p:cNvPr id="259" name="Google Shape;259;p41"/>
          <p:cNvPicPr preferRelativeResize="0"/>
          <p:nvPr/>
        </p:nvPicPr>
        <p:blipFill>
          <a:blip r:embed="rId3">
            <a:alphaModFix/>
          </a:blip>
          <a:stretch>
            <a:fillRect/>
          </a:stretch>
        </p:blipFill>
        <p:spPr>
          <a:xfrm>
            <a:off x="2145250" y="154725"/>
            <a:ext cx="6772376" cy="477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90250" y="526350"/>
            <a:ext cx="8501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100" u="sng"/>
              <a:t>EXISTING SYSTEM</a:t>
            </a:r>
            <a:endParaRPr sz="3100" u="sng"/>
          </a:p>
          <a:p>
            <a:pPr indent="0" lvl="0" marL="0" rtl="0" algn="l">
              <a:spcBef>
                <a:spcPts val="0"/>
              </a:spcBef>
              <a:spcAft>
                <a:spcPts val="0"/>
              </a:spcAft>
              <a:buNone/>
            </a:pPr>
            <a:r>
              <a:rPr lang="en" sz="2000"/>
              <a:t>Many Transactions related tasks where customers have to go to the bank to perform that, often is time consuming. When Banks are closed in holidays such tasks cannot be performed and these emergencies become difficult to be handled.The  facility of transferring money to other account holders is not provided at these ATMs. Customers having multiple type of card linked to account is not accessible in the current existing system. Also, there is no option to set a limit on the minimum balance that should always be there in the account. Nowadays banks draw a penalty if the condition of minimum account balance is not sufficed. This feature will help customers in saving the penalties. This limit can be checked by the user as well.</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lt1"/>
                </a:solidFill>
              </a:rPr>
              <a:t>CONTRIBUTIONS:</a:t>
            </a:r>
            <a:r>
              <a:rPr lang="en">
                <a:solidFill>
                  <a:schemeClr val="lt1"/>
                </a:solidFill>
              </a:rPr>
              <a:t>-</a:t>
            </a:r>
            <a:endParaRPr>
              <a:solidFill>
                <a:schemeClr val="lt1"/>
              </a:solidFill>
            </a:endParaRPr>
          </a:p>
        </p:txBody>
      </p:sp>
      <p:sp>
        <p:nvSpPr>
          <p:cNvPr id="265" name="Google Shape;265;p42"/>
          <p:cNvSpPr txBox="1"/>
          <p:nvPr>
            <p:ph idx="1" type="body"/>
          </p:nvPr>
        </p:nvSpPr>
        <p:spPr>
          <a:xfrm>
            <a:off x="311700" y="1171675"/>
            <a:ext cx="3999900" cy="25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RAHUL GUPTA (MT20065)</a:t>
            </a:r>
            <a:endParaRPr>
              <a:solidFill>
                <a:schemeClr val="lt1"/>
              </a:solidFill>
            </a:endParaRPr>
          </a:p>
          <a:p>
            <a:pPr indent="0" lvl="0" marL="0" rtl="0" algn="l">
              <a:spcBef>
                <a:spcPts val="1600"/>
              </a:spcBef>
              <a:spcAft>
                <a:spcPts val="0"/>
              </a:spcAft>
              <a:buNone/>
            </a:pPr>
            <a:r>
              <a:rPr lang="en" u="sng">
                <a:solidFill>
                  <a:schemeClr val="lt1"/>
                </a:solidFill>
              </a:rPr>
              <a:t>FEATURES</a:t>
            </a:r>
            <a:r>
              <a:rPr lang="en" u="sng">
                <a:solidFill>
                  <a:schemeClr val="lt1"/>
                </a:solidFill>
              </a:rPr>
              <a:t> IMPLEMENTED</a:t>
            </a:r>
            <a:r>
              <a:rPr lang="en">
                <a:solidFill>
                  <a:schemeClr val="lt1"/>
                </a:solidFill>
              </a:rPr>
              <a:t>:-</a:t>
            </a:r>
            <a:endParaRPr>
              <a:solidFill>
                <a:schemeClr val="lt1"/>
              </a:solidFill>
            </a:endParaRPr>
          </a:p>
          <a:p>
            <a:pPr indent="-317500" lvl="0" marL="457200" rtl="0" algn="l">
              <a:spcBef>
                <a:spcPts val="1600"/>
              </a:spcBef>
              <a:spcAft>
                <a:spcPts val="0"/>
              </a:spcAft>
              <a:buClr>
                <a:schemeClr val="lt1"/>
              </a:buClr>
              <a:buSzPts val="1400"/>
              <a:buAutoNum type="arabicPeriod"/>
            </a:pPr>
            <a:r>
              <a:rPr lang="en">
                <a:solidFill>
                  <a:schemeClr val="lt1"/>
                </a:solidFill>
              </a:rPr>
              <a:t>LOGIN via CARD</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VALIDATION</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WITHDRAW</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DEPOSIT</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TRANSFER</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BLOCK CARD</a:t>
            </a:r>
            <a:endParaRPr>
              <a:solidFill>
                <a:schemeClr val="lt1"/>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66" name="Google Shape;266;p42"/>
          <p:cNvSpPr txBox="1"/>
          <p:nvPr>
            <p:ph idx="2" type="body"/>
          </p:nvPr>
        </p:nvSpPr>
        <p:spPr>
          <a:xfrm>
            <a:off x="4832400" y="1171675"/>
            <a:ext cx="3999900" cy="24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KHUSHBOO BAJAJ (MT20060)</a:t>
            </a:r>
            <a:endParaRPr>
              <a:solidFill>
                <a:schemeClr val="lt1"/>
              </a:solidFill>
            </a:endParaRPr>
          </a:p>
          <a:p>
            <a:pPr indent="0" lvl="0" marL="0" rtl="0" algn="l">
              <a:spcBef>
                <a:spcPts val="1600"/>
              </a:spcBef>
              <a:spcAft>
                <a:spcPts val="0"/>
              </a:spcAft>
              <a:buClr>
                <a:schemeClr val="dk1"/>
              </a:buClr>
              <a:buSzPts val="1100"/>
              <a:buFont typeface="Arial"/>
              <a:buNone/>
            </a:pPr>
            <a:r>
              <a:rPr lang="en" u="sng">
                <a:solidFill>
                  <a:schemeClr val="lt1"/>
                </a:solidFill>
              </a:rPr>
              <a:t>FEATURES IMPLEMENTED</a:t>
            </a:r>
            <a:r>
              <a:rPr lang="en">
                <a:solidFill>
                  <a:schemeClr val="lt1"/>
                </a:solidFill>
              </a:rPr>
              <a:t>:-</a:t>
            </a:r>
            <a:endParaRPr>
              <a:solidFill>
                <a:schemeClr val="lt1"/>
              </a:solidFill>
            </a:endParaRPr>
          </a:p>
          <a:p>
            <a:pPr indent="-317500" lvl="0" marL="457200" rtl="0" algn="l">
              <a:spcBef>
                <a:spcPts val="1600"/>
              </a:spcBef>
              <a:spcAft>
                <a:spcPts val="0"/>
              </a:spcAft>
              <a:buClr>
                <a:schemeClr val="lt1"/>
              </a:buClr>
              <a:buSzPts val="1400"/>
              <a:buAutoNum type="arabicPeriod"/>
            </a:pPr>
            <a:r>
              <a:rPr lang="en">
                <a:solidFill>
                  <a:schemeClr val="lt1"/>
                </a:solidFill>
              </a:rPr>
              <a:t>MINI STATEMENT</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BALANCE ENQUIRY</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LAST TRANSACTION</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LINKED CARDS</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PIN CHANGE</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CARD LIMIT</a:t>
            </a:r>
            <a:endParaRPr>
              <a:solidFill>
                <a:schemeClr val="lt1"/>
              </a:solidFill>
            </a:endParaRPr>
          </a:p>
          <a:p>
            <a:pPr indent="0" lvl="0" marL="0" rtl="0" algn="l">
              <a:spcBef>
                <a:spcPts val="1600"/>
              </a:spcBef>
              <a:spcAft>
                <a:spcPts val="1600"/>
              </a:spcAft>
              <a:buNone/>
            </a:pPr>
            <a:r>
              <a:t/>
            </a:r>
            <a:endParaRPr/>
          </a:p>
        </p:txBody>
      </p:sp>
      <p:sp>
        <p:nvSpPr>
          <p:cNvPr id="267" name="Google Shape;267;p42"/>
          <p:cNvSpPr txBox="1"/>
          <p:nvPr/>
        </p:nvSpPr>
        <p:spPr>
          <a:xfrm>
            <a:off x="311700" y="3763725"/>
            <a:ext cx="45510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lt1"/>
                </a:solidFill>
                <a:latin typeface="Old Standard TT"/>
                <a:ea typeface="Old Standard TT"/>
                <a:cs typeface="Old Standard TT"/>
                <a:sym typeface="Old Standard TT"/>
              </a:rPr>
              <a:t>TESTING BY</a:t>
            </a:r>
            <a:r>
              <a:rPr lang="en">
                <a:solidFill>
                  <a:schemeClr val="lt1"/>
                </a:solidFill>
                <a:latin typeface="Old Standard TT"/>
                <a:ea typeface="Old Standard TT"/>
                <a:cs typeface="Old Standard TT"/>
                <a:sym typeface="Old Standard TT"/>
              </a:rPr>
              <a:t>:-</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KHUSHBOO BAJAJ (MT20060)</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RAHUL GUPTA (MT20065)</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490250" y="526350"/>
            <a:ext cx="8382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u="sng"/>
              <a:t>PROPOSED SYSTEM</a:t>
            </a:r>
            <a:endParaRPr sz="2300"/>
          </a:p>
          <a:p>
            <a:pPr indent="0" lvl="0" marL="0" rtl="0" algn="l">
              <a:spcBef>
                <a:spcPts val="0"/>
              </a:spcBef>
              <a:spcAft>
                <a:spcPts val="0"/>
              </a:spcAft>
              <a:buClr>
                <a:schemeClr val="dk1"/>
              </a:buClr>
              <a:buSzPts val="1100"/>
              <a:buFont typeface="Arial"/>
              <a:buNone/>
            </a:pPr>
            <a:r>
              <a:rPr lang="en" sz="1800"/>
              <a:t>Our proposed system implements some features that are not there in the current system. In the system that we have ATM system provides customers to login to their account via card. To perform Withdrawal, Deposit, or Transfer of amount, to check the Balance, to check about the last Transaction, Linked cards and Mini statement. In this case the change pin would be useful. The user can set a pin which is easy for the user to remember. The feature of setting limit to the account ensures that no transaction that can decrease the account balance below a limit should be carried out. The user can even view the limit and the balance before performing a transaction.All the cards that are linked to the current account can be viewed.This is a feature that is different from the current existing system. In case if a user wants to block a card, whether it is credit card or any card, he can do so with the current system. He only requires to select the card which he wishes to block for any particular reason. After that no transaction can be allowed from that card.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90250" y="526350"/>
            <a:ext cx="8038200" cy="424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u="sng"/>
              <a:t>CLASSES IMPLEMENTED IN OUR OBJECT ORIENTED DESIGN</a:t>
            </a:r>
            <a:endParaRPr b="1" sz="2300" u="sng"/>
          </a:p>
          <a:p>
            <a:pPr indent="0" lvl="0" marL="0" rtl="0" algn="l">
              <a:spcBef>
                <a:spcPts val="0"/>
              </a:spcBef>
              <a:spcAft>
                <a:spcPts val="0"/>
              </a:spcAft>
              <a:buNone/>
            </a:pPr>
            <a:r>
              <a:t/>
            </a:r>
            <a:endParaRPr b="1" sz="2300" u="sng"/>
          </a:p>
          <a:p>
            <a:pPr indent="0" lvl="0" marL="0" rtl="0" algn="l">
              <a:spcBef>
                <a:spcPts val="0"/>
              </a:spcBef>
              <a:spcAft>
                <a:spcPts val="0"/>
              </a:spcAft>
              <a:buNone/>
            </a:pPr>
            <a:r>
              <a:rPr lang="en" sz="1900"/>
              <a:t>ATM                                                         CardPin                                                                                                                                                                      </a:t>
            </a:r>
            <a:endParaRPr sz="1900"/>
          </a:p>
          <a:p>
            <a:pPr indent="0" lvl="0" marL="0" rtl="0" algn="l">
              <a:spcBef>
                <a:spcPts val="0"/>
              </a:spcBef>
              <a:spcAft>
                <a:spcPts val="0"/>
              </a:spcAft>
              <a:buNone/>
            </a:pPr>
            <a:r>
              <a:rPr lang="en" sz="1900"/>
              <a:t>Account                                                    AccountDetails</a:t>
            </a:r>
            <a:endParaRPr sz="1900"/>
          </a:p>
          <a:p>
            <a:pPr indent="0" lvl="0" marL="0" rtl="0" algn="l">
              <a:spcBef>
                <a:spcPts val="0"/>
              </a:spcBef>
              <a:spcAft>
                <a:spcPts val="0"/>
              </a:spcAft>
              <a:buNone/>
            </a:pPr>
            <a:r>
              <a:rPr lang="en" sz="1900"/>
              <a:t>Validation                                                 Transaction_details</a:t>
            </a:r>
            <a:endParaRPr sz="1900"/>
          </a:p>
          <a:p>
            <a:pPr indent="0" lvl="0" marL="0" rtl="0" algn="l">
              <a:spcBef>
                <a:spcPts val="0"/>
              </a:spcBef>
              <a:spcAft>
                <a:spcPts val="0"/>
              </a:spcAft>
              <a:buNone/>
            </a:pPr>
            <a:r>
              <a:rPr lang="en" sz="1900"/>
              <a:t>Display</a:t>
            </a:r>
            <a:endParaRPr sz="1900"/>
          </a:p>
          <a:p>
            <a:pPr indent="0" lvl="0" marL="0" rtl="0" algn="l">
              <a:spcBef>
                <a:spcPts val="0"/>
              </a:spcBef>
              <a:spcAft>
                <a:spcPts val="0"/>
              </a:spcAft>
              <a:buNone/>
            </a:pPr>
            <a:r>
              <a:rPr lang="en" sz="1900"/>
              <a:t>ATMdisplay          </a:t>
            </a:r>
            <a:endParaRPr sz="1900"/>
          </a:p>
          <a:p>
            <a:pPr indent="0" lvl="0" marL="0" rtl="0" algn="l">
              <a:spcBef>
                <a:spcPts val="0"/>
              </a:spcBef>
              <a:spcAft>
                <a:spcPts val="0"/>
              </a:spcAft>
              <a:buNone/>
            </a:pPr>
            <a:r>
              <a:rPr lang="en" sz="1900"/>
              <a:t>Feature</a:t>
            </a:r>
            <a:endParaRPr sz="1900"/>
          </a:p>
          <a:p>
            <a:pPr indent="0" lvl="0" marL="0" rtl="0" algn="l">
              <a:spcBef>
                <a:spcPts val="0"/>
              </a:spcBef>
              <a:spcAft>
                <a:spcPts val="0"/>
              </a:spcAft>
              <a:buNone/>
            </a:pPr>
            <a:r>
              <a:rPr lang="en" sz="1900"/>
              <a:t>Transactions</a:t>
            </a:r>
            <a:endParaRPr sz="1900"/>
          </a:p>
          <a:p>
            <a:pPr indent="0" lvl="0" marL="0" rtl="0" algn="l">
              <a:spcBef>
                <a:spcPts val="0"/>
              </a:spcBef>
              <a:spcAft>
                <a:spcPts val="0"/>
              </a:spcAft>
              <a:buNone/>
            </a:pPr>
            <a:r>
              <a:rPr lang="en" sz="1900"/>
              <a:t>withdraw</a:t>
            </a:r>
            <a:endParaRPr sz="1900"/>
          </a:p>
          <a:p>
            <a:pPr indent="0" lvl="0" marL="0" rtl="0" algn="l">
              <a:spcBef>
                <a:spcPts val="0"/>
              </a:spcBef>
              <a:spcAft>
                <a:spcPts val="0"/>
              </a:spcAft>
              <a:buNone/>
            </a:pPr>
            <a:r>
              <a:rPr lang="en" sz="1900"/>
              <a:t>Deposit</a:t>
            </a:r>
            <a:endParaRPr sz="1900"/>
          </a:p>
          <a:p>
            <a:pPr indent="0" lvl="0" marL="0" rtl="0" algn="l">
              <a:spcBef>
                <a:spcPts val="0"/>
              </a:spcBef>
              <a:spcAft>
                <a:spcPts val="0"/>
              </a:spcAft>
              <a:buNone/>
            </a:pPr>
            <a:r>
              <a:rPr lang="en" sz="1900"/>
              <a:t>Transfer_money</a:t>
            </a:r>
            <a:endParaRPr sz="1900"/>
          </a:p>
          <a:p>
            <a:pPr indent="0" lvl="0" marL="0" rtl="0" algn="l">
              <a:spcBef>
                <a:spcPts val="0"/>
              </a:spcBef>
              <a:spcAft>
                <a:spcPts val="0"/>
              </a:spcAft>
              <a:buNone/>
            </a:pPr>
            <a:r>
              <a:rPr lang="en" sz="1900"/>
              <a:t>Settings</a:t>
            </a:r>
            <a:endParaRPr sz="1900"/>
          </a:p>
          <a:p>
            <a:pPr indent="0" lvl="0" marL="0" rtl="0" algn="l">
              <a:spcBef>
                <a:spcPts val="0"/>
              </a:spcBef>
              <a:spcAft>
                <a:spcPts val="0"/>
              </a:spcAft>
              <a:buNone/>
            </a:pPr>
            <a:r>
              <a:rPr lang="en" sz="1900"/>
              <a:t>Card_Limit</a:t>
            </a:r>
            <a:endParaRPr sz="1900"/>
          </a:p>
          <a:p>
            <a:pPr indent="0" lvl="0" marL="0" rtl="0" algn="l">
              <a:spcBef>
                <a:spcPts val="0"/>
              </a:spcBef>
              <a:spcAft>
                <a:spcPts val="0"/>
              </a:spcAft>
              <a:buNone/>
            </a:pPr>
            <a:r>
              <a:rPr lang="en" sz="1900"/>
              <a:t>BlockedCards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112275"/>
            <a:ext cx="85206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rPr>
              <a:t>CLASS DIAGRAM</a:t>
            </a:r>
            <a:endParaRPr sz="2300">
              <a:solidFill>
                <a:schemeClr val="lt1"/>
              </a:solidFill>
            </a:endParaRPr>
          </a:p>
        </p:txBody>
      </p:sp>
      <p:pic>
        <p:nvPicPr>
          <p:cNvPr id="86" name="Google Shape;86;p18"/>
          <p:cNvPicPr preferRelativeResize="0"/>
          <p:nvPr/>
        </p:nvPicPr>
        <p:blipFill>
          <a:blip r:embed="rId3">
            <a:alphaModFix/>
          </a:blip>
          <a:stretch>
            <a:fillRect/>
          </a:stretch>
        </p:blipFill>
        <p:spPr>
          <a:xfrm>
            <a:off x="152400" y="1293375"/>
            <a:ext cx="8679900" cy="3697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90250" y="526350"/>
            <a:ext cx="73005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700"/>
              <a:t>DESCRIPTION </a:t>
            </a:r>
            <a:r>
              <a:rPr b="1" lang="en" sz="5700"/>
              <a:t>OF CLASSE</a:t>
            </a:r>
            <a:r>
              <a:rPr b="1" lang="en" sz="5700"/>
              <a:t>S IMPLEMENTED</a:t>
            </a:r>
            <a:endParaRPr b="1" sz="5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u="sng"/>
              <a:t>ATM CLASS</a:t>
            </a:r>
            <a:endParaRPr sz="2200" u="sng"/>
          </a:p>
        </p:txBody>
      </p:sp>
      <p:sp>
        <p:nvSpPr>
          <p:cNvPr id="97" name="Google Shape;97;p20"/>
          <p:cNvSpPr txBox="1"/>
          <p:nvPr>
            <p:ph idx="1" type="subTitle"/>
          </p:nvPr>
        </p:nvSpPr>
        <p:spPr>
          <a:xfrm>
            <a:off x="265500" y="1520650"/>
            <a:ext cx="40452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object of the ATM class is created in main.The program flow goes to the execution of the run() method of this class from main.with three main functionalities.The constructor of this class accepts as parameter the objects of the classes Display,Validation and Feature.The run() method displays the initial display screen and transfers checks if the credentials entered by the user is correct or not.</a:t>
            </a:r>
            <a:endParaRPr sz="1900"/>
          </a:p>
        </p:txBody>
      </p:sp>
      <p:sp>
        <p:nvSpPr>
          <p:cNvPr id="98" name="Google Shape;98;p20"/>
          <p:cNvSpPr txBox="1"/>
          <p:nvPr>
            <p:ph idx="2" type="body"/>
          </p:nvPr>
        </p:nvSpPr>
        <p:spPr>
          <a:xfrm>
            <a:off x="4939500" y="236725"/>
            <a:ext cx="3837000" cy="19836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100" u="sng"/>
              <a:t>CONSISTS </a:t>
            </a:r>
            <a:r>
              <a:rPr lang="en" sz="1700" u="sng"/>
              <a:t> </a:t>
            </a:r>
            <a:r>
              <a:rPr lang="en" sz="2100" u="sng"/>
              <a:t>OF:-</a:t>
            </a:r>
            <a:endParaRPr sz="2100" u="sng"/>
          </a:p>
          <a:p>
            <a:pPr indent="-349250" lvl="0" marL="457200" rtl="0" algn="l">
              <a:lnSpc>
                <a:spcPct val="100000"/>
              </a:lnSpc>
              <a:spcBef>
                <a:spcPts val="1600"/>
              </a:spcBef>
              <a:spcAft>
                <a:spcPts val="0"/>
              </a:spcAft>
              <a:buSzPts val="1900"/>
              <a:buChar char="➢"/>
            </a:pPr>
            <a:r>
              <a:rPr lang="en" sz="1900"/>
              <a:t>Constructor</a:t>
            </a:r>
            <a:endParaRPr sz="1900"/>
          </a:p>
          <a:p>
            <a:pPr indent="-342900" lvl="0" marL="457200" rtl="0" algn="l">
              <a:lnSpc>
                <a:spcPct val="100000"/>
              </a:lnSpc>
              <a:spcBef>
                <a:spcPts val="0"/>
              </a:spcBef>
              <a:spcAft>
                <a:spcPts val="0"/>
              </a:spcAft>
              <a:buSzPts val="1800"/>
              <a:buChar char="➢"/>
            </a:pPr>
            <a:r>
              <a:rPr lang="en"/>
              <a:t>run() method</a:t>
            </a:r>
            <a:endParaRPr/>
          </a:p>
        </p:txBody>
      </p:sp>
      <p:pic>
        <p:nvPicPr>
          <p:cNvPr id="99" name="Google Shape;99;p20"/>
          <p:cNvPicPr preferRelativeResize="0"/>
          <p:nvPr/>
        </p:nvPicPr>
        <p:blipFill rotWithShape="1">
          <a:blip r:embed="rId3">
            <a:alphaModFix/>
          </a:blip>
          <a:srcRect b="70662" l="43741" r="0" t="0"/>
          <a:stretch/>
        </p:blipFill>
        <p:spPr>
          <a:xfrm>
            <a:off x="5222773" y="2395550"/>
            <a:ext cx="3609526" cy="116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265500" y="2367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u="sng"/>
              <a:t>Account class</a:t>
            </a:r>
            <a:endParaRPr sz="2400" u="sng"/>
          </a:p>
        </p:txBody>
      </p:sp>
      <p:sp>
        <p:nvSpPr>
          <p:cNvPr id="105" name="Google Shape;105;p21"/>
          <p:cNvSpPr txBox="1"/>
          <p:nvPr>
            <p:ph idx="1" type="subTitle"/>
          </p:nvPr>
        </p:nvSpPr>
        <p:spPr>
          <a:xfrm>
            <a:off x="265500" y="1520650"/>
            <a:ext cx="40452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The Account class initialises</a:t>
            </a:r>
            <a:r>
              <a:rPr lang="en" sz="1050">
                <a:highlight>
                  <a:srgbClr val="FFFFFE"/>
                </a:highlight>
                <a:latin typeface="Courier New"/>
                <a:ea typeface="Courier New"/>
                <a:cs typeface="Courier New"/>
                <a:sym typeface="Courier New"/>
              </a:rPr>
              <a:t> </a:t>
            </a:r>
            <a:r>
              <a:rPr lang="en" sz="1850">
                <a:highlight>
                  <a:srgbClr val="FFFFFE"/>
                </a:highlight>
              </a:rPr>
              <a:t>id,cardno,cardpin,balance,username,status,cardlimit,typeofaccount.</a:t>
            </a:r>
            <a:endParaRPr sz="1850">
              <a:highlight>
                <a:srgbClr val="FFFFFE"/>
              </a:highlight>
            </a:endParaRPr>
          </a:p>
          <a:p>
            <a:pPr indent="0" lvl="0" marL="0" rtl="0" algn="just">
              <a:spcBef>
                <a:spcPts val="0"/>
              </a:spcBef>
              <a:spcAft>
                <a:spcPts val="0"/>
              </a:spcAft>
              <a:buNone/>
            </a:pPr>
            <a:r>
              <a:rPr lang="en" sz="1850">
                <a:highlight>
                  <a:srgbClr val="FFFFFE"/>
                </a:highlight>
              </a:rPr>
              <a:t>getUserId(self) returns the id of the user.</a:t>
            </a:r>
            <a:endParaRPr sz="1850">
              <a:highlight>
                <a:srgbClr val="FFFFFE"/>
              </a:highlight>
            </a:endParaRPr>
          </a:p>
          <a:p>
            <a:pPr indent="0" lvl="0" marL="0" rtl="0" algn="just">
              <a:spcBef>
                <a:spcPts val="0"/>
              </a:spcBef>
              <a:spcAft>
                <a:spcPts val="0"/>
              </a:spcAft>
              <a:buNone/>
            </a:pPr>
            <a:r>
              <a:rPr lang="en" sz="1850">
                <a:highlight>
                  <a:srgbClr val="FFFFFE"/>
                </a:highlight>
              </a:rPr>
              <a:t>getStatus(self) returns the status of the card i.e whether card is active or block.</a:t>
            </a:r>
            <a:endParaRPr sz="1850">
              <a:highlight>
                <a:srgbClr val="FFFFFE"/>
              </a:highlight>
            </a:endParaRPr>
          </a:p>
          <a:p>
            <a:pPr indent="0" lvl="0" marL="0" rtl="0" algn="just">
              <a:spcBef>
                <a:spcPts val="0"/>
              </a:spcBef>
              <a:spcAft>
                <a:spcPts val="0"/>
              </a:spcAft>
              <a:buNone/>
            </a:pPr>
            <a:r>
              <a:rPr lang="en" sz="1900"/>
              <a:t>updateBalance(self,amount) sets the balance field to the amount</a:t>
            </a:r>
            <a:endParaRPr sz="1900"/>
          </a:p>
          <a:p>
            <a:pPr indent="0" lvl="0" marL="0" rtl="0" algn="just">
              <a:spcBef>
                <a:spcPts val="0"/>
              </a:spcBef>
              <a:spcAft>
                <a:spcPts val="0"/>
              </a:spcAft>
              <a:buNone/>
            </a:pPr>
            <a:r>
              <a:rPr lang="en" sz="1900"/>
              <a:t>updateStatus(self,status) sets the status of the card.</a:t>
            </a:r>
            <a:endParaRPr sz="1900"/>
          </a:p>
        </p:txBody>
      </p:sp>
      <p:sp>
        <p:nvSpPr>
          <p:cNvPr id="106" name="Google Shape;106;p21"/>
          <p:cNvSpPr txBox="1"/>
          <p:nvPr>
            <p:ph idx="2" type="body"/>
          </p:nvPr>
        </p:nvSpPr>
        <p:spPr>
          <a:xfrm>
            <a:off x="4954125" y="73050"/>
            <a:ext cx="3837000" cy="21180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1300" u="sng"/>
              <a:t>CONSISTS </a:t>
            </a:r>
            <a:r>
              <a:rPr lang="en" sz="900" u="sng"/>
              <a:t> </a:t>
            </a:r>
            <a:r>
              <a:rPr lang="en" sz="1300" u="sng"/>
              <a:t>OF:-</a:t>
            </a:r>
            <a:endParaRPr sz="1300" u="sng"/>
          </a:p>
          <a:p>
            <a:pPr indent="-330200" lvl="0" marL="457200" rtl="0" algn="l">
              <a:lnSpc>
                <a:spcPct val="100000"/>
              </a:lnSpc>
              <a:spcBef>
                <a:spcPts val="1600"/>
              </a:spcBef>
              <a:spcAft>
                <a:spcPts val="0"/>
              </a:spcAft>
              <a:buSzPts val="1600"/>
              <a:buChar char="➢"/>
            </a:pPr>
            <a:r>
              <a:rPr lang="en" sz="1600"/>
              <a:t>Constructor</a:t>
            </a:r>
            <a:endParaRPr sz="1600"/>
          </a:p>
          <a:p>
            <a:pPr indent="-323850" lvl="0" marL="457200" rtl="0" algn="l">
              <a:lnSpc>
                <a:spcPct val="100000"/>
              </a:lnSpc>
              <a:spcBef>
                <a:spcPts val="0"/>
              </a:spcBef>
              <a:spcAft>
                <a:spcPts val="0"/>
              </a:spcAft>
              <a:buSzPts val="1500"/>
              <a:buChar char="➢"/>
            </a:pPr>
            <a:r>
              <a:rPr lang="en" sz="1500"/>
              <a:t>getUserId(self)</a:t>
            </a:r>
            <a:endParaRPr sz="1500"/>
          </a:p>
          <a:p>
            <a:pPr indent="-323850" lvl="0" marL="457200" rtl="0" algn="l">
              <a:lnSpc>
                <a:spcPct val="100000"/>
              </a:lnSpc>
              <a:spcBef>
                <a:spcPts val="0"/>
              </a:spcBef>
              <a:spcAft>
                <a:spcPts val="0"/>
              </a:spcAft>
              <a:buSzPts val="1500"/>
              <a:buChar char="➢"/>
            </a:pPr>
            <a:r>
              <a:rPr lang="en" sz="1500"/>
              <a:t>getStatus(self):</a:t>
            </a:r>
            <a:endParaRPr sz="1500"/>
          </a:p>
          <a:p>
            <a:pPr indent="-323850" lvl="0" marL="457200" rtl="0" algn="l">
              <a:lnSpc>
                <a:spcPct val="100000"/>
              </a:lnSpc>
              <a:spcBef>
                <a:spcPts val="0"/>
              </a:spcBef>
              <a:spcAft>
                <a:spcPts val="0"/>
              </a:spcAft>
              <a:buSzPts val="1500"/>
              <a:buChar char="➢"/>
            </a:pPr>
            <a:r>
              <a:rPr lang="en" sz="1500"/>
              <a:t>updateBalance(self, amount)</a:t>
            </a:r>
            <a:endParaRPr sz="1500"/>
          </a:p>
          <a:p>
            <a:pPr indent="-323850" lvl="0" marL="457200" rtl="0" algn="l">
              <a:lnSpc>
                <a:spcPct val="100000"/>
              </a:lnSpc>
              <a:spcBef>
                <a:spcPts val="0"/>
              </a:spcBef>
              <a:spcAft>
                <a:spcPts val="0"/>
              </a:spcAft>
              <a:buSzPts val="1500"/>
              <a:buChar char="➢"/>
            </a:pPr>
            <a:r>
              <a:rPr lang="en" sz="1500"/>
              <a:t>updateStatus(self, status):</a:t>
            </a:r>
            <a:endParaRPr sz="1500"/>
          </a:p>
        </p:txBody>
      </p:sp>
      <p:pic>
        <p:nvPicPr>
          <p:cNvPr id="107" name="Google Shape;107;p21"/>
          <p:cNvPicPr preferRelativeResize="0"/>
          <p:nvPr/>
        </p:nvPicPr>
        <p:blipFill>
          <a:blip r:embed="rId3">
            <a:alphaModFix/>
          </a:blip>
          <a:stretch>
            <a:fillRect/>
          </a:stretch>
        </p:blipFill>
        <p:spPr>
          <a:xfrm>
            <a:off x="5471000" y="1992875"/>
            <a:ext cx="2095450" cy="291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