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77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8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137B-926C-4F7E-B371-C644AEAA657B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1E87FE8-E3CB-41A6-86C4-91F31F78D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85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137B-926C-4F7E-B371-C644AEAA657B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7FE8-E3CB-41A6-86C4-91F31F78D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826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137B-926C-4F7E-B371-C644AEAA657B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7FE8-E3CB-41A6-86C4-91F31F78D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05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137B-926C-4F7E-B371-C644AEAA657B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7FE8-E3CB-41A6-86C4-91F31F78D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81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6B3137B-926C-4F7E-B371-C644AEAA657B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1E87FE8-E3CB-41A6-86C4-91F31F78D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19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137B-926C-4F7E-B371-C644AEAA657B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7FE8-E3CB-41A6-86C4-91F31F78D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216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137B-926C-4F7E-B371-C644AEAA657B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7FE8-E3CB-41A6-86C4-91F31F78D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94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137B-926C-4F7E-B371-C644AEAA657B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7FE8-E3CB-41A6-86C4-91F31F78D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82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137B-926C-4F7E-B371-C644AEAA657B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7FE8-E3CB-41A6-86C4-91F31F78D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72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137B-926C-4F7E-B371-C644AEAA657B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7FE8-E3CB-41A6-86C4-91F31F78D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597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3137B-926C-4F7E-B371-C644AEAA657B}" type="datetimeFigureOut">
              <a:rPr lang="en-IN" smtClean="0"/>
              <a:t>06-05-2025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87FE8-E3CB-41A6-86C4-91F31F78D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46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6B3137B-926C-4F7E-B371-C644AEAA657B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1E87FE8-E3CB-41A6-86C4-91F31F78D5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96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B811-7701-BCD8-40D4-11B1F6A1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76" y="793377"/>
            <a:ext cx="11429999" cy="2474258"/>
          </a:xfrm>
        </p:spPr>
        <p:txBody>
          <a:bodyPr>
            <a:normAutofit/>
          </a:bodyPr>
          <a:lstStyle/>
          <a:p>
            <a:r>
              <a:rPr lang="en-US" sz="8900" b="1" dirty="0"/>
              <a:t>BANK LOAN ANALYSIS</a:t>
            </a:r>
            <a:br>
              <a:rPr lang="en-IN" sz="8000" b="1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3ADE44-2E06-6EC4-050A-7B63521FD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624" y="2353235"/>
            <a:ext cx="6938683" cy="4449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FE4082-E7D8-A0B9-582C-66564E8D784C}"/>
              </a:ext>
            </a:extLst>
          </p:cNvPr>
          <p:cNvSpPr txBox="1"/>
          <p:nvPr/>
        </p:nvSpPr>
        <p:spPr>
          <a:xfrm>
            <a:off x="331693" y="4481387"/>
            <a:ext cx="1748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SQL QUERIES</a:t>
            </a:r>
            <a:endParaRPr lang="en-IN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6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A525B-841B-4461-F4DA-9B2B18583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91EB7B-993B-B378-22A8-B09C5ED89AA1}"/>
              </a:ext>
            </a:extLst>
          </p:cNvPr>
          <p:cNvSpPr/>
          <p:nvPr/>
        </p:nvSpPr>
        <p:spPr>
          <a:xfrm>
            <a:off x="0" y="0"/>
            <a:ext cx="12192000" cy="309282"/>
          </a:xfrm>
          <a:prstGeom prst="rect">
            <a:avLst/>
          </a:prstGeom>
          <a:solidFill>
            <a:srgbClr val="3288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1A0A40-BD2C-E55B-2AB2-05B2115FF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6"/>
          <a:stretch/>
        </p:blipFill>
        <p:spPr>
          <a:xfrm>
            <a:off x="9359153" y="4135930"/>
            <a:ext cx="2698377" cy="26279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ED5876-9267-C9E2-527F-37CCF0DD0906}"/>
              </a:ext>
            </a:extLst>
          </p:cNvPr>
          <p:cNvSpPr txBox="1"/>
          <p:nvPr/>
        </p:nvSpPr>
        <p:spPr>
          <a:xfrm>
            <a:off x="3021107" y="233843"/>
            <a:ext cx="574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ritannic Bold" panose="020B0903060703020204" pitchFamily="34" charset="0"/>
              </a:rPr>
              <a:t>GOOD LOAN AND BAD LOAN</a:t>
            </a:r>
            <a:endParaRPr lang="en-IN" sz="3600" dirty="0">
              <a:latin typeface="Britannic Bold" panose="020B09030607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9DCA2A-D42A-71BD-1952-38883B9BE742}"/>
              </a:ext>
            </a:extLst>
          </p:cNvPr>
          <p:cNvSpPr txBox="1"/>
          <p:nvPr/>
        </p:nvSpPr>
        <p:spPr>
          <a:xfrm>
            <a:off x="215153" y="880174"/>
            <a:ext cx="184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doni MT" panose="02070603080606020203" pitchFamily="18" charset="0"/>
              </a:rPr>
              <a:t>BAD LOAN</a:t>
            </a:r>
            <a:endParaRPr lang="en-IN" sz="2000" b="1" dirty="0">
              <a:latin typeface="Bodoni MT" panose="020706030806060202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E20C45-0E1E-77C0-86C3-DA816F92C5B8}"/>
              </a:ext>
            </a:extLst>
          </p:cNvPr>
          <p:cNvSpPr txBox="1"/>
          <p:nvPr/>
        </p:nvSpPr>
        <p:spPr>
          <a:xfrm>
            <a:off x="215152" y="1280284"/>
            <a:ext cx="4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3.BAD LOAN FUNDED AMOUNT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30B0F6-6749-83DF-04EC-8A5E140AE134}"/>
              </a:ext>
            </a:extLst>
          </p:cNvPr>
          <p:cNvSpPr txBox="1"/>
          <p:nvPr/>
        </p:nvSpPr>
        <p:spPr>
          <a:xfrm>
            <a:off x="289392" y="4081621"/>
            <a:ext cx="511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4.BAD LOAN TOTAL RECEIVED AMOUNT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B7C5A19-1208-664D-8AB4-0EFDE3AAD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32" y="1833196"/>
            <a:ext cx="5618068" cy="159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907DE48D-F079-A826-13D9-5BEA0B6D3D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32" y="4759337"/>
            <a:ext cx="5618068" cy="159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326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C45082-65F0-5239-BAA3-86F884A26C2D}"/>
              </a:ext>
            </a:extLst>
          </p:cNvPr>
          <p:cNvSpPr/>
          <p:nvPr/>
        </p:nvSpPr>
        <p:spPr>
          <a:xfrm>
            <a:off x="0" y="0"/>
            <a:ext cx="12192000" cy="309282"/>
          </a:xfrm>
          <a:prstGeom prst="rect">
            <a:avLst/>
          </a:prstGeom>
          <a:solidFill>
            <a:srgbClr val="3288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7C806-E30E-A469-D21C-8E58A28AF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6"/>
          <a:stretch/>
        </p:blipFill>
        <p:spPr>
          <a:xfrm>
            <a:off x="9359153" y="4135930"/>
            <a:ext cx="2698377" cy="26279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6C241A-F6A8-D7BB-AA89-7621AE92E26C}"/>
              </a:ext>
            </a:extLst>
          </p:cNvPr>
          <p:cNvSpPr txBox="1"/>
          <p:nvPr/>
        </p:nvSpPr>
        <p:spPr>
          <a:xfrm>
            <a:off x="3021107" y="233843"/>
            <a:ext cx="574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ritannic Bold" panose="020B0903060703020204" pitchFamily="34" charset="0"/>
              </a:rPr>
              <a:t>OVERALL LOAN STATUS</a:t>
            </a:r>
            <a:endParaRPr lang="en-IN" sz="3600" dirty="0">
              <a:latin typeface="Britannic Bold" panose="020B0903060703020204" pitchFamily="34" charset="0"/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A27B863-DC95-B7D4-3F89-DA52AF3E3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27" y="1447800"/>
            <a:ext cx="7824507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505189-8BA0-F46E-C61A-A979240A765E}"/>
              </a:ext>
            </a:extLst>
          </p:cNvPr>
          <p:cNvSpPr txBox="1"/>
          <p:nvPr/>
        </p:nvSpPr>
        <p:spPr>
          <a:xfrm>
            <a:off x="215153" y="880174"/>
            <a:ext cx="184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doni MT" panose="02070603080606020203" pitchFamily="18" charset="0"/>
              </a:rPr>
              <a:t>LOAN STATUS</a:t>
            </a:r>
            <a:endParaRPr lang="en-IN" sz="2000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824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FCA66-4470-82ED-B5F6-ED96CB3D5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BD229C-BCC3-DD97-C46D-3E396D0E3C38}"/>
              </a:ext>
            </a:extLst>
          </p:cNvPr>
          <p:cNvSpPr/>
          <p:nvPr/>
        </p:nvSpPr>
        <p:spPr>
          <a:xfrm>
            <a:off x="0" y="0"/>
            <a:ext cx="12192000" cy="309282"/>
          </a:xfrm>
          <a:prstGeom prst="rect">
            <a:avLst/>
          </a:prstGeom>
          <a:solidFill>
            <a:srgbClr val="3288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A07AC-FCDA-1F2D-FB7B-19CAB72A1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6"/>
          <a:stretch/>
        </p:blipFill>
        <p:spPr>
          <a:xfrm>
            <a:off x="9359153" y="4135930"/>
            <a:ext cx="2698377" cy="26279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58F4DC-5BFD-236A-DF35-678E937C9D7E}"/>
              </a:ext>
            </a:extLst>
          </p:cNvPr>
          <p:cNvSpPr txBox="1"/>
          <p:nvPr/>
        </p:nvSpPr>
        <p:spPr>
          <a:xfrm>
            <a:off x="255493" y="880174"/>
            <a:ext cx="2904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doni MT" panose="02070603080606020203" pitchFamily="18" charset="0"/>
              </a:rPr>
              <a:t>MTD LOAN STATUS</a:t>
            </a:r>
            <a:endParaRPr lang="en-IN" sz="2000" b="1" dirty="0">
              <a:latin typeface="Bodoni MT" panose="0207060308060602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755FA-EBAE-4CC3-9A1C-848B8AD7A72F}"/>
              </a:ext>
            </a:extLst>
          </p:cNvPr>
          <p:cNvSpPr txBox="1"/>
          <p:nvPr/>
        </p:nvSpPr>
        <p:spPr>
          <a:xfrm>
            <a:off x="3021107" y="233843"/>
            <a:ext cx="574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ritannic Bold" panose="020B0903060703020204" pitchFamily="34" charset="0"/>
              </a:rPr>
              <a:t>OVERALL LOAN STATUS</a:t>
            </a:r>
            <a:endParaRPr lang="en-IN" sz="3600" dirty="0">
              <a:latin typeface="Britannic Bold" panose="020B0903060703020204" pitchFamily="34" charset="0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2D27910-C721-E9EE-93BF-15680BDEF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93" y="1451065"/>
            <a:ext cx="7839636" cy="473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60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92AF1-680C-DDB8-CAB9-A740F2AC1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2C2FE-C3ED-0284-AC6A-BE0B9C2B16E4}"/>
              </a:ext>
            </a:extLst>
          </p:cNvPr>
          <p:cNvSpPr/>
          <p:nvPr/>
        </p:nvSpPr>
        <p:spPr>
          <a:xfrm>
            <a:off x="0" y="0"/>
            <a:ext cx="12192000" cy="309282"/>
          </a:xfrm>
          <a:prstGeom prst="rect">
            <a:avLst/>
          </a:prstGeom>
          <a:solidFill>
            <a:srgbClr val="3288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CE6344-B7BD-B9B9-89D2-FD608A13B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6"/>
          <a:stretch/>
        </p:blipFill>
        <p:spPr>
          <a:xfrm>
            <a:off x="9359153" y="4135930"/>
            <a:ext cx="2698377" cy="26279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F1C7A9-18E2-38EB-4502-B75EC7F3C113}"/>
              </a:ext>
            </a:extLst>
          </p:cNvPr>
          <p:cNvSpPr txBox="1"/>
          <p:nvPr/>
        </p:nvSpPr>
        <p:spPr>
          <a:xfrm>
            <a:off x="255493" y="880174"/>
            <a:ext cx="2904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doni MT" panose="02070603080606020203" pitchFamily="18" charset="0"/>
              </a:rPr>
              <a:t>MONTHLY OVERVIEW</a:t>
            </a:r>
            <a:endParaRPr lang="en-IN" sz="2000" b="1" dirty="0">
              <a:latin typeface="Bodoni MT" panose="0207060308060602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C2C988-FC05-D85A-4FB6-EA5FFB145BAD}"/>
              </a:ext>
            </a:extLst>
          </p:cNvPr>
          <p:cNvSpPr txBox="1"/>
          <p:nvPr/>
        </p:nvSpPr>
        <p:spPr>
          <a:xfrm>
            <a:off x="3021107" y="233843"/>
            <a:ext cx="574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ritannic Bold" panose="020B0903060703020204" pitchFamily="34" charset="0"/>
              </a:rPr>
              <a:t>OVERVIEW</a:t>
            </a:r>
            <a:endParaRPr lang="en-IN" sz="3600" dirty="0">
              <a:latin typeface="Britannic Bold" panose="020B0903060703020204" pitchFamily="34" charset="0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74459C0-4DD9-C811-5A62-E5F8A1823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418407"/>
            <a:ext cx="6540313" cy="500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8293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63840-CD0F-584D-E1FC-9E7A43872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4C5C76-8F11-A310-734F-DC02A810D3AB}"/>
              </a:ext>
            </a:extLst>
          </p:cNvPr>
          <p:cNvSpPr/>
          <p:nvPr/>
        </p:nvSpPr>
        <p:spPr>
          <a:xfrm>
            <a:off x="0" y="0"/>
            <a:ext cx="12192000" cy="309282"/>
          </a:xfrm>
          <a:prstGeom prst="rect">
            <a:avLst/>
          </a:prstGeom>
          <a:solidFill>
            <a:srgbClr val="3288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AEF43-3D20-D8A3-3268-189EC256A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6"/>
          <a:stretch/>
        </p:blipFill>
        <p:spPr>
          <a:xfrm>
            <a:off x="9359153" y="4135930"/>
            <a:ext cx="2698377" cy="26279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BA4736-DF29-A1FC-9591-93849DA21A96}"/>
              </a:ext>
            </a:extLst>
          </p:cNvPr>
          <p:cNvSpPr txBox="1"/>
          <p:nvPr/>
        </p:nvSpPr>
        <p:spPr>
          <a:xfrm>
            <a:off x="255493" y="880174"/>
            <a:ext cx="2904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doni MT" panose="02070603080606020203" pitchFamily="18" charset="0"/>
              </a:rPr>
              <a:t> REGIONAL OVERVIEW</a:t>
            </a:r>
            <a:endParaRPr lang="en-IN" sz="2000" b="1" dirty="0">
              <a:latin typeface="Bodoni MT" panose="0207060308060602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18BF1A-0E4A-8A72-6C77-E80BBFF06D7D}"/>
              </a:ext>
            </a:extLst>
          </p:cNvPr>
          <p:cNvSpPr txBox="1"/>
          <p:nvPr/>
        </p:nvSpPr>
        <p:spPr>
          <a:xfrm>
            <a:off x="3021107" y="233843"/>
            <a:ext cx="574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ritannic Bold" panose="020B0903060703020204" pitchFamily="34" charset="0"/>
              </a:rPr>
              <a:t>OVERVIEW</a:t>
            </a:r>
            <a:endParaRPr lang="en-IN" sz="3600" dirty="0">
              <a:latin typeface="Britannic Bold" panose="020B090306070302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E0766A0-20D5-CD33-A4FE-C0A3ED70D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13" y="1280284"/>
            <a:ext cx="6536952" cy="534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952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5FEA5-1BC4-03E1-F80A-48EDEC6E1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6F8FC1-E438-B1BA-C22D-3E2AF20F105D}"/>
              </a:ext>
            </a:extLst>
          </p:cNvPr>
          <p:cNvSpPr/>
          <p:nvPr/>
        </p:nvSpPr>
        <p:spPr>
          <a:xfrm>
            <a:off x="0" y="0"/>
            <a:ext cx="12192000" cy="309282"/>
          </a:xfrm>
          <a:prstGeom prst="rect">
            <a:avLst/>
          </a:prstGeom>
          <a:solidFill>
            <a:srgbClr val="3288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751B9-B375-5A8E-9974-AB64C8D03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6"/>
          <a:stretch/>
        </p:blipFill>
        <p:spPr>
          <a:xfrm>
            <a:off x="9359153" y="4135930"/>
            <a:ext cx="2698377" cy="26279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50C617-04E8-2F19-EF64-D6BEF6DB88D5}"/>
              </a:ext>
            </a:extLst>
          </p:cNvPr>
          <p:cNvSpPr txBox="1"/>
          <p:nvPr/>
        </p:nvSpPr>
        <p:spPr>
          <a:xfrm>
            <a:off x="255493" y="880174"/>
            <a:ext cx="2904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doni MT" panose="02070603080606020203" pitchFamily="18" charset="0"/>
              </a:rPr>
              <a:t>LOAN TERM ANALYSIS</a:t>
            </a:r>
            <a:endParaRPr lang="en-IN" sz="2000" b="1" dirty="0">
              <a:latin typeface="Bodoni MT" panose="0207060308060602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AB6AF-B87E-48A5-E7F7-6EDCE02993DD}"/>
              </a:ext>
            </a:extLst>
          </p:cNvPr>
          <p:cNvSpPr txBox="1"/>
          <p:nvPr/>
        </p:nvSpPr>
        <p:spPr>
          <a:xfrm>
            <a:off x="3021107" y="233843"/>
            <a:ext cx="574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ritannic Bold" panose="020B0903060703020204" pitchFamily="34" charset="0"/>
              </a:rPr>
              <a:t>OVERVIEW</a:t>
            </a:r>
            <a:endParaRPr lang="en-IN" sz="3600" dirty="0">
              <a:latin typeface="Britannic Bold" panose="020B0903060703020204" pitchFamily="34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1E965694-7B8A-1005-2CBB-DB6C56ACF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50" y="1451066"/>
            <a:ext cx="7705725" cy="396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0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9C12D-E41D-4FB7-F6F6-A97838AF0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084CD8-6FB6-F3DE-2F0E-BCE93107BB5B}"/>
              </a:ext>
            </a:extLst>
          </p:cNvPr>
          <p:cNvSpPr/>
          <p:nvPr/>
        </p:nvSpPr>
        <p:spPr>
          <a:xfrm>
            <a:off x="0" y="0"/>
            <a:ext cx="12192000" cy="309282"/>
          </a:xfrm>
          <a:prstGeom prst="rect">
            <a:avLst/>
          </a:prstGeom>
          <a:solidFill>
            <a:srgbClr val="3288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E56776-EEFD-7291-7B0C-3A7C7E6DF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6"/>
          <a:stretch/>
        </p:blipFill>
        <p:spPr>
          <a:xfrm>
            <a:off x="9359153" y="4135930"/>
            <a:ext cx="2698377" cy="26279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67D644-AA17-B8FC-C638-CDD0223DACE4}"/>
              </a:ext>
            </a:extLst>
          </p:cNvPr>
          <p:cNvSpPr txBox="1"/>
          <p:nvPr/>
        </p:nvSpPr>
        <p:spPr>
          <a:xfrm>
            <a:off x="255493" y="880174"/>
            <a:ext cx="3939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doni MT" panose="02070603080606020203" pitchFamily="18" charset="0"/>
              </a:rPr>
              <a:t>EMPLOYEE LENGTH ANALYSIS</a:t>
            </a:r>
            <a:endParaRPr lang="en-IN" sz="2000" b="1" dirty="0">
              <a:latin typeface="Bodoni MT" panose="0207060308060602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4BED12-3EDA-7530-230E-6010A3F05E36}"/>
              </a:ext>
            </a:extLst>
          </p:cNvPr>
          <p:cNvSpPr txBox="1"/>
          <p:nvPr/>
        </p:nvSpPr>
        <p:spPr>
          <a:xfrm>
            <a:off x="3021107" y="233843"/>
            <a:ext cx="574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ritannic Bold" panose="020B0903060703020204" pitchFamily="34" charset="0"/>
              </a:rPr>
              <a:t>OVERVIEW</a:t>
            </a:r>
            <a:endParaRPr lang="en-IN" sz="3600" dirty="0">
              <a:latin typeface="Britannic Bold" panose="020B0903060703020204" pitchFamily="34" charset="0"/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3F580D00-0B9B-CC6A-40E9-B4DCE57D9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06" y="1307178"/>
            <a:ext cx="6763869" cy="530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673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C0FC1-015A-AAC2-603B-F88527CE1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C5C637-4C6E-437F-FB17-158080282AAE}"/>
              </a:ext>
            </a:extLst>
          </p:cNvPr>
          <p:cNvSpPr/>
          <p:nvPr/>
        </p:nvSpPr>
        <p:spPr>
          <a:xfrm>
            <a:off x="0" y="0"/>
            <a:ext cx="12192000" cy="309282"/>
          </a:xfrm>
          <a:prstGeom prst="rect">
            <a:avLst/>
          </a:prstGeom>
          <a:solidFill>
            <a:srgbClr val="3288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81C60-481C-52B3-55E0-841632D4D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6"/>
          <a:stretch/>
        </p:blipFill>
        <p:spPr>
          <a:xfrm>
            <a:off x="9359153" y="4135930"/>
            <a:ext cx="2698377" cy="26279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7C0D10-3B17-5FD6-9116-0A3A38B81B31}"/>
              </a:ext>
            </a:extLst>
          </p:cNvPr>
          <p:cNvSpPr txBox="1"/>
          <p:nvPr/>
        </p:nvSpPr>
        <p:spPr>
          <a:xfrm>
            <a:off x="255493" y="880174"/>
            <a:ext cx="3939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doni MT" panose="02070603080606020203" pitchFamily="18" charset="0"/>
              </a:rPr>
              <a:t>LOAN PURPOSE BREAKDOWN</a:t>
            </a:r>
            <a:endParaRPr lang="en-IN" sz="2000" b="1" dirty="0">
              <a:latin typeface="Bodoni MT" panose="0207060308060602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71A862-A62E-120F-5210-8F50848997A2}"/>
              </a:ext>
            </a:extLst>
          </p:cNvPr>
          <p:cNvSpPr txBox="1"/>
          <p:nvPr/>
        </p:nvSpPr>
        <p:spPr>
          <a:xfrm>
            <a:off x="3021107" y="233843"/>
            <a:ext cx="574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ritannic Bold" panose="020B0903060703020204" pitchFamily="34" charset="0"/>
              </a:rPr>
              <a:t>OVERVIEW</a:t>
            </a:r>
            <a:endParaRPr lang="en-IN" sz="3600" dirty="0">
              <a:latin typeface="Britannic Bold" panose="020B0903060703020204" pitchFamily="34" charset="0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3D89190F-CCD4-88A2-E83C-7DAE83CA8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4" y="1280284"/>
            <a:ext cx="6550118" cy="522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820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8E5B2-8781-B395-4F20-BD7F94AC0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A181C2-5C80-2050-D469-694232E5C6A6}"/>
              </a:ext>
            </a:extLst>
          </p:cNvPr>
          <p:cNvSpPr/>
          <p:nvPr/>
        </p:nvSpPr>
        <p:spPr>
          <a:xfrm>
            <a:off x="0" y="0"/>
            <a:ext cx="12192000" cy="309282"/>
          </a:xfrm>
          <a:prstGeom prst="rect">
            <a:avLst/>
          </a:prstGeom>
          <a:solidFill>
            <a:srgbClr val="3288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374AB-7F6F-0CC9-7C39-685DAA042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6"/>
          <a:stretch/>
        </p:blipFill>
        <p:spPr>
          <a:xfrm>
            <a:off x="9359153" y="4135930"/>
            <a:ext cx="2698377" cy="26279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6B508E-0E54-CC77-6301-02AF76E377B0}"/>
              </a:ext>
            </a:extLst>
          </p:cNvPr>
          <p:cNvSpPr txBox="1"/>
          <p:nvPr/>
        </p:nvSpPr>
        <p:spPr>
          <a:xfrm>
            <a:off x="255493" y="880174"/>
            <a:ext cx="3939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doni MT" panose="02070603080606020203" pitchFamily="18" charset="0"/>
              </a:rPr>
              <a:t>HOME OWNERSHIP ANALYSIS</a:t>
            </a:r>
            <a:endParaRPr lang="en-IN" sz="2000" b="1" dirty="0">
              <a:latin typeface="Bodoni MT" panose="0207060308060602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299E4A-362D-7488-5D9B-3845D970B08F}"/>
              </a:ext>
            </a:extLst>
          </p:cNvPr>
          <p:cNvSpPr txBox="1"/>
          <p:nvPr/>
        </p:nvSpPr>
        <p:spPr>
          <a:xfrm>
            <a:off x="3021107" y="233843"/>
            <a:ext cx="574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ritannic Bold" panose="020B0903060703020204" pitchFamily="34" charset="0"/>
              </a:rPr>
              <a:t>OVERVIEW</a:t>
            </a:r>
            <a:endParaRPr lang="en-IN" sz="3600" dirty="0">
              <a:latin typeface="Britannic Bold" panose="020B0903060703020204" pitchFamily="34" charset="0"/>
            </a:endParaRP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AA8B7D-04BD-6B0E-74D2-6B30D2C09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70" y="1280284"/>
            <a:ext cx="8289832" cy="5343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57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9A29C3-293C-0BE3-32EE-BE3CB9252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6"/>
          <a:stretch/>
        </p:blipFill>
        <p:spPr>
          <a:xfrm>
            <a:off x="9359153" y="4135930"/>
            <a:ext cx="2698377" cy="26279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764418A-C370-813C-2A3B-ED7A7346F578}"/>
              </a:ext>
            </a:extLst>
          </p:cNvPr>
          <p:cNvSpPr/>
          <p:nvPr/>
        </p:nvSpPr>
        <p:spPr>
          <a:xfrm>
            <a:off x="0" y="0"/>
            <a:ext cx="12192000" cy="309282"/>
          </a:xfrm>
          <a:prstGeom prst="rect">
            <a:avLst/>
          </a:prstGeom>
          <a:solidFill>
            <a:srgbClr val="3288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956FC-162F-FFB4-CDA5-AF361DE98619}"/>
              </a:ext>
            </a:extLst>
          </p:cNvPr>
          <p:cNvSpPr txBox="1"/>
          <p:nvPr/>
        </p:nvSpPr>
        <p:spPr>
          <a:xfrm>
            <a:off x="293873" y="995650"/>
            <a:ext cx="3402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ritannic Bold" panose="020B0903060703020204" pitchFamily="34" charset="0"/>
              </a:rPr>
              <a:t>TOTAL LOAN APPLICATION</a:t>
            </a:r>
            <a:endParaRPr lang="en-IN" sz="2000" dirty="0">
              <a:latin typeface="Britannic Bold" panose="020B0903060703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D4BA88-C486-A2D3-2A54-2672877BB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3" y="1447418"/>
            <a:ext cx="4581525" cy="134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9D9282E-75B4-7408-F195-B66C87474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86" y="3349354"/>
            <a:ext cx="471487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C162DF2-20BB-36EC-F251-CAF8222C8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10" y="5363695"/>
            <a:ext cx="477202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FB2EA4-402E-5B6F-28E1-92526BA798E1}"/>
              </a:ext>
            </a:extLst>
          </p:cNvPr>
          <p:cNvSpPr txBox="1"/>
          <p:nvPr/>
        </p:nvSpPr>
        <p:spPr>
          <a:xfrm>
            <a:off x="468686" y="2847084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MTD LOAN APPLICATION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FF9B71-67F0-6857-92B5-F7A6E71DDEF1}"/>
              </a:ext>
            </a:extLst>
          </p:cNvPr>
          <p:cNvSpPr txBox="1"/>
          <p:nvPr/>
        </p:nvSpPr>
        <p:spPr>
          <a:xfrm>
            <a:off x="440110" y="4871804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PMTD LOAN APPLICATION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6BD56-CFE8-3E02-B8A9-70C02C4916EA}"/>
              </a:ext>
            </a:extLst>
          </p:cNvPr>
          <p:cNvSpPr txBox="1"/>
          <p:nvPr/>
        </p:nvSpPr>
        <p:spPr>
          <a:xfrm>
            <a:off x="3021107" y="233843"/>
            <a:ext cx="574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ritannic Bold" panose="020B0903060703020204" pitchFamily="34" charset="0"/>
              </a:rPr>
              <a:t>LOAN SUMMARY</a:t>
            </a:r>
            <a:endParaRPr lang="en-IN" sz="36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28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008222-0220-11A2-E52E-912F48934DE6}"/>
              </a:ext>
            </a:extLst>
          </p:cNvPr>
          <p:cNvSpPr/>
          <p:nvPr/>
        </p:nvSpPr>
        <p:spPr>
          <a:xfrm>
            <a:off x="0" y="0"/>
            <a:ext cx="12192000" cy="309282"/>
          </a:xfrm>
          <a:prstGeom prst="rect">
            <a:avLst/>
          </a:prstGeom>
          <a:solidFill>
            <a:srgbClr val="3288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B9140-C168-3F1D-ECB3-B19DF2028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6"/>
          <a:stretch/>
        </p:blipFill>
        <p:spPr>
          <a:xfrm>
            <a:off x="9359153" y="4135930"/>
            <a:ext cx="2698377" cy="26279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EF3D00-BEB6-A010-B38F-5C515AD0E547}"/>
              </a:ext>
            </a:extLst>
          </p:cNvPr>
          <p:cNvSpPr txBox="1"/>
          <p:nvPr/>
        </p:nvSpPr>
        <p:spPr>
          <a:xfrm>
            <a:off x="188257" y="949678"/>
            <a:ext cx="3402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ritannic Bold" panose="020B0903060703020204" pitchFamily="34" charset="0"/>
              </a:rPr>
              <a:t>TOTAL FUNDED AMOUNT</a:t>
            </a:r>
            <a:endParaRPr lang="en-IN" sz="2000" dirty="0">
              <a:latin typeface="Britannic Bold" panose="020B0903060703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3D6681-E050-2EC2-EB87-5AED36D18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257" y="1386227"/>
            <a:ext cx="48006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54E4FD-C1F8-BE60-DDD4-4339B84E4BD2}"/>
              </a:ext>
            </a:extLst>
          </p:cNvPr>
          <p:cNvSpPr txBox="1"/>
          <p:nvPr/>
        </p:nvSpPr>
        <p:spPr>
          <a:xfrm>
            <a:off x="297793" y="2959195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MTD TOTAL FUNDED AMOUNT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6B0355A-E86F-8102-B24C-74FC64E32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70" y="3364966"/>
            <a:ext cx="50292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C6EC66-2FB1-819B-6793-EA4ADB964902}"/>
              </a:ext>
            </a:extLst>
          </p:cNvPr>
          <p:cNvSpPr txBox="1"/>
          <p:nvPr/>
        </p:nvSpPr>
        <p:spPr>
          <a:xfrm>
            <a:off x="297794" y="4950059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PMTD TOTAL FUNDED AMOUNT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98C6EAD-11DF-0DF1-F288-6D4FFD8E9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5" y="5392270"/>
            <a:ext cx="51625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4EB8DF-8CD1-588A-B4C7-924A383C6614}"/>
              </a:ext>
            </a:extLst>
          </p:cNvPr>
          <p:cNvSpPr txBox="1"/>
          <p:nvPr/>
        </p:nvSpPr>
        <p:spPr>
          <a:xfrm>
            <a:off x="3021107" y="233843"/>
            <a:ext cx="574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ritannic Bold" panose="020B0903060703020204" pitchFamily="34" charset="0"/>
              </a:rPr>
              <a:t>LOAN SUMMARY</a:t>
            </a:r>
            <a:endParaRPr lang="en-IN" sz="36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40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49A9E-8EFA-1B71-56D8-167730A3F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E9FC1B-7119-25C9-1BEE-57256E1C8F89}"/>
              </a:ext>
            </a:extLst>
          </p:cNvPr>
          <p:cNvSpPr/>
          <p:nvPr/>
        </p:nvSpPr>
        <p:spPr>
          <a:xfrm>
            <a:off x="0" y="0"/>
            <a:ext cx="12192000" cy="309282"/>
          </a:xfrm>
          <a:prstGeom prst="rect">
            <a:avLst/>
          </a:prstGeom>
          <a:solidFill>
            <a:srgbClr val="3288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A6A17-4FBF-AC3C-983C-029F1A42B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6"/>
          <a:stretch/>
        </p:blipFill>
        <p:spPr>
          <a:xfrm>
            <a:off x="9359153" y="4135930"/>
            <a:ext cx="2698377" cy="26279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0E6F7B-93F6-E0D5-D4CC-2138CAA8944F}"/>
              </a:ext>
            </a:extLst>
          </p:cNvPr>
          <p:cNvSpPr txBox="1"/>
          <p:nvPr/>
        </p:nvSpPr>
        <p:spPr>
          <a:xfrm>
            <a:off x="322449" y="790808"/>
            <a:ext cx="3402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ritannic Bold" panose="020B0903060703020204" pitchFamily="34" charset="0"/>
              </a:rPr>
              <a:t>TOTAL AMOUNT RECEIVED</a:t>
            </a:r>
            <a:endParaRPr lang="en-IN" sz="2000" dirty="0">
              <a:latin typeface="Britannic Bold" panose="020B0903060703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9FBE48-7A27-C0A2-1093-5F6E6654E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49" y="1205213"/>
            <a:ext cx="509587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8A9D14-8C79-1CE9-DB1E-66F257A8BA9C}"/>
              </a:ext>
            </a:extLst>
          </p:cNvPr>
          <p:cNvSpPr txBox="1"/>
          <p:nvPr/>
        </p:nvSpPr>
        <p:spPr>
          <a:xfrm>
            <a:off x="363632" y="2773039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MTD TOTAL AMOUNT RECEIVED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3B917-612A-1BD5-5095-A112F24AA94F}"/>
              </a:ext>
            </a:extLst>
          </p:cNvPr>
          <p:cNvSpPr txBox="1"/>
          <p:nvPr/>
        </p:nvSpPr>
        <p:spPr>
          <a:xfrm>
            <a:off x="363632" y="4755270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PMTD TOTAL FUNDED AMOUNT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8F76C333-8E49-2D5A-3F3E-DDBB219AD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79" y="3261489"/>
            <a:ext cx="528637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B2FED94-C76B-3436-FC3F-7FF034B36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04" y="5232040"/>
            <a:ext cx="5314950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3AE1B6-0E34-5FC1-6926-5EDF2E53685A}"/>
              </a:ext>
            </a:extLst>
          </p:cNvPr>
          <p:cNvSpPr txBox="1"/>
          <p:nvPr/>
        </p:nvSpPr>
        <p:spPr>
          <a:xfrm>
            <a:off x="3021107" y="233843"/>
            <a:ext cx="574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ritannic Bold" panose="020B0903060703020204" pitchFamily="34" charset="0"/>
              </a:rPr>
              <a:t>LOAN SUMMARY</a:t>
            </a:r>
            <a:endParaRPr lang="en-IN" sz="36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33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323B55-B268-14E8-1342-68EF06893FE4}"/>
              </a:ext>
            </a:extLst>
          </p:cNvPr>
          <p:cNvSpPr/>
          <p:nvPr/>
        </p:nvSpPr>
        <p:spPr>
          <a:xfrm>
            <a:off x="0" y="0"/>
            <a:ext cx="12192000" cy="309282"/>
          </a:xfrm>
          <a:prstGeom prst="rect">
            <a:avLst/>
          </a:prstGeom>
          <a:solidFill>
            <a:srgbClr val="3288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C7723-0673-8AE6-6BA8-94C9C3846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6"/>
          <a:stretch/>
        </p:blipFill>
        <p:spPr>
          <a:xfrm>
            <a:off x="9359153" y="4135930"/>
            <a:ext cx="2698377" cy="26279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7AA871-A866-08F3-54EA-A4E185C1FD07}"/>
              </a:ext>
            </a:extLst>
          </p:cNvPr>
          <p:cNvSpPr txBox="1"/>
          <p:nvPr/>
        </p:nvSpPr>
        <p:spPr>
          <a:xfrm>
            <a:off x="147918" y="841898"/>
            <a:ext cx="3402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ritannic Bold" panose="020B0903060703020204" pitchFamily="34" charset="0"/>
              </a:rPr>
              <a:t>AVERAGE INTEREST RATE</a:t>
            </a:r>
            <a:endParaRPr lang="en-IN" sz="2000" dirty="0">
              <a:latin typeface="Britannic Bold" panose="020B0903060703020204" pitchFamily="34" charset="0"/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E1662E5B-992D-2FB0-F47E-8554EB73B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48" y="1343453"/>
            <a:ext cx="5438775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99905-35F8-4A4F-E5BE-995DCE53F955}"/>
              </a:ext>
            </a:extLst>
          </p:cNvPr>
          <p:cNvSpPr txBox="1"/>
          <p:nvPr/>
        </p:nvSpPr>
        <p:spPr>
          <a:xfrm>
            <a:off x="495300" y="2839842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MTD AVERAGE INTEREST RATE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BD22F55A-4D89-3415-E48B-FE04CE710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3327578"/>
            <a:ext cx="5600700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871CED-1275-D870-7175-F4EE8E2A69CF}"/>
              </a:ext>
            </a:extLst>
          </p:cNvPr>
          <p:cNvSpPr txBox="1"/>
          <p:nvPr/>
        </p:nvSpPr>
        <p:spPr>
          <a:xfrm>
            <a:off x="322448" y="4881117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PMTD AVERAGE INTEREST RATE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DC299EBD-6E3C-1241-5F78-7DD9535E8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5327066"/>
            <a:ext cx="550545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F6418B-0EF6-3E33-02ED-8B67087063DA}"/>
              </a:ext>
            </a:extLst>
          </p:cNvPr>
          <p:cNvSpPr txBox="1"/>
          <p:nvPr/>
        </p:nvSpPr>
        <p:spPr>
          <a:xfrm>
            <a:off x="3021107" y="233843"/>
            <a:ext cx="574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ritannic Bold" panose="020B0903060703020204" pitchFamily="34" charset="0"/>
              </a:rPr>
              <a:t>LOAN SUMMARY</a:t>
            </a:r>
            <a:endParaRPr lang="en-IN" sz="36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050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F14AD-B666-4CFB-2636-CBE1D05D3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F09686-38FC-0F46-F8D4-FEF4092368BE}"/>
              </a:ext>
            </a:extLst>
          </p:cNvPr>
          <p:cNvSpPr/>
          <p:nvPr/>
        </p:nvSpPr>
        <p:spPr>
          <a:xfrm>
            <a:off x="0" y="0"/>
            <a:ext cx="12192000" cy="309282"/>
          </a:xfrm>
          <a:prstGeom prst="rect">
            <a:avLst/>
          </a:prstGeom>
          <a:solidFill>
            <a:srgbClr val="3288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EE5B09-2964-1556-B0DF-62093ED54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6"/>
          <a:stretch/>
        </p:blipFill>
        <p:spPr>
          <a:xfrm>
            <a:off x="9359153" y="4135930"/>
            <a:ext cx="2698377" cy="26279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BC15BF-D516-65A9-A5EF-EA825F525964}"/>
              </a:ext>
            </a:extLst>
          </p:cNvPr>
          <p:cNvSpPr txBox="1"/>
          <p:nvPr/>
        </p:nvSpPr>
        <p:spPr>
          <a:xfrm>
            <a:off x="173550" y="889280"/>
            <a:ext cx="47157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ritannic Bold" panose="020B0903060703020204" pitchFamily="34" charset="0"/>
              </a:rPr>
              <a:t>AVERAGE DEPT TO INCOME RATIO (DTI)</a:t>
            </a:r>
            <a:endParaRPr lang="en-IN" sz="2000" dirty="0">
              <a:latin typeface="Britannic Bold" panose="020B09030607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8D81B-429F-6EE0-5D4D-3F5D032A92D8}"/>
              </a:ext>
            </a:extLst>
          </p:cNvPr>
          <p:cNvSpPr txBox="1"/>
          <p:nvPr/>
        </p:nvSpPr>
        <p:spPr>
          <a:xfrm>
            <a:off x="392485" y="2568869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MTD AVERAGE DTI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E13DC-A7A9-3F28-DCF5-ABE8AC0F88B2}"/>
              </a:ext>
            </a:extLst>
          </p:cNvPr>
          <p:cNvSpPr txBox="1"/>
          <p:nvPr/>
        </p:nvSpPr>
        <p:spPr>
          <a:xfrm>
            <a:off x="351444" y="4630741"/>
            <a:ext cx="458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PMTD AVERAGE DTI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7289556-1499-9626-2968-D8A64F6DD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86" y="1319885"/>
            <a:ext cx="43148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AC205EA0-DE30-01F7-6875-2D49C1679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0" y="3030714"/>
            <a:ext cx="459105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CEC4F8B-4592-FB8D-AACA-C81CB4634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07" y="5106878"/>
            <a:ext cx="447675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D131A8-8B34-7A29-FE51-B2C693A20919}"/>
              </a:ext>
            </a:extLst>
          </p:cNvPr>
          <p:cNvSpPr txBox="1"/>
          <p:nvPr/>
        </p:nvSpPr>
        <p:spPr>
          <a:xfrm>
            <a:off x="3021107" y="233843"/>
            <a:ext cx="574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Britannic Bold" panose="020B0903060703020204" pitchFamily="34" charset="0"/>
              </a:rPr>
              <a:t>LOAN SUMMARY</a:t>
            </a:r>
            <a:endParaRPr lang="en-IN" sz="36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76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9F75C-6113-2A7A-4470-E91EF245F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8686CBE-85B1-0B87-9306-76B85FE492B8}"/>
              </a:ext>
            </a:extLst>
          </p:cNvPr>
          <p:cNvSpPr/>
          <p:nvPr/>
        </p:nvSpPr>
        <p:spPr>
          <a:xfrm>
            <a:off x="0" y="0"/>
            <a:ext cx="12192000" cy="309282"/>
          </a:xfrm>
          <a:prstGeom prst="rect">
            <a:avLst/>
          </a:prstGeom>
          <a:solidFill>
            <a:srgbClr val="3288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F8A238-EB23-B493-BD8B-6EC152D63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6"/>
          <a:stretch/>
        </p:blipFill>
        <p:spPr>
          <a:xfrm>
            <a:off x="9359153" y="4135930"/>
            <a:ext cx="2698377" cy="26279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82B0F2-BB40-C1F1-4D4C-BC58C156FCF7}"/>
              </a:ext>
            </a:extLst>
          </p:cNvPr>
          <p:cNvSpPr txBox="1"/>
          <p:nvPr/>
        </p:nvSpPr>
        <p:spPr>
          <a:xfrm>
            <a:off x="3021107" y="233843"/>
            <a:ext cx="574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ritannic Bold" panose="020B0903060703020204" pitchFamily="34" charset="0"/>
              </a:rPr>
              <a:t>GOOD LOAN AND BAD LOAN</a:t>
            </a:r>
            <a:endParaRPr lang="en-IN" sz="3600" dirty="0">
              <a:latin typeface="Britannic Bold" panose="020B09030607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1E532E-DEAB-F31E-CD73-B133CD048320}"/>
              </a:ext>
            </a:extLst>
          </p:cNvPr>
          <p:cNvSpPr txBox="1"/>
          <p:nvPr/>
        </p:nvSpPr>
        <p:spPr>
          <a:xfrm>
            <a:off x="215153" y="880174"/>
            <a:ext cx="184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doni MT" panose="02070603080606020203" pitchFamily="18" charset="0"/>
              </a:rPr>
              <a:t>GOOD LOAN</a:t>
            </a:r>
            <a:endParaRPr lang="en-IN" sz="2000" b="1" dirty="0">
              <a:latin typeface="Bodoni MT" panose="020706030806060202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3A55E1-BD55-7BFD-ABE4-6B4B14E19721}"/>
              </a:ext>
            </a:extLst>
          </p:cNvPr>
          <p:cNvSpPr txBox="1"/>
          <p:nvPr/>
        </p:nvSpPr>
        <p:spPr>
          <a:xfrm>
            <a:off x="215153" y="1280284"/>
            <a:ext cx="353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1.GOOD LOAN PERCENTAGE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CA4CFE7-88B4-FDA6-936A-F862E3E47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851176"/>
            <a:ext cx="5734050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379069-0776-6C44-7F94-AF66710A7C06}"/>
              </a:ext>
            </a:extLst>
          </p:cNvPr>
          <p:cNvSpPr txBox="1"/>
          <p:nvPr/>
        </p:nvSpPr>
        <p:spPr>
          <a:xfrm>
            <a:off x="289393" y="4081621"/>
            <a:ext cx="3536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2.GOOD LOAN APPLICATION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453B6BC-4435-1E57-A232-882753776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4695378"/>
            <a:ext cx="4562475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38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D466B-04C1-CD2C-4D35-FE45D4DE6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CDEE57-2319-AB9C-1758-CD81D857BC95}"/>
              </a:ext>
            </a:extLst>
          </p:cNvPr>
          <p:cNvSpPr/>
          <p:nvPr/>
        </p:nvSpPr>
        <p:spPr>
          <a:xfrm>
            <a:off x="0" y="0"/>
            <a:ext cx="12192000" cy="309282"/>
          </a:xfrm>
          <a:prstGeom prst="rect">
            <a:avLst/>
          </a:prstGeom>
          <a:solidFill>
            <a:srgbClr val="3288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8B5432-882A-256C-C345-FA5D19667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6"/>
          <a:stretch/>
        </p:blipFill>
        <p:spPr>
          <a:xfrm>
            <a:off x="9359153" y="4135930"/>
            <a:ext cx="2698377" cy="26279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6F5013-F056-854E-2B82-E3B9466EAF6E}"/>
              </a:ext>
            </a:extLst>
          </p:cNvPr>
          <p:cNvSpPr txBox="1"/>
          <p:nvPr/>
        </p:nvSpPr>
        <p:spPr>
          <a:xfrm>
            <a:off x="3021107" y="233843"/>
            <a:ext cx="574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ritannic Bold" panose="020B0903060703020204" pitchFamily="34" charset="0"/>
              </a:rPr>
              <a:t>GOOD LOAN AND BAD LOAN</a:t>
            </a:r>
            <a:endParaRPr lang="en-IN" sz="3600" dirty="0">
              <a:latin typeface="Britannic Bold" panose="020B09030607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E2B80-371E-057B-8621-09DAA3EBE5BD}"/>
              </a:ext>
            </a:extLst>
          </p:cNvPr>
          <p:cNvSpPr txBox="1"/>
          <p:nvPr/>
        </p:nvSpPr>
        <p:spPr>
          <a:xfrm>
            <a:off x="215153" y="880174"/>
            <a:ext cx="184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doni MT" panose="02070603080606020203" pitchFamily="18" charset="0"/>
              </a:rPr>
              <a:t>GOOD LOAN</a:t>
            </a:r>
            <a:endParaRPr lang="en-IN" sz="2000" b="1" dirty="0">
              <a:latin typeface="Bodoni MT" panose="020706030806060202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4E19FF-47EB-BC9D-B073-5739F34DDE8D}"/>
              </a:ext>
            </a:extLst>
          </p:cNvPr>
          <p:cNvSpPr txBox="1"/>
          <p:nvPr/>
        </p:nvSpPr>
        <p:spPr>
          <a:xfrm>
            <a:off x="215152" y="1280284"/>
            <a:ext cx="4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3.GOOD LOAN FUNDED AMOUNT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32EFA-E096-9AED-A452-A7586E6A5A9A}"/>
              </a:ext>
            </a:extLst>
          </p:cNvPr>
          <p:cNvSpPr txBox="1"/>
          <p:nvPr/>
        </p:nvSpPr>
        <p:spPr>
          <a:xfrm>
            <a:off x="289392" y="4081621"/>
            <a:ext cx="511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4.GOOD LOAN TOTAL RECEIVED AMOUNT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2552C8D-CA6B-341F-0D06-26A01D4EF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44" y="1911166"/>
            <a:ext cx="5114925" cy="170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2774952-5DF0-A03D-07FC-4CB70C624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44" y="4744898"/>
            <a:ext cx="5353050" cy="153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398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138B2-2BDD-75F5-2618-A0A19B4BF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29A1D6-6ADE-5082-2EFA-7D4447D5B37D}"/>
              </a:ext>
            </a:extLst>
          </p:cNvPr>
          <p:cNvSpPr/>
          <p:nvPr/>
        </p:nvSpPr>
        <p:spPr>
          <a:xfrm>
            <a:off x="0" y="0"/>
            <a:ext cx="12192000" cy="309282"/>
          </a:xfrm>
          <a:prstGeom prst="rect">
            <a:avLst/>
          </a:prstGeom>
          <a:solidFill>
            <a:srgbClr val="3288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3E319E-6650-A3BC-2611-56F02565C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6"/>
          <a:stretch/>
        </p:blipFill>
        <p:spPr>
          <a:xfrm>
            <a:off x="9359153" y="4135930"/>
            <a:ext cx="2698377" cy="26279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61CB2F-6D50-78BD-69B1-202FD909B5F0}"/>
              </a:ext>
            </a:extLst>
          </p:cNvPr>
          <p:cNvSpPr txBox="1"/>
          <p:nvPr/>
        </p:nvSpPr>
        <p:spPr>
          <a:xfrm>
            <a:off x="3021107" y="233843"/>
            <a:ext cx="5741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ritannic Bold" panose="020B0903060703020204" pitchFamily="34" charset="0"/>
              </a:rPr>
              <a:t>GOOD LOAN AND BAD LOAN</a:t>
            </a:r>
            <a:endParaRPr lang="en-IN" sz="3600" dirty="0">
              <a:latin typeface="Britannic Bold" panose="020B09030607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21674B-34A3-53E8-F4C3-CDF49799A5F0}"/>
              </a:ext>
            </a:extLst>
          </p:cNvPr>
          <p:cNvSpPr txBox="1"/>
          <p:nvPr/>
        </p:nvSpPr>
        <p:spPr>
          <a:xfrm>
            <a:off x="215153" y="880174"/>
            <a:ext cx="184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Bodoni MT" panose="02070603080606020203" pitchFamily="18" charset="0"/>
              </a:rPr>
              <a:t>BAD LOAN</a:t>
            </a:r>
            <a:endParaRPr lang="en-IN" sz="2000" b="1" dirty="0">
              <a:latin typeface="Bodoni MT" panose="020706030806060202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F86FE-A1C2-2D1B-C79F-E17477882CE0}"/>
              </a:ext>
            </a:extLst>
          </p:cNvPr>
          <p:cNvSpPr txBox="1"/>
          <p:nvPr/>
        </p:nvSpPr>
        <p:spPr>
          <a:xfrm>
            <a:off x="215152" y="1280284"/>
            <a:ext cx="4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BAD LOAN PERCENTAGE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C1439-56F1-EB4E-C812-B7D1BD4584E6}"/>
              </a:ext>
            </a:extLst>
          </p:cNvPr>
          <p:cNvSpPr txBox="1"/>
          <p:nvPr/>
        </p:nvSpPr>
        <p:spPr>
          <a:xfrm>
            <a:off x="289392" y="4081621"/>
            <a:ext cx="5114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BAD LOAN TOTAL APPLICATION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1C2ADBD-2125-2EC4-4B28-3D8E50E18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1851176"/>
            <a:ext cx="5286375" cy="176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3DF2A8E-6413-914C-E98B-519F39C07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4882390"/>
            <a:ext cx="4923304" cy="151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5955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Override1.xml><?xml version="1.0" encoding="utf-8"?>
<a:themeOverride xmlns:a="http://schemas.openxmlformats.org/drawingml/2006/main">
  <a:clrScheme name="Wood Typ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181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Bodoni MT</vt:lpstr>
      <vt:lpstr>Britannic Bold</vt:lpstr>
      <vt:lpstr>Rockwell</vt:lpstr>
      <vt:lpstr>Rockwell Condensed</vt:lpstr>
      <vt:lpstr>Wingdings</vt:lpstr>
      <vt:lpstr>Wood Type</vt:lpstr>
      <vt:lpstr>BANK LOAN ANALYSIS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Khushboo Verma</dc:creator>
  <cp:lastModifiedBy>Khushboo Verma</cp:lastModifiedBy>
  <cp:revision>2</cp:revision>
  <dcterms:created xsi:type="dcterms:W3CDTF">2025-05-06T07:18:46Z</dcterms:created>
  <dcterms:modified xsi:type="dcterms:W3CDTF">2025-05-06T10:43:44Z</dcterms:modified>
</cp:coreProperties>
</file>