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7.xml"/><Relationship Id="rId11" Type="http://schemas.openxmlformats.org/officeDocument/2006/relationships/slide" Target="slides/slide8.xml"/><Relationship Id="rId22" Type="http://schemas.openxmlformats.org/officeDocument/2006/relationships/slide" Target="slides/slide19.xml"/><Relationship Id="rId10" Type="http://schemas.openxmlformats.org/officeDocument/2006/relationships/slide" Target="slides/slide7.xml"/><Relationship Id="rId21" Type="http://schemas.openxmlformats.org/officeDocument/2006/relationships/slide" Target="slides/slide18.xml"/><Relationship Id="rId13" Type="http://schemas.openxmlformats.org/officeDocument/2006/relationships/slide" Target="slides/slide10.xml"/><Relationship Id="rId24" Type="http://schemas.openxmlformats.org/officeDocument/2006/relationships/slide" Target="slides/slide21.xml"/><Relationship Id="rId12" Type="http://schemas.openxmlformats.org/officeDocument/2006/relationships/slide" Target="slides/slide9.xml"/><Relationship Id="rId23" Type="http://schemas.openxmlformats.org/officeDocument/2006/relationships/slide" Target="slides/slide20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6" Type="http://schemas.openxmlformats.org/officeDocument/2006/relationships/slide" Target="slides/slide3.xml"/><Relationship Id="rId18" Type="http://schemas.openxmlformats.org/officeDocument/2006/relationships/slide" Target="slides/slide15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9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857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6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8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0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5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7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9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01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2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665" y="-670727"/>
            <a:ext cx="8915399" cy="2262781"/>
          </a:xfrm>
        </p:spPr>
        <p:txBody>
          <a:bodyPr/>
          <a:lstStyle/>
          <a:p>
            <a:r>
              <a:rPr lang="en-US" sz="2800" dirty="0">
                <a:solidFill>
                  <a:srgbClr val="006600"/>
                </a:solidFill>
                <a:latin typeface="Arial Black"/>
              </a:rPr>
              <a:t>Sauce Demo Automation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8101" y="2074372"/>
            <a:ext cx="8915399" cy="22627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 | Java | Maven | 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&amp; Jira Integration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sz="2000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TestNG | Jenkins</a:t>
            </a:r>
          </a:p>
          <a:p>
            <a:r>
              <a:rPr sz="2000" dirty="0">
                <a:solidFill>
                  <a:srgbClr val="99004C"/>
                </a:solidFill>
                <a:latin typeface="Georgia"/>
              </a:rPr>
              <a:t>Presented By: Khushboo Yadav</a:t>
            </a:r>
            <a:endParaRPr lang="en-US" sz="2000" dirty="0">
              <a:solidFill>
                <a:srgbClr val="99004C"/>
              </a:solidFill>
              <a:latin typeface="Georgia"/>
            </a:endParaRPr>
          </a:p>
          <a:p>
            <a:r>
              <a:rPr lang="en-US" sz="2000" dirty="0">
                <a:solidFill>
                  <a:srgbClr val="99004C"/>
                </a:solidFill>
                <a:latin typeface="Georgia"/>
              </a:rPr>
              <a:t>Email: ky7619429@gmail.com</a:t>
            </a:r>
            <a:endParaRPr sz="2000" dirty="0">
              <a:solidFill>
                <a:srgbClr val="99004C"/>
              </a:solidFill>
              <a:latin typeface="Georgia"/>
            </a:endParaRPr>
          </a:p>
          <a:p>
            <a:r>
              <a:rPr lang="en-US" sz="2000" dirty="0">
                <a:solidFill>
                  <a:srgbClr val="003366"/>
                </a:solidFill>
                <a:latin typeface="Calibri"/>
              </a:rPr>
              <a:t>Batch-3 (Java Selenium)</a:t>
            </a:r>
          </a:p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Superset ID: 3707628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77D5-0387-F55F-F3CD-49288506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564" y="278422"/>
            <a:ext cx="6740646" cy="51331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JIRA Board – Sprint Backlog &amp; Task Tracking</a:t>
            </a:r>
            <a:endParaRPr lang="en-IN" sz="22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057660-F3E0-E68B-D5E8-AB89CF3FA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138" y="1063083"/>
            <a:ext cx="9507988" cy="51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6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FFBD-9EAA-8B1B-3ED5-706F108E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364" y="189213"/>
            <a:ext cx="7376265" cy="5690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JIRA Integration – Backlog, Test Cases &amp; Defects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D1CFC-F915-F95E-975E-2A4FE23A9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741" y="1040779"/>
            <a:ext cx="9597634" cy="50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6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CA29-71B9-54A9-36B7-8161AC6A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324" y="223024"/>
            <a:ext cx="3172255" cy="56907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Jenkins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B2F22A-5E40-3098-F145-DB9FC9470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72533"/>
              </p:ext>
            </p:extLst>
          </p:nvPr>
        </p:nvGraphicFramePr>
        <p:xfrm>
          <a:off x="1598373" y="792094"/>
          <a:ext cx="9987744" cy="5715495"/>
        </p:xfrm>
        <a:graphic>
          <a:graphicData uri="http://schemas.openxmlformats.org/drawingml/2006/table">
            <a:tbl>
              <a:tblPr/>
              <a:tblGrid>
                <a:gridCol w="3329248">
                  <a:extLst>
                    <a:ext uri="{9D8B030D-6E8A-4147-A177-3AD203B41FA5}">
                      <a16:colId xmlns:a16="http://schemas.microsoft.com/office/drawing/2014/main" val="901076665"/>
                    </a:ext>
                  </a:extLst>
                </a:gridCol>
                <a:gridCol w="3329248">
                  <a:extLst>
                    <a:ext uri="{9D8B030D-6E8A-4147-A177-3AD203B41FA5}">
                      <a16:colId xmlns:a16="http://schemas.microsoft.com/office/drawing/2014/main" val="3919999462"/>
                    </a:ext>
                  </a:extLst>
                </a:gridCol>
                <a:gridCol w="3329248">
                  <a:extLst>
                    <a:ext uri="{9D8B030D-6E8A-4147-A177-3AD203B41FA5}">
                      <a16:colId xmlns:a16="http://schemas.microsoft.com/office/drawing/2014/main" val="235561427"/>
                    </a:ext>
                  </a:extLst>
                </a:gridCol>
              </a:tblGrid>
              <a:tr h="634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🔧 Step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📋 Description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📸 Image/Visual Suggestion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297419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Install Jenkins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Download and setup on server or local machine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Jenkins logo with download arrow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897067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Configure Plugins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 Git, Maven, TestNG, etc. plugins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Plugin icon or gear symbol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82596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Add Credentials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GitHub, Jira API tokens securely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Lock icon with key and user avatar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76157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Create Job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Configure pipeline to pull from GitHub repo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 icon with settings symbol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21250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Build Triggers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on push, schedule, or manually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Clock or push arrow icon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98026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Test Execution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Selenium tests via Maven or shell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icon with play button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493051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Reports &amp; Logs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Generate HTML reports, view console logs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Report sheet icon with magnifier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80535"/>
                  </a:ext>
                </a:extLst>
              </a:tr>
              <a:tr h="635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Integration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 with Jira/Zephyr for test tracking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logo connected with Jenkins</a:t>
                      </a:r>
                    </a:p>
                  </a:txBody>
                  <a:tcPr marL="59972" marR="59972" marT="29986" marB="29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43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4A30-25A5-5706-EFDF-8FF5BD86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55766"/>
            <a:ext cx="1856412" cy="49101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Output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1ABF4-1AB5-1F31-4E3F-4F942E5D0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779" y="1139106"/>
            <a:ext cx="9532162" cy="46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7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A9C6-5703-054E-2256-386F616E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155" y="189213"/>
            <a:ext cx="4878392" cy="59137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Jenkins Console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F242-BD51-579C-3F45-B61B49FC2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686" y="1271239"/>
            <a:ext cx="10376287" cy="47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8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5EB5-F3DD-4749-04A6-C9C7184F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877" y="355405"/>
            <a:ext cx="5045660" cy="59137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Jenkins Build History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E94AF5-8D89-0E9C-B438-85923FAF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552" y="1271239"/>
            <a:ext cx="10220014" cy="53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5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95" y="211515"/>
            <a:ext cx="4309680" cy="647129"/>
          </a:xfrm>
        </p:spPr>
        <p:txBody>
          <a:bodyPr/>
          <a:lstStyle/>
          <a:p>
            <a:r>
              <a:rPr lang="en-IN" sz="2800" dirty="0">
                <a:solidFill>
                  <a:srgbClr val="006600"/>
                </a:solidFill>
                <a:latin typeface="Arial Black"/>
              </a:rPr>
              <a:t>Key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85C7-0244-E7FC-F603-01969110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683" y="1003610"/>
            <a:ext cx="10236820" cy="5263375"/>
          </a:xfrm>
        </p:spPr>
        <p:txBody>
          <a:bodyPr>
            <a:normAutofit fontScale="92500" lnSpcReduction="10000"/>
          </a:bodyPr>
          <a:lstStyle/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Login:</a:t>
            </a:r>
            <a:endParaRPr lang="en-IN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login, invalid credentials, locked-out user, blank fields, error message handling.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Inventory / Products:</a:t>
            </a:r>
            <a:endParaRPr lang="en-IN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product display, sorting (name/price), add/remove items, cart badge updates.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Cart:</a:t>
            </a:r>
            <a:endParaRPr lang="en-IN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Navigate to cart, verify product details, continue shopping, empty cart.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Checkout:</a:t>
            </a:r>
            <a:endParaRPr lang="en-IN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Checkout with valid/invalid details, cancel button, overview verification, complete order, success message.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User Menu &amp; Navigation:</a:t>
            </a:r>
            <a:endParaRPr lang="en-IN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Logout, About link, reset app state, menu options visibility.</a:t>
            </a:r>
          </a:p>
          <a:p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UI &amp; Pages:</a:t>
            </a:r>
            <a:endParaRPr lang="en-IN" sz="2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 page elements, footer links, back button after logout, title/logo consistency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000" dirty="0">
              <a:solidFill>
                <a:srgbClr val="00336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BB07-F4C6-2A61-7D3B-AF679F3F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598" y="266195"/>
            <a:ext cx="4577309" cy="68058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006600"/>
                </a:solidFill>
                <a:latin typeface="Arial Black"/>
              </a:rPr>
              <a:t>Maven Setup(pom.xml)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E4FC5E-D04B-1AE7-5A27-524BAFABF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07580" y="1374979"/>
            <a:ext cx="71813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Selenium WebDriver: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Browser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Test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Cucumber: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BDD scenarios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ExtentReports: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HTML test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Apache POI: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Excel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WebDriverManager: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Automatic driver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SLF4J: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Logging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Surefire Plugin: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Runs TestNG suite (testng.xml)</a:t>
            </a:r>
          </a:p>
        </p:txBody>
      </p:sp>
    </p:spTree>
    <p:extLst>
      <p:ext uri="{BB962C8B-B14F-4D97-AF65-F5344CB8AC3E}">
        <p14:creationId xmlns:p14="http://schemas.microsoft.com/office/powerpoint/2010/main" val="62382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006600"/>
                </a:solidFill>
                <a:latin typeface="Arial Black"/>
              </a:rPr>
              <a:t>Jenkins 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465" y="1564888"/>
            <a:ext cx="8640066" cy="452367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Code pushed to GitHub repository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Jenkins polls for changes or triggers on commit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Builds project using Maven goals: clean test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Executes Selenium + TestNG automation scripts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Generates reports (ExtentReports, logs, screenshots)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Publishes test results and sends notifications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D963-1E4F-DCAB-B550-77FF47DA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691" y="244968"/>
            <a:ext cx="5614373" cy="622117"/>
          </a:xfrm>
        </p:spPr>
        <p:txBody>
          <a:bodyPr/>
          <a:lstStyle/>
          <a:p>
            <a:r>
              <a:rPr lang="en-IN" sz="2800" dirty="0">
                <a:solidFill>
                  <a:srgbClr val="006600"/>
                </a:solidFill>
                <a:latin typeface="Arial Black"/>
              </a:rPr>
              <a:t>Challenges &amp; Solutions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BCE9-DE52-8F9B-0927-590E04B5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882521"/>
              </p:ext>
            </p:extLst>
          </p:nvPr>
        </p:nvGraphicFramePr>
        <p:xfrm>
          <a:off x="1795347" y="1483112"/>
          <a:ext cx="9597754" cy="4128661"/>
        </p:xfrm>
        <a:graphic>
          <a:graphicData uri="http://schemas.openxmlformats.org/drawingml/2006/table">
            <a:tbl>
              <a:tblPr/>
              <a:tblGrid>
                <a:gridCol w="4798877">
                  <a:extLst>
                    <a:ext uri="{9D8B030D-6E8A-4147-A177-3AD203B41FA5}">
                      <a16:colId xmlns:a16="http://schemas.microsoft.com/office/drawing/2014/main" val="3275729778"/>
                    </a:ext>
                  </a:extLst>
                </a:gridCol>
                <a:gridCol w="4798877">
                  <a:extLst>
                    <a:ext uri="{9D8B030D-6E8A-4147-A177-3AD203B41FA5}">
                      <a16:colId xmlns:a16="http://schemas.microsoft.com/office/drawing/2014/main" val="219798020"/>
                    </a:ext>
                  </a:extLst>
                </a:gridCol>
              </a:tblGrid>
              <a:tr h="471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🔥 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04801"/>
                  </a:ext>
                </a:extLst>
              </a:tr>
              <a:tr h="471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Dynamic web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explicit waits with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09640"/>
                  </a:ext>
                </a:extLst>
              </a:tr>
              <a:tr h="471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Handling test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Excel / Properties file inputs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884465"/>
                  </a:ext>
                </a:extLst>
              </a:tr>
              <a:tr h="471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Cross-browser compatibility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Configure drivers for Chrome &amp; Firefox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46655"/>
                  </a:ext>
                </a:extLst>
              </a:tr>
              <a:tr h="471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Integration with Jira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API tokens and secure credentials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934798"/>
                  </a:ext>
                </a:extLst>
              </a:tr>
              <a:tr h="471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Generating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 ExtentReports with TestNG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996107"/>
                  </a:ext>
                </a:extLst>
              </a:tr>
              <a:tr h="471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Automation failures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Capture screenshots for debugging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254970"/>
                  </a:ext>
                </a:extLst>
              </a:tr>
              <a:tr h="8257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CI/CD interruptions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Setup proper pipeline triggers and error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8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00"/>
                </a:solidFill>
                <a:latin typeface="Arial Black"/>
              </a:rPr>
              <a:t>Agenda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96396"/>
            <a:ext cx="8817077" cy="558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Tools &amp; Technologies Used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Maven Setup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Selenium + TestNG Integration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Jira Integration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Jenkins CI/CD Pipeline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Demo &amp; Output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Challenges &amp; Solutions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Conclusion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Scope &amp; Enhancements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76CB-C688-CB16-8048-97C2B4A2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12" y="278422"/>
            <a:ext cx="2670451" cy="546768"/>
          </a:xfrm>
        </p:spPr>
        <p:txBody>
          <a:bodyPr/>
          <a:lstStyle/>
          <a:p>
            <a:r>
              <a:rPr lang="en-IN" sz="2800" dirty="0">
                <a:solidFill>
                  <a:srgbClr val="006600"/>
                </a:solidFill>
                <a:latin typeface="Arial Black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D8CC-FFC3-65C0-F7FF-F512E545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288" y="1338146"/>
            <a:ext cx="8452624" cy="3189249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Successfully automated web application testing using Selenium and TestNG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Integrated GitHub for version control and Jenkins for CI/CD pipelines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Implemented BDD with Cucumber for better collaboration and readability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Tracked requirements and bugs with Jira/Zephyr integration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Generated detailed reports with screenshots using ExtentReports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Framework is scalable, maintainable, and suitable for real-time projects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2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4655368" cy="769792"/>
          </a:xfrm>
        </p:spPr>
        <p:txBody>
          <a:bodyPr/>
          <a:lstStyle/>
          <a:p>
            <a:r>
              <a:rPr sz="2800" dirty="0">
                <a:solidFill>
                  <a:srgbClr val="006600"/>
                </a:solidFill>
                <a:latin typeface="Arial Black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Planned Improvements:</a:t>
            </a:r>
          </a:p>
          <a:p>
            <a:r>
              <a:rPr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Cross-browser &amp; cross-platform testing with Selenium Grid</a:t>
            </a:r>
          </a:p>
          <a:p>
            <a:r>
              <a:rPr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Integration with Docker &amp; Kubernetes for scalable test execution</a:t>
            </a:r>
          </a:p>
          <a:p>
            <a:r>
              <a:rPr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Implementing advanced reporting with Allure/Extent Reports</a:t>
            </a:r>
          </a:p>
          <a:p>
            <a:r>
              <a:rPr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Adding API testing with </a:t>
            </a:r>
            <a:r>
              <a:rPr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RestAssured</a:t>
            </a:r>
            <a:r>
              <a:rPr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backend validation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Expanding automation coverage for regression and performance 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6600"/>
                </a:solidFill>
                <a:latin typeface="Arial Black"/>
              </a:rPr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121877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Website Under 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  <a:hlinkClick r:id="rId2"/>
              </a:rPr>
              <a:t>https://www.saucedemo.com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: Automate end-to-end login and purchase flow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Why SauceDemo?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Simple &amp; UI-driven test cases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Good for demonstrating automation framework design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Benefits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Faster feedback through automation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CI/CD ready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Calibri" panose="020B0604020202020204" pitchFamily="34" charset="0"/>
              </a:rPr>
              <a:t>Reusable and scalable codebase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395" y="256237"/>
            <a:ext cx="8911687" cy="551548"/>
          </a:xfrm>
        </p:spPr>
        <p:txBody>
          <a:bodyPr/>
          <a:lstStyle/>
          <a:p>
            <a:r>
              <a:rPr lang="en-IN" sz="2800" dirty="0">
                <a:solidFill>
                  <a:srgbClr val="006600"/>
                </a:solidFill>
                <a:latin typeface="Arial Black"/>
              </a:rPr>
              <a:t>Tools &amp; Technologies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8D12DF7-FA8A-28F2-E256-7698B1C65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964739"/>
              </p:ext>
            </p:extLst>
          </p:nvPr>
        </p:nvGraphicFramePr>
        <p:xfrm>
          <a:off x="1195754" y="1175658"/>
          <a:ext cx="10862268" cy="5426105"/>
        </p:xfrm>
        <a:graphic>
          <a:graphicData uri="http://schemas.openxmlformats.org/drawingml/2006/table">
            <a:tbl>
              <a:tblPr/>
              <a:tblGrid>
                <a:gridCol w="3620756">
                  <a:extLst>
                    <a:ext uri="{9D8B030D-6E8A-4147-A177-3AD203B41FA5}">
                      <a16:colId xmlns:a16="http://schemas.microsoft.com/office/drawing/2014/main" val="1698339215"/>
                    </a:ext>
                  </a:extLst>
                </a:gridCol>
                <a:gridCol w="3620756">
                  <a:extLst>
                    <a:ext uri="{9D8B030D-6E8A-4147-A177-3AD203B41FA5}">
                      <a16:colId xmlns:a16="http://schemas.microsoft.com/office/drawing/2014/main" val="4028723851"/>
                    </a:ext>
                  </a:extLst>
                </a:gridCol>
                <a:gridCol w="3620756">
                  <a:extLst>
                    <a:ext uri="{9D8B030D-6E8A-4147-A177-3AD203B41FA5}">
                      <a16:colId xmlns:a16="http://schemas.microsoft.com/office/drawing/2014/main" val="1582675530"/>
                    </a:ext>
                  </a:extLst>
                </a:gridCol>
              </a:tblGrid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 dirty="0"/>
                        <a:t>Tool / Technology</a:t>
                      </a:r>
                      <a:endParaRPr lang="en-IN" sz="900" dirty="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Version / Platform</a:t>
                      </a:r>
                      <a:endParaRPr lang="en-IN" sz="9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900" b="1"/>
                        <a:t>Purpose / Usage in Project</a:t>
                      </a:r>
                      <a:endParaRPr lang="en-IN" sz="900"/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123438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  <a:endParaRPr lang="en-IN" sz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JDK 17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Programming language for Selenium scripts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52664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Selenium WebDriver</a:t>
                      </a:r>
                      <a:endParaRPr lang="en-IN" sz="120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Latest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 automation testing framework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444778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TestNG</a:t>
                      </a:r>
                      <a:endParaRPr lang="en-IN" sz="120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Latest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Testing framework with annotations and reports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588906"/>
                  </a:ext>
                </a:extLst>
              </a:tr>
              <a:tr h="631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Maven</a:t>
                      </a:r>
                      <a:endParaRPr lang="en-IN" sz="120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Latest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Build, dependency management, and reporting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50188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GitHub</a:t>
                      </a:r>
                      <a:endParaRPr lang="en-IN" sz="120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Online platform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Version control and collaboration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712446"/>
                  </a:ext>
                </a:extLst>
              </a:tr>
              <a:tr h="631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Jenkins</a:t>
                      </a:r>
                      <a:endParaRPr lang="en-IN" sz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Latest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CI/CD pipeline for automated build and test execution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794330"/>
                  </a:ext>
                </a:extLst>
              </a:tr>
              <a:tr h="631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(Zephyr Scale)</a:t>
                      </a:r>
                      <a:endParaRPr lang="en-IN" sz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Cloud-based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management, test case creation, and execution tracking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280181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Extent Reports</a:t>
                      </a:r>
                      <a:endParaRPr lang="en-IN" sz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Latest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HTML report generation for test results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05025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ChromeDriver</a:t>
                      </a:r>
                      <a:endParaRPr lang="en-IN" sz="120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Latest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Browser driver for Chrome automation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78952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 Token Authentication</a:t>
                      </a:r>
                      <a:endParaRPr lang="en-IN" sz="1200">
                        <a:solidFill>
                          <a:srgbClr val="00206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Cloud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Secure access to JIRA for automation</a:t>
                      </a:r>
                    </a:p>
                  </a:txBody>
                  <a:tcPr marL="43933" marR="43933" marT="21967" marB="219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23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67" y="311499"/>
            <a:ext cx="8911687" cy="713433"/>
          </a:xfrm>
        </p:spPr>
        <p:txBody>
          <a:bodyPr/>
          <a:lstStyle/>
          <a:p>
            <a:r>
              <a:rPr lang="en-US" sz="2800" dirty="0">
                <a:solidFill>
                  <a:srgbClr val="006600"/>
                </a:solidFill>
                <a:latin typeface="Arial Black"/>
              </a:rPr>
              <a:t>Project Structure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80C31-FEED-F506-DA31-8E40AE8D828D}"/>
              </a:ext>
            </a:extLst>
          </p:cNvPr>
          <p:cNvSpPr txBox="1"/>
          <p:nvPr/>
        </p:nvSpPr>
        <p:spPr>
          <a:xfrm>
            <a:off x="1406770" y="1294290"/>
            <a:ext cx="1058091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selenium-capstone-project/</a:t>
            </a:r>
          </a:p>
          <a:p>
            <a:r>
              <a:rPr lang="en-IN" dirty="0">
                <a:solidFill>
                  <a:srgbClr val="002060"/>
                </a:solidFill>
              </a:rPr>
              <a:t>│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├── pom.xml | testng.xml | config.properties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├── src/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├── main/java/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│   ├── utils/ → DriverFactory.java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│   ├── pages/ → Page Objects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│   └── jira/  → JiraIntegration.java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└── test/java/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    ├── steps/ → Step Definitions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    └── tests/ → Test Cases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│   └── resources/features/ → Cucumber files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├── reports/ → Test outputs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├── jenkins/ → Build pipeline files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├── scripts/ → Automation helpers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├── zephyr/ → Jira configs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├── .gitignore</a:t>
            </a:r>
          </a:p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└──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B6EA-39B4-E090-6DD9-CE49C2A2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282" y="181983"/>
            <a:ext cx="4370582" cy="61183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Test Cases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1321-EE30-BFB5-1105-3D82159D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021" y="1329732"/>
            <a:ext cx="9920986" cy="523184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 Tests (8)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Valid/invalid login, errors, navigation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 Tests (6)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Product display, sorting, filters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 Tests (5)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Add/remove items, cart navigation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Checkout Tests (10)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Form validation, order process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Menu Tests (5)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Logout, reset, navigation links</a:t>
            </a:r>
            <a:b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IN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Tests (6)</a:t>
            </a:r>
            <a:r>
              <a:rPr lang="en-IN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Page elements, footer,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31950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1FE1-D4AF-81EF-DDA1-FDF8014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48" y="375134"/>
            <a:ext cx="3235119" cy="57164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Test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9AE2-5D3A-DF93-3BF5-AD6F37E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85" y="1158908"/>
            <a:ext cx="9961179" cy="53239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Tests automated using Selenium WebDriver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Structured using TestNG for better management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Executed locally and through Jenkins pipeline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Parallel and sequential execution supported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Detailed logs and reports generated after each run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HTML reports with pass/fail details and screenshots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Jira/Zephyr integration for tracking test results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Environment-specific configurations handled via properties file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Easy debugging with error messages and screenshots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Execution triggered on code push, scheduled builds, or manually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Supports CI/CD process for faster delivery and feedback</a:t>
            </a:r>
            <a:b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✔ Enhances test reliability and reduces human error</a:t>
            </a:r>
          </a:p>
        </p:txBody>
      </p:sp>
    </p:spTree>
    <p:extLst>
      <p:ext uri="{BB962C8B-B14F-4D97-AF65-F5344CB8AC3E}">
        <p14:creationId xmlns:p14="http://schemas.microsoft.com/office/powerpoint/2010/main" val="321842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D586-2433-A22C-FD00-CFB5A498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657" y="400010"/>
            <a:ext cx="4030899" cy="54676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GitHub Integration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2B7519-4E58-E4B8-E78E-E8788333B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819050"/>
              </p:ext>
            </p:extLst>
          </p:nvPr>
        </p:nvGraphicFramePr>
        <p:xfrm>
          <a:off x="1812073" y="1126271"/>
          <a:ext cx="9288966" cy="5331719"/>
        </p:xfrm>
        <a:graphic>
          <a:graphicData uri="http://schemas.openxmlformats.org/drawingml/2006/table">
            <a:tbl>
              <a:tblPr/>
              <a:tblGrid>
                <a:gridCol w="3096322">
                  <a:extLst>
                    <a:ext uri="{9D8B030D-6E8A-4147-A177-3AD203B41FA5}">
                      <a16:colId xmlns:a16="http://schemas.microsoft.com/office/drawing/2014/main" val="702427754"/>
                    </a:ext>
                  </a:extLst>
                </a:gridCol>
                <a:gridCol w="3096322">
                  <a:extLst>
                    <a:ext uri="{9D8B030D-6E8A-4147-A177-3AD203B41FA5}">
                      <a16:colId xmlns:a16="http://schemas.microsoft.com/office/drawing/2014/main" val="2418231587"/>
                    </a:ext>
                  </a:extLst>
                </a:gridCol>
                <a:gridCol w="3096322">
                  <a:extLst>
                    <a:ext uri="{9D8B030D-6E8A-4147-A177-3AD203B41FA5}">
                      <a16:colId xmlns:a16="http://schemas.microsoft.com/office/drawing/2014/main" val="1345522623"/>
                    </a:ext>
                  </a:extLst>
                </a:gridCol>
              </a:tblGrid>
              <a:tr h="643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🔗 Feature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📋 Description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📸 Image/Visual Suggestion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441269"/>
                  </a:ext>
                </a:extLst>
              </a:tr>
              <a:tr h="9195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Version Control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Central repository, tracks all changes and branches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GitHub logo with arrows showing commit history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211649"/>
                  </a:ext>
                </a:extLst>
              </a:tr>
              <a:tr h="9195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Collaboration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Teams can work from different locations seamlessly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People icons connected via cloud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789484"/>
                  </a:ext>
                </a:extLst>
              </a:tr>
              <a:tr h="643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Automated Builds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Jenkins triggers build on code push to GitHub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Jenkins logo connecting to GitHub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40948"/>
                  </a:ext>
                </a:extLst>
              </a:tr>
              <a:tr h="643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Secure Access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SSH keys or tokens for authentication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Lock icon with GitHub logo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017432"/>
                  </a:ext>
                </a:extLst>
              </a:tr>
              <a:tr h="643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Issue Tracking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 test reports to Jira or Zephyr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Jira/Zephyr logo with arrows linking to GitHub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052060"/>
                  </a:ext>
                </a:extLst>
              </a:tr>
              <a:tr h="9195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✅ Continuous Integration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 feedback and test execution after push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with pipeline arrows connecting GitHub → Jenkins → Jira</a:t>
                      </a:r>
                    </a:p>
                  </a:txBody>
                  <a:tcPr marL="65142" marR="65142" marT="32571" marB="325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964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68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CB57-8574-DAE6-FD20-319CFFAA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597" y="133815"/>
            <a:ext cx="9472695" cy="624467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Jira Integration</a:t>
            </a:r>
            <a:b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b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b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b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b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br>
              <a:rPr lang="en-IN" sz="2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</a:br>
            <a:endParaRPr lang="en-IN" sz="28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0339D-FB81-F144-559A-21C4EDC83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598" y="2166748"/>
            <a:ext cx="7582830" cy="4167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15FE1E-DD25-3AC7-5A43-F2771BBFCCD4}"/>
              </a:ext>
            </a:extLst>
          </p:cNvPr>
          <p:cNvSpPr txBox="1"/>
          <p:nvPr/>
        </p:nvSpPr>
        <p:spPr>
          <a:xfrm>
            <a:off x="2291574" y="758282"/>
            <a:ext cx="676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Jira Dashboard:  Project 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Story Creation 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Linking Test to User Stories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 a Bug with screenshot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14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