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4"/>
  </p:notesMasterIdLst>
  <p:handoutMasterIdLst>
    <p:handoutMasterId r:id="rId25"/>
  </p:handoutMasterIdLst>
  <p:sldIdLst>
    <p:sldId id="281" r:id="rId6"/>
    <p:sldId id="280" r:id="rId7"/>
    <p:sldId id="297" r:id="rId8"/>
    <p:sldId id="278" r:id="rId9"/>
    <p:sldId id="261" r:id="rId10"/>
    <p:sldId id="309" r:id="rId11"/>
    <p:sldId id="307" r:id="rId12"/>
    <p:sldId id="296" r:id="rId13"/>
    <p:sldId id="298" r:id="rId14"/>
    <p:sldId id="299" r:id="rId15"/>
    <p:sldId id="300" r:id="rId16"/>
    <p:sldId id="301" r:id="rId17"/>
    <p:sldId id="302" r:id="rId18"/>
    <p:sldId id="303" r:id="rId19"/>
    <p:sldId id="304" r:id="rId20"/>
    <p:sldId id="305" r:id="rId21"/>
    <p:sldId id="306"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879" autoAdjust="0"/>
  </p:normalViewPr>
  <p:slideViewPr>
    <p:cSldViewPr snapToGrid="0">
      <p:cViewPr varScale="1">
        <p:scale>
          <a:sx n="106" d="100"/>
          <a:sy n="106" d="100"/>
        </p:scale>
        <p:origin x="672" y="7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 Patel" userId="17fac1aa-86be-4b36-9245-e1eb219d0c96" providerId="ADAL" clId="{E0A45DAD-32A7-4836-8922-66D69DA96407}"/>
    <pc:docChg chg="modSld">
      <pc:chgData name="Smit Patel" userId="17fac1aa-86be-4b36-9245-e1eb219d0c96" providerId="ADAL" clId="{E0A45DAD-32A7-4836-8922-66D69DA96407}" dt="2024-04-09T17:07:18.407" v="99" actId="1076"/>
      <pc:docMkLst>
        <pc:docMk/>
      </pc:docMkLst>
      <pc:sldChg chg="addSp modSp">
        <pc:chgData name="Smit Patel" userId="17fac1aa-86be-4b36-9245-e1eb219d0c96" providerId="ADAL" clId="{E0A45DAD-32A7-4836-8922-66D69DA96407}" dt="2024-04-09T16:43:18.663" v="31"/>
        <pc:sldMkLst>
          <pc:docMk/>
          <pc:sldMk cId="3666674671" sldId="261"/>
        </pc:sldMkLst>
        <pc:picChg chg="add mod">
          <ac:chgData name="Smit Patel" userId="17fac1aa-86be-4b36-9245-e1eb219d0c96" providerId="ADAL" clId="{E0A45DAD-32A7-4836-8922-66D69DA96407}" dt="2024-04-09T16:43:18.663" v="31"/>
          <ac:picMkLst>
            <pc:docMk/>
            <pc:sldMk cId="3666674671" sldId="261"/>
            <ac:picMk id="6" creationId="{1D0F1E94-1E31-D9CD-75EC-315C9DBCBCED}"/>
          </ac:picMkLst>
        </pc:picChg>
      </pc:sldChg>
      <pc:sldChg chg="addSp delSp modSp">
        <pc:chgData name="Smit Patel" userId="17fac1aa-86be-4b36-9245-e1eb219d0c96" providerId="ADAL" clId="{E0A45DAD-32A7-4836-8922-66D69DA96407}" dt="2024-04-09T16:24:27.343" v="26"/>
        <pc:sldMkLst>
          <pc:docMk/>
          <pc:sldMk cId="979534594" sldId="264"/>
        </pc:sldMkLst>
        <pc:spChg chg="del">
          <ac:chgData name="Smit Patel" userId="17fac1aa-86be-4b36-9245-e1eb219d0c96" providerId="ADAL" clId="{E0A45DAD-32A7-4836-8922-66D69DA96407}" dt="2024-04-09T16:24:27.343" v="26"/>
          <ac:spMkLst>
            <pc:docMk/>
            <pc:sldMk cId="979534594" sldId="264"/>
            <ac:spMk id="6" creationId="{77C65541-78CC-05AC-01FA-8BFC4D899A04}"/>
          </ac:spMkLst>
        </pc:spChg>
        <pc:picChg chg="add mod">
          <ac:chgData name="Smit Patel" userId="17fac1aa-86be-4b36-9245-e1eb219d0c96" providerId="ADAL" clId="{E0A45DAD-32A7-4836-8922-66D69DA96407}" dt="2024-04-09T16:24:27.343" v="26"/>
          <ac:picMkLst>
            <pc:docMk/>
            <pc:sldMk cId="979534594" sldId="264"/>
            <ac:picMk id="3" creationId="{C814A270-A878-A3BC-1884-638661E67296}"/>
          </ac:picMkLst>
        </pc:picChg>
      </pc:sldChg>
      <pc:sldChg chg="addSp delSp modSp">
        <pc:chgData name="Smit Patel" userId="17fac1aa-86be-4b36-9245-e1eb219d0c96" providerId="ADAL" clId="{E0A45DAD-32A7-4836-8922-66D69DA96407}" dt="2024-04-09T16:58:45.823" v="75"/>
        <pc:sldMkLst>
          <pc:docMk/>
          <pc:sldMk cId="1679936628" sldId="273"/>
        </pc:sldMkLst>
        <pc:spChg chg="add mod">
          <ac:chgData name="Smit Patel" userId="17fac1aa-86be-4b36-9245-e1eb219d0c96" providerId="ADAL" clId="{E0A45DAD-32A7-4836-8922-66D69DA96407}" dt="2024-04-09T16:47:22.419" v="32" actId="767"/>
          <ac:spMkLst>
            <pc:docMk/>
            <pc:sldMk cId="1679936628" sldId="273"/>
            <ac:spMk id="5" creationId="{E38417BF-8503-13F4-C175-CF117EACE28B}"/>
          </ac:spMkLst>
        </pc:spChg>
        <pc:spChg chg="add mod">
          <ac:chgData name="Smit Patel" userId="17fac1aa-86be-4b36-9245-e1eb219d0c96" providerId="ADAL" clId="{E0A45DAD-32A7-4836-8922-66D69DA96407}" dt="2024-04-09T16:50:40.629" v="42" actId="1076"/>
          <ac:spMkLst>
            <pc:docMk/>
            <pc:sldMk cId="1679936628" sldId="273"/>
            <ac:spMk id="6" creationId="{F509ACCA-29E6-C3A2-1663-4EA6F975B3B0}"/>
          </ac:spMkLst>
        </pc:spChg>
        <pc:spChg chg="add mod">
          <ac:chgData name="Smit Patel" userId="17fac1aa-86be-4b36-9245-e1eb219d0c96" providerId="ADAL" clId="{E0A45DAD-32A7-4836-8922-66D69DA96407}" dt="2024-04-09T16:50:40.629" v="42" actId="1076"/>
          <ac:spMkLst>
            <pc:docMk/>
            <pc:sldMk cId="1679936628" sldId="273"/>
            <ac:spMk id="7" creationId="{7503D843-EC52-0805-501F-46312B32CF6A}"/>
          </ac:spMkLst>
        </pc:spChg>
        <pc:spChg chg="add mod">
          <ac:chgData name="Smit Patel" userId="17fac1aa-86be-4b36-9245-e1eb219d0c96" providerId="ADAL" clId="{E0A45DAD-32A7-4836-8922-66D69DA96407}" dt="2024-04-09T16:51:00.343" v="47" actId="14100"/>
          <ac:spMkLst>
            <pc:docMk/>
            <pc:sldMk cId="1679936628" sldId="273"/>
            <ac:spMk id="8" creationId="{4648E10F-2D39-9B35-375C-D1479C5FC0C9}"/>
          </ac:spMkLst>
        </pc:spChg>
        <pc:spChg chg="add">
          <ac:chgData name="Smit Patel" userId="17fac1aa-86be-4b36-9245-e1eb219d0c96" providerId="ADAL" clId="{E0A45DAD-32A7-4836-8922-66D69DA96407}" dt="2024-04-09T16:52:09.982" v="48"/>
          <ac:spMkLst>
            <pc:docMk/>
            <pc:sldMk cId="1679936628" sldId="273"/>
            <ac:spMk id="11" creationId="{61855FB0-6021-F04E-38EB-9C09D5AE770F}"/>
          </ac:spMkLst>
        </pc:spChg>
        <pc:spChg chg="add del mod">
          <ac:chgData name="Smit Patel" userId="17fac1aa-86be-4b36-9245-e1eb219d0c96" providerId="ADAL" clId="{E0A45DAD-32A7-4836-8922-66D69DA96407}" dt="2024-04-09T16:55:09.059" v="69"/>
          <ac:spMkLst>
            <pc:docMk/>
            <pc:sldMk cId="1679936628" sldId="273"/>
            <ac:spMk id="13" creationId="{BFEE5ACE-3DE4-6E10-6538-A9411C7C3CFB}"/>
          </ac:spMkLst>
        </pc:spChg>
        <pc:spChg chg="add mod">
          <ac:chgData name="Smit Patel" userId="17fac1aa-86be-4b36-9245-e1eb219d0c96" providerId="ADAL" clId="{E0A45DAD-32A7-4836-8922-66D69DA96407}" dt="2024-04-09T16:55:20.168" v="70" actId="767"/>
          <ac:spMkLst>
            <pc:docMk/>
            <pc:sldMk cId="1679936628" sldId="273"/>
            <ac:spMk id="14" creationId="{2BF6F4A3-C0F1-1FD8-3EFA-BB6F3759035E}"/>
          </ac:spMkLst>
        </pc:spChg>
        <pc:picChg chg="add mod">
          <ac:chgData name="Smit Patel" userId="17fac1aa-86be-4b36-9245-e1eb219d0c96" providerId="ADAL" clId="{E0A45DAD-32A7-4836-8922-66D69DA96407}" dt="2024-04-09T16:48:59.451" v="36" actId="1076"/>
          <ac:picMkLst>
            <pc:docMk/>
            <pc:sldMk cId="1679936628" sldId="273"/>
            <ac:picMk id="3074" creationId="{E532C366-A520-9E84-10AE-5F84001B3E6C}"/>
          </ac:picMkLst>
        </pc:picChg>
        <pc:picChg chg="add del mod">
          <ac:chgData name="Smit Patel" userId="17fac1aa-86be-4b36-9245-e1eb219d0c96" providerId="ADAL" clId="{E0A45DAD-32A7-4836-8922-66D69DA96407}" dt="2024-04-09T16:53:15.624" v="59" actId="478"/>
          <ac:picMkLst>
            <pc:docMk/>
            <pc:sldMk cId="1679936628" sldId="273"/>
            <ac:picMk id="3082" creationId="{38EF8BAE-BF41-7B14-40E9-2C32D2F0A332}"/>
          </ac:picMkLst>
        </pc:picChg>
        <pc:picChg chg="add mod">
          <ac:chgData name="Smit Patel" userId="17fac1aa-86be-4b36-9245-e1eb219d0c96" providerId="ADAL" clId="{E0A45DAD-32A7-4836-8922-66D69DA96407}" dt="2024-04-09T16:54:16.984" v="67" actId="1076"/>
          <ac:picMkLst>
            <pc:docMk/>
            <pc:sldMk cId="1679936628" sldId="273"/>
            <ac:picMk id="3084" creationId="{0E2ED931-5991-E1AA-48E5-E057FD8CB17C}"/>
          </ac:picMkLst>
        </pc:picChg>
        <pc:picChg chg="add mod">
          <ac:chgData name="Smit Patel" userId="17fac1aa-86be-4b36-9245-e1eb219d0c96" providerId="ADAL" clId="{E0A45DAD-32A7-4836-8922-66D69DA96407}" dt="2024-04-09T16:57:14.406" v="74" actId="1076"/>
          <ac:picMkLst>
            <pc:docMk/>
            <pc:sldMk cId="1679936628" sldId="273"/>
            <ac:picMk id="3086" creationId="{1BC6F432-F9C0-15AC-1881-D2726A0FEBF3}"/>
          </ac:picMkLst>
        </pc:picChg>
        <pc:picChg chg="add">
          <ac:chgData name="Smit Patel" userId="17fac1aa-86be-4b36-9245-e1eb219d0c96" providerId="ADAL" clId="{E0A45DAD-32A7-4836-8922-66D69DA96407}" dt="2024-04-09T16:58:45.823" v="75"/>
          <ac:picMkLst>
            <pc:docMk/>
            <pc:sldMk cId="1679936628" sldId="273"/>
            <ac:picMk id="3088" creationId="{A7518A81-2868-E4BB-2096-D3BD6C30B121}"/>
          </ac:picMkLst>
        </pc:picChg>
      </pc:sldChg>
      <pc:sldChg chg="addSp modSp">
        <pc:chgData name="Smit Patel" userId="17fac1aa-86be-4b36-9245-e1eb219d0c96" providerId="ADAL" clId="{E0A45DAD-32A7-4836-8922-66D69DA96407}" dt="2024-04-09T16:38:48.670" v="30" actId="767"/>
        <pc:sldMkLst>
          <pc:docMk/>
          <pc:sldMk cId="3930438526" sldId="278"/>
        </pc:sldMkLst>
        <pc:spChg chg="add mod">
          <ac:chgData name="Smit Patel" userId="17fac1aa-86be-4b36-9245-e1eb219d0c96" providerId="ADAL" clId="{E0A45DAD-32A7-4836-8922-66D69DA96407}" dt="2024-04-09T16:38:48.670" v="30" actId="767"/>
          <ac:spMkLst>
            <pc:docMk/>
            <pc:sldMk cId="3930438526" sldId="278"/>
            <ac:spMk id="5" creationId="{10F393BF-052A-5B3C-FC85-2C0F374F7D2A}"/>
          </ac:spMkLst>
        </pc:spChg>
      </pc:sldChg>
      <pc:sldChg chg="addSp modSp">
        <pc:chgData name="Smit Patel" userId="17fac1aa-86be-4b36-9245-e1eb219d0c96" providerId="ADAL" clId="{E0A45DAD-32A7-4836-8922-66D69DA96407}" dt="2024-04-09T17:07:18.407" v="99" actId="1076"/>
        <pc:sldMkLst>
          <pc:docMk/>
          <pc:sldMk cId="2243159397" sldId="279"/>
        </pc:sldMkLst>
        <pc:spChg chg="mod">
          <ac:chgData name="Smit Patel" userId="17fac1aa-86be-4b36-9245-e1eb219d0c96" providerId="ADAL" clId="{E0A45DAD-32A7-4836-8922-66D69DA96407}" dt="2024-04-09T17:01:11.257" v="85" actId="1076"/>
          <ac:spMkLst>
            <pc:docMk/>
            <pc:sldMk cId="2243159397" sldId="279"/>
            <ac:spMk id="13" creationId="{8BC3E84D-28E5-4CE6-8A5B-F2B8112DA5DF}"/>
          </ac:spMkLst>
        </pc:spChg>
        <pc:spChg chg="add mod">
          <ac:chgData name="Smit Patel" userId="17fac1aa-86be-4b36-9245-e1eb219d0c96" providerId="ADAL" clId="{E0A45DAD-32A7-4836-8922-66D69DA96407}" dt="2024-04-09T16:59:53.912" v="76"/>
          <ac:spMkLst>
            <pc:docMk/>
            <pc:sldMk cId="2243159397" sldId="279"/>
            <ac:spMk id="14" creationId="{CF9EAD8F-8FE2-02F6-0561-617FD238C7C4}"/>
          </ac:spMkLst>
        </pc:spChg>
        <pc:spChg chg="add mod">
          <ac:chgData name="Smit Patel" userId="17fac1aa-86be-4b36-9245-e1eb219d0c96" providerId="ADAL" clId="{E0A45DAD-32A7-4836-8922-66D69DA96407}" dt="2024-04-09T17:07:07.237" v="95" actId="1076"/>
          <ac:spMkLst>
            <pc:docMk/>
            <pc:sldMk cId="2243159397" sldId="279"/>
            <ac:spMk id="15" creationId="{052D6745-BF76-8565-5D7B-9BB9759E59CC}"/>
          </ac:spMkLst>
        </pc:spChg>
        <pc:spChg chg="add mod">
          <ac:chgData name="Smit Patel" userId="17fac1aa-86be-4b36-9245-e1eb219d0c96" providerId="ADAL" clId="{E0A45DAD-32A7-4836-8922-66D69DA96407}" dt="2024-04-09T17:00:02.335" v="78"/>
          <ac:spMkLst>
            <pc:docMk/>
            <pc:sldMk cId="2243159397" sldId="279"/>
            <ac:spMk id="16" creationId="{441F4797-E104-E687-0E68-C6A84411429A}"/>
          </ac:spMkLst>
        </pc:spChg>
        <pc:spChg chg="add">
          <ac:chgData name="Smit Patel" userId="17fac1aa-86be-4b36-9245-e1eb219d0c96" providerId="ADAL" clId="{E0A45DAD-32A7-4836-8922-66D69DA96407}" dt="2024-04-09T17:02:33.064" v="91"/>
          <ac:spMkLst>
            <pc:docMk/>
            <pc:sldMk cId="2243159397" sldId="279"/>
            <ac:spMk id="17" creationId="{A9FB7D7B-735A-81D2-8FF7-F7B8B31DC805}"/>
          </ac:spMkLst>
        </pc:spChg>
        <pc:picChg chg="add mod">
          <ac:chgData name="Smit Patel" userId="17fac1aa-86be-4b36-9245-e1eb219d0c96" providerId="ADAL" clId="{E0A45DAD-32A7-4836-8922-66D69DA96407}" dt="2024-04-09T17:05:42.901" v="92"/>
          <ac:picMkLst>
            <pc:docMk/>
            <pc:sldMk cId="2243159397" sldId="279"/>
            <ac:picMk id="21" creationId="{64376BED-305D-6B73-3A61-E6ABCC702792}"/>
          </ac:picMkLst>
        </pc:picChg>
        <pc:picChg chg="add mod">
          <ac:chgData name="Smit Patel" userId="17fac1aa-86be-4b36-9245-e1eb219d0c96" providerId="ADAL" clId="{E0A45DAD-32A7-4836-8922-66D69DA96407}" dt="2024-04-09T17:01:11.257" v="85" actId="1076"/>
          <ac:picMkLst>
            <pc:docMk/>
            <pc:sldMk cId="2243159397" sldId="279"/>
            <ac:picMk id="4098" creationId="{265B2C97-12BA-137B-9EBC-ADFD3FF0D207}"/>
          </ac:picMkLst>
        </pc:picChg>
        <pc:picChg chg="add mod">
          <ac:chgData name="Smit Patel" userId="17fac1aa-86be-4b36-9245-e1eb219d0c96" providerId="ADAL" clId="{E0A45DAD-32A7-4836-8922-66D69DA96407}" dt="2024-04-09T17:01:35.989" v="90" actId="1076"/>
          <ac:picMkLst>
            <pc:docMk/>
            <pc:sldMk cId="2243159397" sldId="279"/>
            <ac:picMk id="4100" creationId="{371B4807-901C-9B23-1476-C3422D6BCA9E}"/>
          </ac:picMkLst>
        </pc:picChg>
        <pc:picChg chg="add mod">
          <ac:chgData name="Smit Patel" userId="17fac1aa-86be-4b36-9245-e1eb219d0c96" providerId="ADAL" clId="{E0A45DAD-32A7-4836-8922-66D69DA96407}" dt="2024-04-09T17:07:07.237" v="95" actId="1076"/>
          <ac:picMkLst>
            <pc:docMk/>
            <pc:sldMk cId="2243159397" sldId="279"/>
            <ac:picMk id="4104" creationId="{D93F3C3C-F522-B59B-1DDC-8A59519C2666}"/>
          </ac:picMkLst>
        </pc:picChg>
        <pc:picChg chg="add mod">
          <ac:chgData name="Smit Patel" userId="17fac1aa-86be-4b36-9245-e1eb219d0c96" providerId="ADAL" clId="{E0A45DAD-32A7-4836-8922-66D69DA96407}" dt="2024-04-09T17:07:18.407" v="99" actId="1076"/>
          <ac:picMkLst>
            <pc:docMk/>
            <pc:sldMk cId="2243159397" sldId="279"/>
            <ac:picMk id="4106" creationId="{C7BB0BAA-D8F9-5DEE-F2E2-7EBE0CB4777B}"/>
          </ac:picMkLst>
        </pc:picChg>
      </pc:sldChg>
      <pc:sldChg chg="addSp modSp">
        <pc:chgData name="Smit Patel" userId="17fac1aa-86be-4b36-9245-e1eb219d0c96" providerId="ADAL" clId="{E0A45DAD-32A7-4836-8922-66D69DA96407}" dt="2024-04-09T16:28:05.396" v="29"/>
        <pc:sldMkLst>
          <pc:docMk/>
          <pc:sldMk cId="467869221" sldId="280"/>
        </pc:sldMkLst>
        <pc:spChg chg="add mod">
          <ac:chgData name="Smit Patel" userId="17fac1aa-86be-4b36-9245-e1eb219d0c96" providerId="ADAL" clId="{E0A45DAD-32A7-4836-8922-66D69DA96407}" dt="2024-04-09T16:28:04.119" v="28" actId="767"/>
          <ac:spMkLst>
            <pc:docMk/>
            <pc:sldMk cId="467869221" sldId="280"/>
            <ac:spMk id="2" creationId="{EF770755-359F-DF1E-5227-51726416B546}"/>
          </ac:spMkLst>
        </pc:spChg>
        <pc:spChg chg="add">
          <ac:chgData name="Smit Patel" userId="17fac1aa-86be-4b36-9245-e1eb219d0c96" providerId="ADAL" clId="{E0A45DAD-32A7-4836-8922-66D69DA96407}" dt="2024-04-09T16:28:05.396" v="29"/>
          <ac:spMkLst>
            <pc:docMk/>
            <pc:sldMk cId="467869221" sldId="280"/>
            <ac:spMk id="5" creationId="{1C342022-FB32-47E3-C50F-18FD5B8E0292}"/>
          </ac:spMkLst>
        </pc:spChg>
        <pc:spChg chg="add">
          <ac:chgData name="Smit Patel" userId="17fac1aa-86be-4b36-9245-e1eb219d0c96" providerId="ADAL" clId="{E0A45DAD-32A7-4836-8922-66D69DA96407}" dt="2024-04-09T16:28:05.396" v="29"/>
          <ac:spMkLst>
            <pc:docMk/>
            <pc:sldMk cId="467869221" sldId="280"/>
            <ac:spMk id="6" creationId="{5FCCF21E-B367-03FB-2963-CF88BBF215B7}"/>
          </ac:spMkLst>
        </pc:spChg>
      </pc:sldChg>
      <pc:sldChg chg="addSp delSp modSp">
        <pc:chgData name="Smit Patel" userId="17fac1aa-86be-4b36-9245-e1eb219d0c96" providerId="ADAL" clId="{E0A45DAD-32A7-4836-8922-66D69DA96407}" dt="2024-04-09T16:19:04.466" v="25" actId="767"/>
        <pc:sldMkLst>
          <pc:docMk/>
          <pc:sldMk cId="639264769" sldId="281"/>
        </pc:sldMkLst>
        <pc:spChg chg="add mod">
          <ac:chgData name="Smit Patel" userId="17fac1aa-86be-4b36-9245-e1eb219d0c96" providerId="ADAL" clId="{E0A45DAD-32A7-4836-8922-66D69DA96407}" dt="2024-04-09T16:19:04.466" v="25" actId="767"/>
          <ac:spMkLst>
            <pc:docMk/>
            <pc:sldMk cId="639264769" sldId="281"/>
            <ac:spMk id="5" creationId="{DDEF5AD7-CF75-95C9-B9DC-50A4BF143CDF}"/>
          </ac:spMkLst>
        </pc:spChg>
        <pc:picChg chg="add mod">
          <ac:chgData name="Smit Patel" userId="17fac1aa-86be-4b36-9245-e1eb219d0c96" providerId="ADAL" clId="{E0A45DAD-32A7-4836-8922-66D69DA96407}" dt="2024-04-09T16:06:35.235" v="12" actId="931"/>
          <ac:picMkLst>
            <pc:docMk/>
            <pc:sldMk cId="639264769" sldId="281"/>
            <ac:picMk id="3" creationId="{7F06D7F8-314F-8392-3B81-5E868EEED0F3}"/>
          </ac:picMkLst>
        </pc:picChg>
        <pc:picChg chg="mod">
          <ac:chgData name="Smit Patel" userId="17fac1aa-86be-4b36-9245-e1eb219d0c96" providerId="ADAL" clId="{E0A45DAD-32A7-4836-8922-66D69DA96407}" dt="2024-04-09T16:07:16.171" v="19" actId="1076"/>
          <ac:picMkLst>
            <pc:docMk/>
            <pc:sldMk cId="639264769" sldId="281"/>
            <ac:picMk id="4" creationId="{782ED2F6-AFB3-9199-3999-2B5E4BAF2423}"/>
          </ac:picMkLst>
        </pc:picChg>
        <pc:picChg chg="add del mod">
          <ac:chgData name="Smit Patel" userId="17fac1aa-86be-4b36-9245-e1eb219d0c96" providerId="ADAL" clId="{E0A45DAD-32A7-4836-8922-66D69DA96407}" dt="2024-04-09T16:06:29.297" v="11" actId="478"/>
          <ac:picMkLst>
            <pc:docMk/>
            <pc:sldMk cId="639264769" sldId="281"/>
            <ac:picMk id="1026" creationId="{8B5F582B-76D3-6856-AA52-F849E3C2DE12}"/>
          </ac:picMkLst>
        </pc:picChg>
        <pc:picChg chg="add del mod">
          <ac:chgData name="Smit Patel" userId="17fac1aa-86be-4b36-9245-e1eb219d0c96" providerId="ADAL" clId="{E0A45DAD-32A7-4836-8922-66D69DA96407}" dt="2024-04-09T16:08:22.952" v="23" actId="478"/>
          <ac:picMkLst>
            <pc:docMk/>
            <pc:sldMk cId="639264769" sldId="281"/>
            <ac:picMk id="1028" creationId="{5A9B3AE7-3C38-3B99-F6BE-13B07787C3B9}"/>
          </ac:picMkLst>
        </pc:picChg>
      </pc:sldChg>
      <pc:sldChg chg="addSp">
        <pc:chgData name="Smit Patel" userId="17fac1aa-86be-4b36-9245-e1eb219d0c96" providerId="ADAL" clId="{E0A45DAD-32A7-4836-8922-66D69DA96407}" dt="2024-04-09T16:16:27.577" v="24"/>
        <pc:sldMkLst>
          <pc:docMk/>
          <pc:sldMk cId="1672017990" sldId="284"/>
        </pc:sldMkLst>
        <pc:picChg chg="add">
          <ac:chgData name="Smit Patel" userId="17fac1aa-86be-4b36-9245-e1eb219d0c96" providerId="ADAL" clId="{E0A45DAD-32A7-4836-8922-66D69DA96407}" dt="2024-04-09T16:16:27.577" v="24"/>
          <ac:picMkLst>
            <pc:docMk/>
            <pc:sldMk cId="1672017990" sldId="284"/>
            <ac:picMk id="4" creationId="{52EDD973-C8B7-512F-11D6-8100A38D90CB}"/>
          </ac:picMkLst>
        </pc:picChg>
      </pc:sldChg>
      <pc:sldChg chg="addSp delSp modSp">
        <pc:chgData name="Smit Patel" userId="17fac1aa-86be-4b36-9245-e1eb219d0c96" providerId="ADAL" clId="{E0A45DAD-32A7-4836-8922-66D69DA96407}" dt="2024-04-09T16:24:29.132" v="27"/>
        <pc:sldMkLst>
          <pc:docMk/>
          <pc:sldMk cId="3090055755" sldId="294"/>
        </pc:sldMkLst>
        <pc:spChg chg="del">
          <ac:chgData name="Smit Patel" userId="17fac1aa-86be-4b36-9245-e1eb219d0c96" providerId="ADAL" clId="{E0A45DAD-32A7-4836-8922-66D69DA96407}" dt="2024-04-09T16:24:29.132" v="27"/>
          <ac:spMkLst>
            <pc:docMk/>
            <pc:sldMk cId="3090055755" sldId="294"/>
            <ac:spMk id="3" creationId="{78B9D903-CFB1-4A50-A260-98F9C392F605}"/>
          </ac:spMkLst>
        </pc:spChg>
        <pc:picChg chg="add mod">
          <ac:chgData name="Smit Patel" userId="17fac1aa-86be-4b36-9245-e1eb219d0c96" providerId="ADAL" clId="{E0A45DAD-32A7-4836-8922-66D69DA96407}" dt="2024-04-09T16:24:29.132" v="27"/>
          <ac:picMkLst>
            <pc:docMk/>
            <pc:sldMk cId="3090055755" sldId="294"/>
            <ac:picMk id="9" creationId="{D59CCE07-E907-8716-FF53-98400991CB6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8/31/2024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8/31/2024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dirty="0"/>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dirty="0"/>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dirty="0"/>
          </a:p>
        </p:txBody>
      </p:sp>
    </p:spTree>
    <p:extLst>
      <p:ext uri="{BB962C8B-B14F-4D97-AF65-F5344CB8AC3E}">
        <p14:creationId xmlns:p14="http://schemas.microsoft.com/office/powerpoint/2010/main" val="264368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dirty="0"/>
          </a:p>
        </p:txBody>
      </p:sp>
    </p:spTree>
    <p:extLst>
      <p:ext uri="{BB962C8B-B14F-4D97-AF65-F5344CB8AC3E}">
        <p14:creationId xmlns:p14="http://schemas.microsoft.com/office/powerpoint/2010/main" val="87894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dirty="0"/>
          </a:p>
        </p:txBody>
      </p:sp>
    </p:spTree>
    <p:extLst>
      <p:ext uri="{BB962C8B-B14F-4D97-AF65-F5344CB8AC3E}">
        <p14:creationId xmlns:p14="http://schemas.microsoft.com/office/powerpoint/2010/main" val="212315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dirty="0"/>
          </a:p>
        </p:txBody>
      </p:sp>
    </p:spTree>
    <p:extLst>
      <p:ext uri="{BB962C8B-B14F-4D97-AF65-F5344CB8AC3E}">
        <p14:creationId xmlns:p14="http://schemas.microsoft.com/office/powerpoint/2010/main"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dirty="0"/>
          </a:p>
        </p:txBody>
      </p:sp>
    </p:spTree>
    <p:extLst>
      <p:ext uri="{BB962C8B-B14F-4D97-AF65-F5344CB8AC3E}">
        <p14:creationId xmlns:p14="http://schemas.microsoft.com/office/powerpoint/2010/main" val="177317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dirty="0"/>
          </a:p>
        </p:txBody>
      </p:sp>
    </p:spTree>
    <p:extLst>
      <p:ext uri="{BB962C8B-B14F-4D97-AF65-F5344CB8AC3E}">
        <p14:creationId xmlns:p14="http://schemas.microsoft.com/office/powerpoint/2010/main" val="293795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dirty="0"/>
          </a:p>
        </p:txBody>
      </p:sp>
    </p:spTree>
    <p:extLst>
      <p:ext uri="{BB962C8B-B14F-4D97-AF65-F5344CB8AC3E}">
        <p14:creationId xmlns:p14="http://schemas.microsoft.com/office/powerpoint/2010/main" val="156238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dirty="0"/>
          </a:p>
        </p:txBody>
      </p:sp>
    </p:spTree>
    <p:extLst>
      <p:ext uri="{BB962C8B-B14F-4D97-AF65-F5344CB8AC3E}">
        <p14:creationId xmlns:p14="http://schemas.microsoft.com/office/powerpoint/2010/main" val="3670492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dirty="0"/>
          </a:p>
        </p:txBody>
      </p:sp>
    </p:spTree>
    <p:extLst>
      <p:ext uri="{BB962C8B-B14F-4D97-AF65-F5344CB8AC3E}">
        <p14:creationId xmlns:p14="http://schemas.microsoft.com/office/powerpoint/2010/main" val="337828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8/31/2024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dirty="0"/>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8/31/2024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dirty="0"/>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dirty="0"/>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dirty="0"/>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dirty="0"/>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dirty="0"/>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dirty="0"/>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dirty="0"/>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8/31/2024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8/31/2024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dirty="0"/>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dirty="0"/>
              <a:t>Click icon to add picture</a:t>
            </a:r>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8/31/2024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8/31/2024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78" r:id="rId2"/>
    <p:sldLayoutId id="2147483659" r:id="rId3"/>
    <p:sldLayoutId id="2147483650" r:id="rId4"/>
    <p:sldLayoutId id="2147483649" r:id="rId5"/>
    <p:sldLayoutId id="2147483674" r:id="rId6"/>
    <p:sldLayoutId id="2147483663" r:id="rId7"/>
    <p:sldLayoutId id="2147483652" r:id="rId8"/>
    <p:sldLayoutId id="2147483677" r:id="rId9"/>
    <p:sldLayoutId id="2147483675" r:id="rId10"/>
    <p:sldLayoutId id="2147483676" r:id="rId11"/>
    <p:sldLayoutId id="2147483673"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8/31/2024</a:t>
            </a:fld>
            <a:endParaRPr lang="en-US" dirty="0"/>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dirty="0"/>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mlsa.gov.mv/search.php?s=%3Cscript%20x%3E%20alert(%22khushboo%22)%20%3C%2fscript%201%3d2"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s://www.mlsa.gov.mv/search.php?s=%3Cimg%20src=https://static.vecteezy.com/system/resources/previews/028/245/503/non_2x/india-flag-logo-vector-free-ai-generated-free-png.png%3E"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testfire.ne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testfire.net/"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 y="0"/>
            <a:ext cx="12192000" cy="2286000"/>
          </a:xfrm>
        </p:spPr>
        <p:txBody>
          <a:bodyPr/>
          <a:lstStyle/>
          <a:p>
            <a:r>
              <a:rPr lang="en-US" b="1" dirty="0">
                <a:latin typeface="+mn-lt"/>
              </a:rPr>
              <a:t>Web App vapt </a:t>
            </a:r>
          </a:p>
        </p:txBody>
      </p:sp>
      <p:sp>
        <p:nvSpPr>
          <p:cNvPr id="5" name="TextBox 4">
            <a:extLst>
              <a:ext uri="{FF2B5EF4-FFF2-40B4-BE49-F238E27FC236}">
                <a16:creationId xmlns:a16="http://schemas.microsoft.com/office/drawing/2014/main" id="{DDEF5AD7-CF75-95C9-B9DC-50A4BF143CDF}"/>
              </a:ext>
            </a:extLst>
          </p:cNvPr>
          <p:cNvSpPr txBox="1"/>
          <p:nvPr/>
        </p:nvSpPr>
        <p:spPr>
          <a:xfrm>
            <a:off x="707010" y="1704070"/>
            <a:ext cx="10671108" cy="5594480"/>
          </a:xfrm>
          <a:prstGeom prst="rect">
            <a:avLst/>
          </a:prstGeom>
          <a:noFill/>
        </p:spPr>
        <p:txBody>
          <a:bodyPr wrap="square" rtlCol="0">
            <a:spAutoFit/>
          </a:bodyPr>
          <a:lstStyle/>
          <a:p>
            <a:pPr algn="ctr">
              <a:lnSpc>
                <a:spcPct val="150000"/>
              </a:lnSpc>
            </a:pPr>
            <a:r>
              <a:rPr lang="en-US" sz="2000" b="1" dirty="0">
                <a:solidFill>
                  <a:schemeClr val="bg1"/>
                </a:solidFill>
              </a:rPr>
              <a:t>Report By:  Khushboo Danidhariya </a:t>
            </a:r>
            <a:br>
              <a:rPr lang="en-US" dirty="0">
                <a:solidFill>
                  <a:schemeClr val="bg1"/>
                </a:solidFill>
              </a:rPr>
            </a:br>
            <a:r>
              <a:rPr lang="en-US" dirty="0">
                <a:solidFill>
                  <a:schemeClr val="bg1"/>
                </a:solidFill>
              </a:rPr>
              <a:t>(PRN </a:t>
            </a:r>
            <a:r>
              <a:rPr lang="en-US">
                <a:solidFill>
                  <a:schemeClr val="bg1"/>
                </a:solidFill>
              </a:rPr>
              <a:t>No.:*********</a:t>
            </a:r>
            <a:r>
              <a:rPr lang="en-US" sz="1800" b="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t>
            </a:r>
            <a:endParaRPr lang="en-US" sz="18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800" b="1" kern="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MSc. Information Technology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US" sz="1800" b="1" kern="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Semester-II</a:t>
            </a:r>
            <a:endParaRPr lang="en-US" sz="18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50000"/>
              </a:lnSpc>
            </a:pPr>
            <a:r>
              <a:rPr lang="en-US" sz="1800" b="1" kern="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under the guidance of</a:t>
            </a:r>
            <a:endParaRPr lang="en-US" sz="18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50000"/>
              </a:lnSpc>
            </a:pPr>
            <a:r>
              <a:rPr lang="en-US" sz="1800" b="1" kern="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Prof. Lavanya Sharma</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endParaRPr lang="en-US" sz="18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800" b="1" kern="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Department of Computer Applications,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US" sz="1800" b="1" kern="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Faculty of Science,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US" sz="1800" b="1" kern="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Maharaja Sayajirao University of Baroda,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dirty="0">
              <a:solidFill>
                <a:schemeClr val="bg1"/>
              </a:solidFill>
            </a:endParaRPr>
          </a:p>
          <a:p>
            <a:pPr>
              <a:lnSpc>
                <a:spcPct val="150000"/>
              </a:lnSpc>
            </a:pPr>
            <a:endParaRPr lang="en-IN" dirty="0">
              <a:solidFill>
                <a:schemeClr val="bg1"/>
              </a:solidFill>
            </a:endParaRPr>
          </a:p>
        </p:txBody>
      </p:sp>
      <p:pic>
        <p:nvPicPr>
          <p:cNvPr id="7" name="Picture 6" descr="Maharaja Sayajirao University of Baroda - Wikipedia">
            <a:extLst>
              <a:ext uri="{FF2B5EF4-FFF2-40B4-BE49-F238E27FC236}">
                <a16:creationId xmlns:a16="http://schemas.microsoft.com/office/drawing/2014/main" id="{68294383-2D69-4D25-B88D-8CF7E6C865D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9621" y="376794"/>
            <a:ext cx="980387" cy="754423"/>
          </a:xfrm>
          <a:prstGeom prst="roundRect">
            <a:avLst>
              <a:gd name="adj" fmla="val 4167"/>
            </a:avLst>
          </a:prstGeom>
          <a:solidFill>
            <a:srgbClr val="FFFFFF"/>
          </a:solidFill>
          <a:ln w="76200" cap="sq">
            <a:no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40804"/>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Content Placeholder 6">
            <a:extLst>
              <a:ext uri="{FF2B5EF4-FFF2-40B4-BE49-F238E27FC236}">
                <a16:creationId xmlns:a16="http://schemas.microsoft.com/office/drawing/2014/main" id="{7178F610-76F5-B7A7-98A5-793583BDE9E7}"/>
              </a:ext>
            </a:extLst>
          </p:cNvPr>
          <p:cNvSpPr>
            <a:spLocks noGrp="1"/>
          </p:cNvSpPr>
          <p:nvPr>
            <p:ph sz="quarter" idx="13"/>
          </p:nvPr>
        </p:nvSpPr>
        <p:spPr>
          <a:xfrm>
            <a:off x="362811" y="1040356"/>
            <a:ext cx="5212079" cy="5395054"/>
          </a:xfrm>
        </p:spPr>
        <p:txBody>
          <a:bodyPr/>
          <a:lstStyle/>
          <a:p>
            <a:pPr marL="457200" marR="0" lvl="0" indent="-457200" fontAlgn="base">
              <a:lnSpc>
                <a:spcPct val="107000"/>
              </a:lnSpc>
              <a:spcBef>
                <a:spcPts val="0"/>
              </a:spcBef>
              <a:spcAft>
                <a:spcPts val="0"/>
              </a:spcAft>
              <a:buFont typeface="+mj-lt"/>
              <a:buAutoNum type="arabicPeriod" startAt="3"/>
              <a:tabLst>
                <a:tab pos="457200" algn="l"/>
              </a:tabLst>
            </a:pPr>
            <a:r>
              <a:rPr lang="en-US" sz="2000" b="1" kern="0" dirty="0">
                <a:solidFill>
                  <a:srgbClr val="000000"/>
                </a:solidFill>
                <a:effectLst/>
                <a:ea typeface="Times New Roman" panose="02020603050405020304" pitchFamily="18" charset="0"/>
                <a:cs typeface="Times New Roman" panose="02020603050405020304" pitchFamily="18" charset="0"/>
              </a:rPr>
              <a:t> Vulnerability Name:</a:t>
            </a:r>
            <a:endParaRPr lang="en-US" sz="2000" kern="1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kern="0" dirty="0">
                <a:solidFill>
                  <a:srgbClr val="000000"/>
                </a:solidFill>
                <a:effectLst/>
                <a:ea typeface="Times New Roman" panose="02020603050405020304" pitchFamily="18" charset="0"/>
                <a:cs typeface="Times New Roman" panose="02020603050405020304" pitchFamily="18" charset="0"/>
              </a:rPr>
              <a:t> </a:t>
            </a:r>
            <a:endParaRPr lang="en-US" sz="1800" kern="100" dirty="0">
              <a:effectLst/>
              <a:ea typeface="Calibri" panose="020F0502020204030204" pitchFamily="34" charset="0"/>
              <a:cs typeface="Times New Roman" panose="02020603050405020304" pitchFamily="18" charset="0"/>
            </a:endParaRPr>
          </a:p>
          <a:p>
            <a:pPr marL="800100" marR="0" indent="114300" fontAlgn="base">
              <a:lnSpc>
                <a:spcPct val="107000"/>
              </a:lnSpc>
              <a:spcBef>
                <a:spcPts val="0"/>
              </a:spcBef>
              <a:spcAft>
                <a:spcPts val="0"/>
              </a:spcAft>
            </a:pPr>
            <a:r>
              <a:rPr lang="en-US" sz="2000" kern="0" dirty="0">
                <a:solidFill>
                  <a:srgbClr val="000000"/>
                </a:solidFill>
                <a:effectLst/>
                <a:ea typeface="Times New Roman" panose="02020603050405020304" pitchFamily="18" charset="0"/>
                <a:cs typeface="Times New Roman" panose="02020603050405020304" pitchFamily="18" charset="0"/>
              </a:rPr>
              <a:t>Sqli Authentication </a:t>
            </a:r>
            <a:r>
              <a:rPr lang="en-US" sz="2000" kern="0" dirty="0">
                <a:solidFill>
                  <a:srgbClr val="000000"/>
                </a:solidFill>
                <a:ea typeface="Times New Roman" panose="02020603050405020304" pitchFamily="18" charset="0"/>
                <a:cs typeface="Times New Roman" panose="02020603050405020304" pitchFamily="18" charset="0"/>
              </a:rPr>
              <a:t>B</a:t>
            </a:r>
            <a:r>
              <a:rPr lang="en-US" sz="2000" kern="0" dirty="0">
                <a:solidFill>
                  <a:srgbClr val="000000"/>
                </a:solidFill>
                <a:effectLst/>
                <a:ea typeface="Times New Roman" panose="02020603050405020304" pitchFamily="18" charset="0"/>
                <a:cs typeface="Times New Roman" panose="02020603050405020304" pitchFamily="18" charset="0"/>
              </a:rPr>
              <a:t>ypass </a:t>
            </a:r>
            <a:endParaRPr lang="en-US" sz="2000" kern="100" dirty="0">
              <a:ea typeface="Times New Roman" panose="02020603050405020304" pitchFamily="18" charset="0"/>
              <a:cs typeface="Times New Roman" panose="02020603050405020304" pitchFamily="18" charset="0"/>
            </a:endParaRPr>
          </a:p>
          <a:p>
            <a:pPr marL="800100" marR="0" indent="114300" fontAlgn="base">
              <a:lnSpc>
                <a:spcPct val="107000"/>
              </a:lnSpc>
              <a:spcBef>
                <a:spcPts val="0"/>
              </a:spcBef>
              <a:spcAft>
                <a:spcPts val="0"/>
              </a:spcAft>
            </a:pPr>
            <a:endParaRPr lang="en-US" sz="1800" b="1" kern="0" dirty="0">
              <a:solidFill>
                <a:srgbClr val="000000"/>
              </a:solidFill>
              <a:effectLst/>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Description</a:t>
            </a:r>
            <a:endParaRPr lang="en-US" b="1" kern="100" dirty="0">
              <a:solidFill>
                <a:srgbClr val="000000"/>
              </a:solidFill>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endParaRPr lang="en-US" b="1" kern="100" dirty="0">
              <a:solidFill>
                <a:srgbClr val="000000"/>
              </a:solidFill>
              <a:effectLst/>
              <a:ea typeface="Calibri" panose="020F0502020204030204" pitchFamily="34" charset="0"/>
              <a:cs typeface="Times New Roman" panose="02020603050405020304" pitchFamily="18" charset="0"/>
            </a:endParaRPr>
          </a:p>
          <a:p>
            <a:pPr marL="457200" marR="0" indent="0">
              <a:spcBef>
                <a:spcPts val="0"/>
              </a:spcBef>
              <a:spcAft>
                <a:spcPts val="0"/>
              </a:spcAft>
            </a:pPr>
            <a:r>
              <a:rPr lang="en-US" sz="1800" dirty="0">
                <a:solidFill>
                  <a:srgbClr val="0D0D0D"/>
                </a:solidFill>
                <a:effectLst/>
                <a:highlight>
                  <a:srgbClr val="FFFFFF"/>
                </a:highlight>
                <a:ea typeface="Cambria" panose="02040503050406030204" pitchFamily="18" charset="0"/>
                <a:cs typeface="Cambria" panose="02040503050406030204" pitchFamily="18" charset="0"/>
              </a:rPr>
              <a:t>In SQLi authentication bypass attacks, attackers manipulate input fields such as username and password in login forms or authentication parameters in HTTP requests to inject SQL code. By carefully crafting malicious input, attackers can manipulate the SQL queries executed by the application to bypass authentication checks or alter their behavior.</a:t>
            </a:r>
            <a:endParaRPr lang="en-US" sz="1800" dirty="0">
              <a:effectLst/>
              <a:ea typeface="Cambria" panose="02040503050406030204" pitchFamily="18" charset="0"/>
              <a:cs typeface="Cambria" panose="02040503050406030204" pitchFamily="18" charset="0"/>
            </a:endParaRPr>
          </a:p>
          <a:p>
            <a:pPr marL="228600" lvl="2" indent="0">
              <a:buNone/>
            </a:pPr>
            <a:endParaRPr lang="en-US" dirty="0"/>
          </a:p>
        </p:txBody>
      </p:sp>
      <p:pic>
        <p:nvPicPr>
          <p:cNvPr id="6" name="Picture 5">
            <a:extLst>
              <a:ext uri="{FF2B5EF4-FFF2-40B4-BE49-F238E27FC236}">
                <a16:creationId xmlns:a16="http://schemas.microsoft.com/office/drawing/2014/main" id="{7E38B47A-DE8C-901E-6175-3DBEDA8DD06A}"/>
              </a:ext>
            </a:extLst>
          </p:cNvPr>
          <p:cNvPicPr>
            <a:picLocks noChangeAspect="1"/>
          </p:cNvPicPr>
          <p:nvPr/>
        </p:nvPicPr>
        <p:blipFill>
          <a:blip r:embed="rId3"/>
          <a:stretch>
            <a:fillRect/>
          </a:stretch>
        </p:blipFill>
        <p:spPr>
          <a:xfrm>
            <a:off x="5574890" y="1040356"/>
            <a:ext cx="6617110" cy="4682018"/>
          </a:xfrm>
          <a:prstGeom prst="rect">
            <a:avLst/>
          </a:prstGeom>
        </p:spPr>
      </p:pic>
    </p:spTree>
    <p:extLst>
      <p:ext uri="{BB962C8B-B14F-4D97-AF65-F5344CB8AC3E}">
        <p14:creationId xmlns:p14="http://schemas.microsoft.com/office/powerpoint/2010/main" val="326476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2070"/>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Content Placeholder 6">
            <a:extLst>
              <a:ext uri="{FF2B5EF4-FFF2-40B4-BE49-F238E27FC236}">
                <a16:creationId xmlns:a16="http://schemas.microsoft.com/office/drawing/2014/main" id="{7178F610-76F5-B7A7-98A5-793583BDE9E7}"/>
              </a:ext>
            </a:extLst>
          </p:cNvPr>
          <p:cNvSpPr>
            <a:spLocks noGrp="1"/>
          </p:cNvSpPr>
          <p:nvPr>
            <p:ph sz="quarter" idx="13"/>
          </p:nvPr>
        </p:nvSpPr>
        <p:spPr>
          <a:xfrm>
            <a:off x="675966" y="740275"/>
            <a:ext cx="4648202" cy="1348050"/>
          </a:xfrm>
        </p:spPr>
        <p:txBody>
          <a:bodyPr>
            <a:normAutofit/>
          </a:bodyPr>
          <a:lstStyle/>
          <a:p>
            <a:pPr marL="457200" marR="0" lvl="0" indent="-457200" fontAlgn="base">
              <a:lnSpc>
                <a:spcPct val="107000"/>
              </a:lnSpc>
              <a:spcBef>
                <a:spcPts val="0"/>
              </a:spcBef>
              <a:spcAft>
                <a:spcPts val="0"/>
              </a:spcAft>
              <a:buFont typeface="+mj-lt"/>
              <a:buAutoNum type="arabicPeriod" startAt="4"/>
              <a:tabLst>
                <a:tab pos="457200" algn="l"/>
              </a:tabLst>
            </a:pPr>
            <a:r>
              <a:rPr lang="en-US" sz="2000" b="1" kern="0" dirty="0">
                <a:solidFill>
                  <a:srgbClr val="000000"/>
                </a:solidFill>
                <a:effectLst/>
                <a:ea typeface="Times New Roman" panose="02020603050405020304" pitchFamily="18" charset="0"/>
                <a:cs typeface="Times New Roman" panose="02020603050405020304" pitchFamily="18" charset="0"/>
              </a:rPr>
              <a:t> Vulnerability Name:</a:t>
            </a:r>
          </a:p>
          <a:p>
            <a:pPr marR="0" lvl="0" fontAlgn="base">
              <a:lnSpc>
                <a:spcPct val="107000"/>
              </a:lnSpc>
              <a:spcBef>
                <a:spcPts val="0"/>
              </a:spcBef>
              <a:spcAft>
                <a:spcPts val="0"/>
              </a:spcAft>
              <a:tabLst>
                <a:tab pos="457200" algn="l"/>
              </a:tabLst>
            </a:pPr>
            <a:endParaRPr lang="en-US" sz="2000" kern="1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2000" b="1" kern="0" dirty="0">
                <a:solidFill>
                  <a:srgbClr val="000000"/>
                </a:solidFill>
                <a:effectLst/>
                <a:ea typeface="Times New Roman" panose="02020603050405020304" pitchFamily="18" charset="0"/>
                <a:cs typeface="Times New Roman" panose="02020603050405020304" pitchFamily="18" charset="0"/>
              </a:rPr>
              <a:t> </a:t>
            </a:r>
            <a:r>
              <a:rPr lang="en-US" sz="2000" b="1" kern="100" dirty="0">
                <a:solidFill>
                  <a:srgbClr val="000000"/>
                </a:solidFill>
                <a:effectLst/>
                <a:ea typeface="Times New Roman" panose="02020603050405020304" pitchFamily="18" charset="0"/>
                <a:cs typeface="Times New Roman" panose="02020603050405020304" pitchFamily="18" charset="0"/>
              </a:rPr>
              <a:t>            </a:t>
            </a:r>
            <a:r>
              <a:rPr lang="en-US" sz="2000" kern="0" dirty="0">
                <a:solidFill>
                  <a:srgbClr val="000000"/>
                </a:solidFill>
                <a:effectLst/>
                <a:ea typeface="Times New Roman" panose="02020603050405020304" pitchFamily="18" charset="0"/>
                <a:cs typeface="Times New Roman" panose="02020603050405020304" pitchFamily="18" charset="0"/>
              </a:rPr>
              <a:t>File Path Manipulation </a:t>
            </a:r>
            <a:endParaRPr lang="en-US" sz="2000" kern="100" dirty="0">
              <a:ea typeface="Times New Roman" panose="02020603050405020304" pitchFamily="18" charset="0"/>
              <a:cs typeface="Times New Roman" panose="02020603050405020304" pitchFamily="18" charset="0"/>
            </a:endParaRPr>
          </a:p>
          <a:p>
            <a:pPr marL="342900" marR="0" fontAlgn="base">
              <a:lnSpc>
                <a:spcPct val="107000"/>
              </a:lnSpc>
              <a:spcBef>
                <a:spcPts val="0"/>
              </a:spcBef>
              <a:spcAft>
                <a:spcPts val="0"/>
              </a:spcAft>
            </a:pPr>
            <a:endParaRPr lang="en-US" sz="2000" b="1" kern="0" dirty="0">
              <a:solidFill>
                <a:srgbClr val="000000"/>
              </a:solidFill>
              <a:effectLst/>
              <a:ea typeface="Times New Roman" panose="02020603050405020304" pitchFamily="18" charset="0"/>
              <a:cs typeface="Times New Roman" panose="02020603050405020304" pitchFamily="18" charset="0"/>
            </a:endParaRPr>
          </a:p>
          <a:p>
            <a:pPr marL="228600" lvl="2" indent="0">
              <a:buNone/>
            </a:pPr>
            <a:endParaRPr lang="en-US" sz="2000" dirty="0"/>
          </a:p>
        </p:txBody>
      </p:sp>
      <p:pic>
        <p:nvPicPr>
          <p:cNvPr id="2" name="Picture 1">
            <a:extLst>
              <a:ext uri="{FF2B5EF4-FFF2-40B4-BE49-F238E27FC236}">
                <a16:creationId xmlns:a16="http://schemas.microsoft.com/office/drawing/2014/main" id="{615799AE-FF28-658A-7F3E-C8E95FCB1E24}"/>
              </a:ext>
            </a:extLst>
          </p:cNvPr>
          <p:cNvPicPr>
            <a:picLocks noChangeAspect="1"/>
          </p:cNvPicPr>
          <p:nvPr/>
        </p:nvPicPr>
        <p:blipFill>
          <a:blip r:embed="rId3"/>
          <a:stretch>
            <a:fillRect/>
          </a:stretch>
        </p:blipFill>
        <p:spPr>
          <a:xfrm>
            <a:off x="675966" y="2447336"/>
            <a:ext cx="10790855" cy="3856627"/>
          </a:xfrm>
          <a:prstGeom prst="rect">
            <a:avLst/>
          </a:prstGeom>
        </p:spPr>
      </p:pic>
      <p:sp>
        <p:nvSpPr>
          <p:cNvPr id="4" name="TextBox 3">
            <a:extLst>
              <a:ext uri="{FF2B5EF4-FFF2-40B4-BE49-F238E27FC236}">
                <a16:creationId xmlns:a16="http://schemas.microsoft.com/office/drawing/2014/main" id="{5A073BE3-E614-CD8E-CE28-C0CE3698DE01}"/>
              </a:ext>
            </a:extLst>
          </p:cNvPr>
          <p:cNvSpPr txBox="1"/>
          <p:nvPr/>
        </p:nvSpPr>
        <p:spPr>
          <a:xfrm>
            <a:off x="4231560" y="731473"/>
            <a:ext cx="6098458" cy="1561005"/>
          </a:xfrm>
          <a:prstGeom prst="rect">
            <a:avLst/>
          </a:prstGeom>
          <a:noFill/>
        </p:spPr>
        <p:txBody>
          <a:bodyPr wrap="square">
            <a:spAutoFit/>
          </a:bodyPr>
          <a:lstStyle/>
          <a:p>
            <a:pPr marR="0" lvl="0" fontAlgn="base">
              <a:lnSpc>
                <a:spcPct val="107000"/>
              </a:lnSpc>
              <a:spcBef>
                <a:spcPts val="0"/>
              </a:spcBef>
              <a:spcAft>
                <a:spcPts val="0"/>
              </a:spcAft>
              <a:buSzPts val="1000"/>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Description</a:t>
            </a:r>
            <a:endParaRPr lang="en-US" sz="1800" b="1" kern="100" dirty="0">
              <a:solidFill>
                <a:srgbClr val="000000"/>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0" dirty="0">
                <a:effectLst/>
                <a:ea typeface="Times New Roman" panose="02020603050405020304" pitchFamily="18" charset="0"/>
                <a:cs typeface="Times New Roman" panose="02020603050405020304" pitchFamily="18" charset="0"/>
              </a:rPr>
              <a:t>File path manipulation vulnerabilities arise when user-controllable data is placed into a file or URL path that is used on the server to access local resources, which may be within or outside the web root. </a:t>
            </a:r>
            <a:endParaRPr lang="en-US" sz="18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74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0"/>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Content Placeholder 6">
            <a:extLst>
              <a:ext uri="{FF2B5EF4-FFF2-40B4-BE49-F238E27FC236}">
                <a16:creationId xmlns:a16="http://schemas.microsoft.com/office/drawing/2014/main" id="{7178F610-76F5-B7A7-98A5-793583BDE9E7}"/>
              </a:ext>
            </a:extLst>
          </p:cNvPr>
          <p:cNvSpPr>
            <a:spLocks noGrp="1"/>
          </p:cNvSpPr>
          <p:nvPr>
            <p:ph sz="quarter" idx="13"/>
          </p:nvPr>
        </p:nvSpPr>
        <p:spPr>
          <a:xfrm>
            <a:off x="621889" y="823473"/>
            <a:ext cx="3807544" cy="1348050"/>
          </a:xfrm>
        </p:spPr>
        <p:txBody>
          <a:bodyPr>
            <a:normAutofit/>
          </a:bodyPr>
          <a:lstStyle/>
          <a:p>
            <a:pPr marL="457200" marR="0" lvl="0" indent="-457200" fontAlgn="base">
              <a:lnSpc>
                <a:spcPct val="107000"/>
              </a:lnSpc>
              <a:spcBef>
                <a:spcPts val="0"/>
              </a:spcBef>
              <a:spcAft>
                <a:spcPts val="0"/>
              </a:spcAft>
              <a:buFont typeface="+mj-lt"/>
              <a:buAutoNum type="arabicPeriod" startAt="5"/>
              <a:tabLst>
                <a:tab pos="457200" algn="l"/>
              </a:tabLst>
            </a:pPr>
            <a:r>
              <a:rPr lang="en-US" sz="2000" b="1" kern="0" dirty="0">
                <a:solidFill>
                  <a:srgbClr val="000000"/>
                </a:solidFill>
                <a:effectLst/>
                <a:ea typeface="Times New Roman" panose="02020603050405020304" pitchFamily="18" charset="0"/>
                <a:cs typeface="Times New Roman" panose="02020603050405020304" pitchFamily="18" charset="0"/>
              </a:rPr>
              <a:t> Vulnerability Name:</a:t>
            </a:r>
          </a:p>
          <a:p>
            <a:pPr marR="0" lvl="0" fontAlgn="base">
              <a:lnSpc>
                <a:spcPct val="107000"/>
              </a:lnSpc>
              <a:spcBef>
                <a:spcPts val="0"/>
              </a:spcBef>
              <a:spcAft>
                <a:spcPts val="0"/>
              </a:spcAft>
              <a:tabLst>
                <a:tab pos="457200" algn="l"/>
              </a:tabLst>
            </a:pPr>
            <a:endParaRPr lang="en-US" sz="2000" kern="1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Security logging and monitoring</a:t>
            </a:r>
          </a:p>
          <a:p>
            <a:pPr marL="342900" marR="0" fontAlgn="base">
              <a:lnSpc>
                <a:spcPct val="107000"/>
              </a:lnSpc>
              <a:spcBef>
                <a:spcPts val="0"/>
              </a:spcBef>
              <a:spcAft>
                <a:spcPts val="0"/>
              </a:spcAft>
            </a:pPr>
            <a:endParaRPr lang="en-US" sz="2000" b="1" kern="0" dirty="0">
              <a:solidFill>
                <a:srgbClr val="000000"/>
              </a:solidFill>
              <a:effectLst/>
              <a:ea typeface="Times New Roman" panose="02020603050405020304" pitchFamily="18" charset="0"/>
              <a:cs typeface="Times New Roman" panose="02020603050405020304" pitchFamily="18" charset="0"/>
            </a:endParaRPr>
          </a:p>
          <a:p>
            <a:pPr marL="228600" lvl="2" indent="0">
              <a:buNone/>
            </a:pPr>
            <a:endParaRPr lang="en-US" sz="2000" dirty="0"/>
          </a:p>
        </p:txBody>
      </p:sp>
      <p:sp>
        <p:nvSpPr>
          <p:cNvPr id="4" name="TextBox 3">
            <a:extLst>
              <a:ext uri="{FF2B5EF4-FFF2-40B4-BE49-F238E27FC236}">
                <a16:creationId xmlns:a16="http://schemas.microsoft.com/office/drawing/2014/main" id="{5A073BE3-E614-CD8E-CE28-C0CE3698DE01}"/>
              </a:ext>
            </a:extLst>
          </p:cNvPr>
          <p:cNvSpPr txBox="1"/>
          <p:nvPr/>
        </p:nvSpPr>
        <p:spPr>
          <a:xfrm>
            <a:off x="1172496" y="2102617"/>
            <a:ext cx="3256937" cy="3931910"/>
          </a:xfrm>
          <a:prstGeom prst="rect">
            <a:avLst/>
          </a:prstGeom>
          <a:noFill/>
        </p:spPr>
        <p:txBody>
          <a:bodyPr wrap="square">
            <a:spAutoFit/>
          </a:bodyPr>
          <a:lstStyle/>
          <a:p>
            <a:pPr marR="0" lvl="0" fontAlgn="base">
              <a:lnSpc>
                <a:spcPct val="107000"/>
              </a:lnSpc>
              <a:spcBef>
                <a:spcPts val="0"/>
              </a:spcBef>
              <a:spcAft>
                <a:spcPts val="0"/>
              </a:spcAft>
              <a:buSzPts val="1000"/>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Description</a:t>
            </a:r>
            <a:endParaRPr lang="en-US" sz="1800" b="1" kern="100" dirty="0">
              <a:solidFill>
                <a:srgbClr val="000000"/>
              </a:solidFill>
              <a:effectLst/>
              <a:ea typeface="Calibri" panose="020F0502020204030204" pitchFamily="34" charset="0"/>
              <a:cs typeface="Times New Roman" panose="02020603050405020304" pitchFamily="18" charset="0"/>
            </a:endParaRPr>
          </a:p>
          <a:p>
            <a:pPr marL="342900" marR="0" fontAlgn="base">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Security logging and monitoring failures are security vulnerabilities that can occur when a system or application fails to log or monitor security events properly. This can allow attackers to gain unauthorized access to systems and data without detection transmits or stores confidential information.</a:t>
            </a:r>
          </a:p>
        </p:txBody>
      </p:sp>
      <p:pic>
        <p:nvPicPr>
          <p:cNvPr id="3" name="Picture 2">
            <a:extLst>
              <a:ext uri="{FF2B5EF4-FFF2-40B4-BE49-F238E27FC236}">
                <a16:creationId xmlns:a16="http://schemas.microsoft.com/office/drawing/2014/main" id="{DA29A88E-B12E-D646-DF34-E09738C015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0703" y="707923"/>
            <a:ext cx="6462251" cy="5326604"/>
          </a:xfrm>
          <a:prstGeom prst="rect">
            <a:avLst/>
          </a:prstGeom>
          <a:noFill/>
          <a:ln>
            <a:noFill/>
          </a:ln>
        </p:spPr>
      </p:pic>
    </p:spTree>
    <p:extLst>
      <p:ext uri="{BB962C8B-B14F-4D97-AF65-F5344CB8AC3E}">
        <p14:creationId xmlns:p14="http://schemas.microsoft.com/office/powerpoint/2010/main" val="102228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28281"/>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Content Placeholder 6">
            <a:extLst>
              <a:ext uri="{FF2B5EF4-FFF2-40B4-BE49-F238E27FC236}">
                <a16:creationId xmlns:a16="http://schemas.microsoft.com/office/drawing/2014/main" id="{7178F610-76F5-B7A7-98A5-793583BDE9E7}"/>
              </a:ext>
            </a:extLst>
          </p:cNvPr>
          <p:cNvSpPr>
            <a:spLocks noGrp="1"/>
          </p:cNvSpPr>
          <p:nvPr>
            <p:ph sz="quarter" idx="13"/>
          </p:nvPr>
        </p:nvSpPr>
        <p:spPr>
          <a:xfrm>
            <a:off x="621889" y="823473"/>
            <a:ext cx="3807544" cy="1348050"/>
          </a:xfrm>
        </p:spPr>
        <p:txBody>
          <a:bodyPr>
            <a:normAutofit/>
          </a:bodyPr>
          <a:lstStyle/>
          <a:p>
            <a:pPr marL="457200" marR="0" lvl="0" indent="-457200" fontAlgn="base">
              <a:lnSpc>
                <a:spcPct val="107000"/>
              </a:lnSpc>
              <a:spcBef>
                <a:spcPts val="0"/>
              </a:spcBef>
              <a:spcAft>
                <a:spcPts val="0"/>
              </a:spcAft>
              <a:buFont typeface="+mj-lt"/>
              <a:buAutoNum type="arabicPeriod" startAt="6"/>
              <a:tabLst>
                <a:tab pos="457200" algn="l"/>
              </a:tabLst>
            </a:pPr>
            <a:r>
              <a:rPr lang="en-US" sz="2000" b="1" kern="0" dirty="0">
                <a:solidFill>
                  <a:srgbClr val="000000"/>
                </a:solidFill>
                <a:effectLst/>
                <a:ea typeface="Times New Roman" panose="02020603050405020304" pitchFamily="18" charset="0"/>
                <a:cs typeface="Times New Roman" panose="02020603050405020304" pitchFamily="18" charset="0"/>
              </a:rPr>
              <a:t> Vulnerability Name:</a:t>
            </a:r>
            <a:endParaRPr lang="en-US" sz="2000" kern="100" dirty="0">
              <a:effectLst/>
              <a:ea typeface="Calibri" panose="020F0502020204030204" pitchFamily="34" charset="0"/>
              <a:cs typeface="Times New Roman" panose="02020603050405020304" pitchFamily="18" charset="0"/>
            </a:endParaRPr>
          </a:p>
          <a:p>
            <a:pPr marL="457200" marR="0" fontAlgn="base">
              <a:lnSpc>
                <a:spcPct val="107000"/>
              </a:lnSpc>
              <a:spcBef>
                <a:spcPts val="0"/>
              </a:spcBef>
              <a:spcAft>
                <a:spcPts val="0"/>
              </a:spcAft>
            </a:pPr>
            <a:endParaRPr lang="en-US" kern="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endParaRPr>
          </a:p>
          <a:p>
            <a:pPr marL="457200" marR="0" fontAlgn="base">
              <a:lnSpc>
                <a:spcPct val="107000"/>
              </a:lnSpc>
              <a:spcBef>
                <a:spcPts val="0"/>
              </a:spcBef>
              <a:spcAft>
                <a:spcPts val="0"/>
              </a:spcAft>
            </a:pPr>
            <a:r>
              <a:rPr lang="en-US" sz="1800" kern="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Insecure Direct Object Reference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fontAlgn="base">
              <a:lnSpc>
                <a:spcPct val="107000"/>
              </a:lnSpc>
              <a:spcBef>
                <a:spcPts val="0"/>
              </a:spcBef>
              <a:spcAft>
                <a:spcPts val="0"/>
              </a:spcAft>
            </a:pPr>
            <a:endParaRPr lang="en-US" sz="2000" b="1" kern="0" dirty="0">
              <a:solidFill>
                <a:srgbClr val="000000"/>
              </a:solidFill>
              <a:effectLst/>
              <a:ea typeface="Times New Roman" panose="02020603050405020304" pitchFamily="18" charset="0"/>
              <a:cs typeface="Times New Roman" panose="02020603050405020304" pitchFamily="18" charset="0"/>
            </a:endParaRPr>
          </a:p>
          <a:p>
            <a:pPr marL="228600" lvl="2" indent="0">
              <a:buNone/>
            </a:pPr>
            <a:endParaRPr lang="en-US" sz="2000" dirty="0"/>
          </a:p>
        </p:txBody>
      </p:sp>
      <p:sp>
        <p:nvSpPr>
          <p:cNvPr id="4" name="TextBox 3">
            <a:extLst>
              <a:ext uri="{FF2B5EF4-FFF2-40B4-BE49-F238E27FC236}">
                <a16:creationId xmlns:a16="http://schemas.microsoft.com/office/drawing/2014/main" id="{5A073BE3-E614-CD8E-CE28-C0CE3698DE01}"/>
              </a:ext>
            </a:extLst>
          </p:cNvPr>
          <p:cNvSpPr txBox="1"/>
          <p:nvPr/>
        </p:nvSpPr>
        <p:spPr>
          <a:xfrm>
            <a:off x="1172496" y="2102617"/>
            <a:ext cx="4092678" cy="3989682"/>
          </a:xfrm>
          <a:prstGeom prst="rect">
            <a:avLst/>
          </a:prstGeom>
          <a:noFill/>
        </p:spPr>
        <p:txBody>
          <a:bodyPr wrap="square">
            <a:spAutoFit/>
          </a:bodyPr>
          <a:lstStyle/>
          <a:p>
            <a:pPr marR="0" lvl="0" fontAlgn="base">
              <a:lnSpc>
                <a:spcPct val="107000"/>
              </a:lnSpc>
              <a:spcBef>
                <a:spcPts val="0"/>
              </a:spcBef>
              <a:spcAft>
                <a:spcPts val="0"/>
              </a:spcAft>
              <a:buSzPts val="1000"/>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Description</a:t>
            </a:r>
            <a:endParaRPr lang="en-US" sz="1800" b="1" kern="100" dirty="0">
              <a:solidFill>
                <a:srgbClr val="000000"/>
              </a:solidFill>
              <a:effectLst/>
              <a:ea typeface="Calibri" panose="020F0502020204030204" pitchFamily="34" charset="0"/>
              <a:cs typeface="Times New Roman" panose="02020603050405020304" pitchFamily="18" charset="0"/>
            </a:endParaRPr>
          </a:p>
          <a:p>
            <a:pPr marL="457200" marR="0" indent="0" fontAlgn="base">
              <a:spcBef>
                <a:spcPts val="0"/>
              </a:spcBef>
              <a:spcAft>
                <a:spcPts val="0"/>
              </a:spcAft>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Insecure Direct Object Reference, a type of web application security vulnerability. IDOR occurs when an application uses user-supplied identifiers to access objects directly, such as database keys or file paths, without proper access controls. This can allow attackers to manipulate these identifiers and gain unauthorized access to sensitive data or perform unauthorized actions on the system.</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p:txBody>
      </p:sp>
      <p:pic>
        <p:nvPicPr>
          <p:cNvPr id="2" name="Picture 1">
            <a:extLst>
              <a:ext uri="{FF2B5EF4-FFF2-40B4-BE49-F238E27FC236}">
                <a16:creationId xmlns:a16="http://schemas.microsoft.com/office/drawing/2014/main" id="{93B55535-82A8-1F4D-E320-D30A30C713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7187" y="823472"/>
            <a:ext cx="6931741" cy="4662927"/>
          </a:xfrm>
          <a:prstGeom prst="rect">
            <a:avLst/>
          </a:prstGeom>
          <a:noFill/>
          <a:ln>
            <a:noFill/>
          </a:ln>
        </p:spPr>
      </p:pic>
    </p:spTree>
    <p:extLst>
      <p:ext uri="{BB962C8B-B14F-4D97-AF65-F5344CB8AC3E}">
        <p14:creationId xmlns:p14="http://schemas.microsoft.com/office/powerpoint/2010/main" val="135673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95EBB3-855F-73B7-E609-70857749702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19880" y="2625213"/>
            <a:ext cx="11152239" cy="3530988"/>
          </a:xfrm>
          <a:prstGeom prst="rect">
            <a:avLst/>
          </a:prstGeom>
          <a:noFill/>
          <a:ln>
            <a:noFill/>
          </a:ln>
        </p:spPr>
      </p:pic>
      <p:pic>
        <p:nvPicPr>
          <p:cNvPr id="6" name="Picture 5">
            <a:extLst>
              <a:ext uri="{FF2B5EF4-FFF2-40B4-BE49-F238E27FC236}">
                <a16:creationId xmlns:a16="http://schemas.microsoft.com/office/drawing/2014/main" id="{4820137E-8DFE-F786-BC38-C31949E290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880" y="510663"/>
            <a:ext cx="11152239" cy="2114550"/>
          </a:xfrm>
          <a:prstGeom prst="rect">
            <a:avLst/>
          </a:prstGeom>
          <a:noFill/>
          <a:ln>
            <a:noFill/>
          </a:ln>
        </p:spPr>
      </p:pic>
    </p:spTree>
    <p:extLst>
      <p:ext uri="{BB962C8B-B14F-4D97-AF65-F5344CB8AC3E}">
        <p14:creationId xmlns:p14="http://schemas.microsoft.com/office/powerpoint/2010/main" val="112328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178F610-76F5-B7A7-98A5-793583BDE9E7}"/>
              </a:ext>
            </a:extLst>
          </p:cNvPr>
          <p:cNvSpPr>
            <a:spLocks noGrp="1"/>
          </p:cNvSpPr>
          <p:nvPr>
            <p:ph sz="quarter" idx="13"/>
          </p:nvPr>
        </p:nvSpPr>
        <p:spPr>
          <a:xfrm>
            <a:off x="597054" y="1077464"/>
            <a:ext cx="5128461" cy="1701139"/>
          </a:xfrm>
        </p:spPr>
        <p:txBody>
          <a:bodyPr>
            <a:noAutofit/>
          </a:bodyPr>
          <a:lstStyle/>
          <a:p>
            <a:pPr marL="457200" marR="0" lvl="0" indent="-457200" fontAlgn="base">
              <a:lnSpc>
                <a:spcPct val="107000"/>
              </a:lnSpc>
              <a:spcBef>
                <a:spcPts val="0"/>
              </a:spcBef>
              <a:spcAft>
                <a:spcPts val="0"/>
              </a:spcAft>
              <a:buFont typeface="+mj-lt"/>
              <a:buAutoNum type="arabicPeriod" startAt="6"/>
              <a:tabLst>
                <a:tab pos="457200" algn="l"/>
              </a:tabLst>
            </a:pPr>
            <a:r>
              <a:rPr lang="en-US" b="1" kern="0" dirty="0">
                <a:solidFill>
                  <a:srgbClr val="000000"/>
                </a:solidFill>
                <a:effectLst/>
                <a:ea typeface="Times New Roman" panose="02020603050405020304" pitchFamily="18" charset="0"/>
                <a:cs typeface="Times New Roman" panose="02020603050405020304" pitchFamily="18" charset="0"/>
              </a:rPr>
              <a:t> Vulnerability Name:</a:t>
            </a:r>
            <a:endParaRPr lang="en-US" kern="100" dirty="0">
              <a:effectLst/>
              <a:ea typeface="Calibri" panose="020F0502020204030204" pitchFamily="34" charset="0"/>
              <a:cs typeface="Times New Roman" panose="02020603050405020304" pitchFamily="18" charset="0"/>
            </a:endParaRPr>
          </a:p>
          <a:p>
            <a:pPr marL="457200" marR="0" fontAlgn="base">
              <a:lnSpc>
                <a:spcPct val="107000"/>
              </a:lnSpc>
              <a:spcBef>
                <a:spcPts val="0"/>
              </a:spcBef>
              <a:spcAft>
                <a:spcPts val="0"/>
              </a:spcAft>
            </a:pPr>
            <a:r>
              <a:rPr lang="en-US" b="1" kern="0" dirty="0">
                <a:solidFill>
                  <a:srgbClr val="000000"/>
                </a:solidFill>
                <a:effectLst/>
                <a:ea typeface="Times New Roman" panose="02020603050405020304" pitchFamily="18" charset="0"/>
                <a:cs typeface="Times New Roman" panose="02020603050405020304" pitchFamily="18" charset="0"/>
              </a:rPr>
              <a:t> </a:t>
            </a:r>
            <a:r>
              <a:rPr lang="en-US" kern="0" dirty="0">
                <a:effectLst/>
                <a:ea typeface="Times New Roman" panose="02020603050405020304" pitchFamily="18" charset="0"/>
                <a:cs typeface="Times New Roman" panose="02020603050405020304" pitchFamily="18" charset="0"/>
              </a:rPr>
              <a:t>Cross-site scripting (reflected)</a:t>
            </a:r>
          </a:p>
          <a:p>
            <a:pPr marL="457200" marR="0" fontAlgn="base">
              <a:lnSpc>
                <a:spcPct val="107000"/>
              </a:lnSpc>
              <a:spcBef>
                <a:spcPts val="0"/>
              </a:spcBef>
              <a:spcAft>
                <a:spcPts val="0"/>
              </a:spcAft>
            </a:pPr>
            <a:endParaRPr lang="en-US" b="1" kern="0" dirty="0">
              <a:solidFill>
                <a:srgbClr val="000000"/>
              </a:solidFill>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b="1" kern="0" dirty="0">
                <a:solidFill>
                  <a:srgbClr val="000000"/>
                </a:solidFill>
                <a:effectLst/>
                <a:ea typeface="Times New Roman" panose="02020603050405020304" pitchFamily="18" charset="0"/>
                <a:cs typeface="Times New Roman" panose="02020603050405020304" pitchFamily="18" charset="0"/>
              </a:rPr>
              <a:t>Vulnerable URL </a:t>
            </a:r>
            <a:endParaRPr lang="en-US" kern="100" dirty="0">
              <a:effectLst/>
              <a:ea typeface="Calibri" panose="020F0502020204030204" pitchFamily="34" charset="0"/>
              <a:cs typeface="Times New Roman" panose="02020603050405020304" pitchFamily="18" charset="0"/>
            </a:endParaRPr>
          </a:p>
          <a:p>
            <a:r>
              <a:rPr lang="en-US" u="sng" dirty="0">
                <a:solidFill>
                  <a:srgbClr val="0563C1"/>
                </a:solidFill>
                <a:effectLst/>
                <a:ea typeface="Calibri" panose="020F0502020204030204" pitchFamily="34" charset="0"/>
                <a:cs typeface="Times New Roman" panose="02020603050405020304" pitchFamily="18" charset="0"/>
                <a:hlinkClick r:id="rId3"/>
              </a:rPr>
              <a:t>https://www.mlsa.gov.mv/search.php?s=%3Cscript%20x%3E%20alert(%22khushboo%22)%20%3C%2fscript%201%3d2</a:t>
            </a:r>
            <a:endParaRPr lang="en-US" b="1" kern="0" dirty="0">
              <a:solidFill>
                <a:srgbClr val="000000"/>
              </a:solidFill>
              <a:effectLst/>
              <a:ea typeface="Times New Roman" panose="02020603050405020304" pitchFamily="18" charset="0"/>
              <a:cs typeface="Times New Roman" panose="02020603050405020304" pitchFamily="18" charset="0"/>
            </a:endParaRPr>
          </a:p>
          <a:p>
            <a:pPr marL="228600" lvl="2" indent="0">
              <a:buNone/>
            </a:pPr>
            <a:endParaRPr lang="en-US" dirty="0"/>
          </a:p>
        </p:txBody>
      </p:sp>
      <p:sp>
        <p:nvSpPr>
          <p:cNvPr id="4" name="TextBox 3">
            <a:extLst>
              <a:ext uri="{FF2B5EF4-FFF2-40B4-BE49-F238E27FC236}">
                <a16:creationId xmlns:a16="http://schemas.microsoft.com/office/drawing/2014/main" id="{5A073BE3-E614-CD8E-CE28-C0CE3698DE01}"/>
              </a:ext>
            </a:extLst>
          </p:cNvPr>
          <p:cNvSpPr txBox="1"/>
          <p:nvPr/>
        </p:nvSpPr>
        <p:spPr>
          <a:xfrm>
            <a:off x="507803" y="3198393"/>
            <a:ext cx="5306964" cy="3158685"/>
          </a:xfrm>
          <a:prstGeom prst="rect">
            <a:avLst/>
          </a:prstGeom>
          <a:noFill/>
        </p:spPr>
        <p:txBody>
          <a:bodyPr wrap="square">
            <a:spAutoFit/>
          </a:bodyPr>
          <a:lstStyle/>
          <a:p>
            <a:pPr marR="0" lvl="0" fontAlgn="base">
              <a:lnSpc>
                <a:spcPct val="107000"/>
              </a:lnSpc>
              <a:spcBef>
                <a:spcPts val="0"/>
              </a:spcBef>
              <a:spcAft>
                <a:spcPts val="0"/>
              </a:spcAft>
              <a:buSzPts val="1000"/>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Description</a:t>
            </a:r>
            <a:endParaRPr lang="en-US" sz="1800" b="1" kern="100" dirty="0">
              <a:solidFill>
                <a:srgbClr val="000000"/>
              </a:solidFill>
              <a:effectLst/>
              <a:ea typeface="Calibri" panose="020F0502020204030204" pitchFamily="34" charset="0"/>
              <a:cs typeface="Times New Roman" panose="02020603050405020304" pitchFamily="18" charset="0"/>
            </a:endParaRPr>
          </a:p>
          <a:p>
            <a:pPr marL="457200" marR="0" indent="0" fontAlgn="base">
              <a:spcBef>
                <a:spcPts val="0"/>
              </a:spcBef>
              <a:spcAft>
                <a:spcPts val="0"/>
              </a:spcAft>
            </a:pPr>
            <a:r>
              <a:rPr lang="en-US" sz="1800" kern="0" dirty="0">
                <a:effectLst/>
                <a:latin typeface="Cambria" panose="02040503050406030204" pitchFamily="18" charset="0"/>
                <a:ea typeface="Times New Roman" panose="02020603050405020304" pitchFamily="18" charset="0"/>
                <a:cs typeface="Times New Roman" panose="02020603050405020304" pitchFamily="18" charset="0"/>
              </a:rPr>
              <a:t>Reflected cross-site scripting vulnerabilities arise when data is copied from a request and echoed into the application's immediate response in an unsafe way. An attacker can use the vulnerability to construct a request that, if issued by another application user, will cause JavaScript code supplied by the attacker to execute within the user's browser in the context of that user's session with the application.</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p:txBody>
      </p:sp>
      <p:pic>
        <p:nvPicPr>
          <p:cNvPr id="3" name="Picture 2">
            <a:extLst>
              <a:ext uri="{FF2B5EF4-FFF2-40B4-BE49-F238E27FC236}">
                <a16:creationId xmlns:a16="http://schemas.microsoft.com/office/drawing/2014/main" id="{89A86E86-1002-23CD-5A13-9A3189BA2F5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600" r="22953" b="20323"/>
          <a:stretch/>
        </p:blipFill>
        <p:spPr bwMode="auto">
          <a:xfrm>
            <a:off x="6120835" y="1269502"/>
            <a:ext cx="5474111" cy="4593071"/>
          </a:xfrm>
          <a:prstGeom prst="rect">
            <a:avLst/>
          </a:prstGeom>
          <a:noFill/>
          <a:ln>
            <a:noFill/>
          </a:ln>
        </p:spPr>
      </p:pic>
      <p:sp>
        <p:nvSpPr>
          <p:cNvPr id="6" name="Title 1">
            <a:extLst>
              <a:ext uri="{FF2B5EF4-FFF2-40B4-BE49-F238E27FC236}">
                <a16:creationId xmlns:a16="http://schemas.microsoft.com/office/drawing/2014/main" id="{C246DF3B-F19C-424E-AA66-62E8EF01B3CB}"/>
              </a:ext>
            </a:extLst>
          </p:cNvPr>
          <p:cNvSpPr>
            <a:spLocks noGrp="1"/>
          </p:cNvSpPr>
          <p:nvPr>
            <p:ph type="title"/>
          </p:nvPr>
        </p:nvSpPr>
        <p:spPr>
          <a:xfrm>
            <a:off x="748948" y="0"/>
            <a:ext cx="10515600" cy="1117974"/>
          </a:xfrm>
          <a:noFill/>
        </p:spPr>
        <p:txBody>
          <a:bodyPr anchor="ctr"/>
          <a:lstStyle/>
          <a:p>
            <a:r>
              <a:rPr lang="en-US" dirty="0"/>
              <a:t>List of vulnerabilities for</a:t>
            </a:r>
            <a:br>
              <a:rPr lang="en-US" dirty="0"/>
            </a:br>
            <a:r>
              <a:rPr lang="en-US" sz="1800" u="sng" dirty="0">
                <a:solidFill>
                  <a:srgbClr val="0563C1"/>
                </a:solidFill>
                <a:latin typeface="Cambria" panose="02040503050406030204" pitchFamily="18" charset="0"/>
                <a:ea typeface="Cambria" panose="02040503050406030204" pitchFamily="18" charset="0"/>
                <a:cs typeface="Cambria" panose="02040503050406030204" pitchFamily="18" charset="0"/>
              </a:rPr>
              <a:t>https://mlsa.gov.mv</a:t>
            </a:r>
            <a:endParaRPr lang="en-US" dirty="0"/>
          </a:p>
        </p:txBody>
      </p:sp>
    </p:spTree>
    <p:extLst>
      <p:ext uri="{BB962C8B-B14F-4D97-AF65-F5344CB8AC3E}">
        <p14:creationId xmlns:p14="http://schemas.microsoft.com/office/powerpoint/2010/main" val="253384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89E4EE-4855-CA82-C86D-2BE28A8DE7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0095" y="1311144"/>
            <a:ext cx="6277236" cy="3530945"/>
          </a:xfrm>
          <a:prstGeom prst="rect">
            <a:avLst/>
          </a:prstGeom>
          <a:noFill/>
          <a:ln>
            <a:noFill/>
          </a:ln>
        </p:spPr>
      </p:pic>
      <p:sp>
        <p:nvSpPr>
          <p:cNvPr id="4" name="TextBox 3">
            <a:extLst>
              <a:ext uri="{FF2B5EF4-FFF2-40B4-BE49-F238E27FC236}">
                <a16:creationId xmlns:a16="http://schemas.microsoft.com/office/drawing/2014/main" id="{29ED5F23-1D0E-4CBD-BC25-89A09F3B4D93}"/>
              </a:ext>
            </a:extLst>
          </p:cNvPr>
          <p:cNvSpPr txBox="1"/>
          <p:nvPr/>
        </p:nvSpPr>
        <p:spPr>
          <a:xfrm>
            <a:off x="539685" y="755555"/>
            <a:ext cx="4805313" cy="3435556"/>
          </a:xfrm>
          <a:prstGeom prst="rect">
            <a:avLst/>
          </a:prstGeom>
          <a:noFill/>
        </p:spPr>
        <p:txBody>
          <a:bodyPr wrap="square">
            <a:spAutoFit/>
          </a:bodyPr>
          <a:lstStyle/>
          <a:p>
            <a:pPr marL="457200" marR="0" lvl="0" indent="-457200" fontAlgn="base">
              <a:lnSpc>
                <a:spcPct val="107000"/>
              </a:lnSpc>
              <a:spcBef>
                <a:spcPts val="0"/>
              </a:spcBef>
              <a:spcAft>
                <a:spcPts val="0"/>
              </a:spcAft>
              <a:buFont typeface="+mj-lt"/>
              <a:buAutoNum type="arabicPeriod" startAt="6"/>
              <a:tabLst>
                <a:tab pos="457200" algn="l"/>
              </a:tabLst>
            </a:pPr>
            <a:r>
              <a:rPr lang="en-US" b="1" kern="0" dirty="0">
                <a:solidFill>
                  <a:srgbClr val="000000"/>
                </a:solidFill>
                <a:effectLst/>
                <a:ea typeface="Times New Roman" panose="02020603050405020304" pitchFamily="18" charset="0"/>
                <a:cs typeface="Times New Roman" panose="02020603050405020304" pitchFamily="18" charset="0"/>
              </a:rPr>
              <a:t> Vulnerability Name:</a:t>
            </a:r>
            <a:endParaRPr lang="en-US" kern="100" dirty="0">
              <a:effectLst/>
              <a:ea typeface="Calibri" panose="020F0502020204030204" pitchFamily="34" charset="0"/>
              <a:cs typeface="Times New Roman" panose="02020603050405020304" pitchFamily="18" charset="0"/>
            </a:endParaRPr>
          </a:p>
          <a:p>
            <a:pPr marL="457200" marR="0" fontAlgn="base">
              <a:lnSpc>
                <a:spcPct val="107000"/>
              </a:lnSpc>
              <a:spcBef>
                <a:spcPts val="0"/>
              </a:spcBef>
              <a:spcAft>
                <a:spcPts val="0"/>
              </a:spcAft>
            </a:pPr>
            <a:r>
              <a:rPr lang="en-US" b="1" kern="0" dirty="0">
                <a:solidFill>
                  <a:srgbClr val="000000"/>
                </a:solidFill>
                <a:effectLst/>
                <a:ea typeface="Times New Roman" panose="02020603050405020304" pitchFamily="18" charset="0"/>
                <a:cs typeface="Times New Roman" panose="02020603050405020304" pitchFamily="18" charset="0"/>
              </a:rPr>
              <a:t> </a:t>
            </a:r>
            <a:r>
              <a:rPr lang="en-US" kern="0" dirty="0">
                <a:effectLst/>
                <a:ea typeface="Times New Roman" panose="02020603050405020304" pitchFamily="18" charset="0"/>
                <a:cs typeface="Times New Roman" panose="02020603050405020304" pitchFamily="18" charset="0"/>
              </a:rPr>
              <a:t>Cross-site scripting (reflected)</a:t>
            </a:r>
          </a:p>
          <a:p>
            <a:pPr marL="457200" marR="0" fontAlgn="base">
              <a:lnSpc>
                <a:spcPct val="107000"/>
              </a:lnSpc>
              <a:spcBef>
                <a:spcPts val="0"/>
              </a:spcBef>
              <a:spcAft>
                <a:spcPts val="0"/>
              </a:spcAft>
            </a:pPr>
            <a:endParaRPr lang="en-US" b="1" kern="0" dirty="0">
              <a:solidFill>
                <a:srgbClr val="000000"/>
              </a:solidFill>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b="1" kern="0" dirty="0">
                <a:solidFill>
                  <a:srgbClr val="000000"/>
                </a:solidFill>
                <a:effectLst/>
                <a:ea typeface="Times New Roman" panose="02020603050405020304" pitchFamily="18" charset="0"/>
                <a:cs typeface="Times New Roman" panose="02020603050405020304" pitchFamily="18" charset="0"/>
              </a:rPr>
              <a:t>Vulnerable URL :</a:t>
            </a:r>
          </a:p>
          <a:p>
            <a:pPr marL="342900" indent="-342900" fontAlgn="base">
              <a:lnSpc>
                <a:spcPct val="107000"/>
              </a:lnSpc>
              <a:buSzPts val="1000"/>
              <a:buFont typeface="Symbol" panose="05050102010706020507" pitchFamily="18" charset="2"/>
              <a:buChar char=""/>
              <a:tabLst>
                <a:tab pos="457200" algn="l"/>
              </a:tabLst>
            </a:pPr>
            <a:r>
              <a:rPr lang="en-US" sz="1800" u="sng" kern="0" dirty="0">
                <a:solidFill>
                  <a:srgbClr val="0563C1"/>
                </a:solidFill>
                <a:effectLst/>
                <a:latin typeface="Cambria" panose="02040503050406030204" pitchFamily="18" charset="0"/>
                <a:ea typeface="Times New Roman" panose="02020603050405020304" pitchFamily="18" charset="0"/>
                <a:cs typeface="Times New Roman" panose="02020603050405020304" pitchFamily="18" charset="0"/>
                <a:hlinkClick r:id="rId3"/>
              </a:rPr>
              <a:t>https://www.mlsa.gov.mv/search.php?s=%3Cimg%20src=https://static.vecteezy.com/system/resources/previews/028/245/503/non_2x/india-flag-logo-vector-free-ai-generated-free-png.png%3E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kern="100" dirty="0">
              <a:effectLst/>
              <a:ea typeface="Calibri" panose="020F0502020204030204" pitchFamily="34" charset="0"/>
              <a:cs typeface="Times New Roman" panose="02020603050405020304" pitchFamily="18" charset="0"/>
            </a:endParaRPr>
          </a:p>
          <a:p>
            <a:pPr marL="228600" lvl="2" indent="0">
              <a:buNone/>
            </a:pPr>
            <a:endParaRPr lang="en-US" dirty="0"/>
          </a:p>
        </p:txBody>
      </p:sp>
      <p:sp>
        <p:nvSpPr>
          <p:cNvPr id="6" name="Rectangle 5">
            <a:extLst>
              <a:ext uri="{FF2B5EF4-FFF2-40B4-BE49-F238E27FC236}">
                <a16:creationId xmlns:a16="http://schemas.microsoft.com/office/drawing/2014/main" id="{0405A197-36DE-4040-96CC-DEA083D9CA1A}"/>
              </a:ext>
              <a:ext uri="{C183D7F6-B498-43B3-948B-1728B52AA6E4}">
                <adec:decorative xmlns:adec="http://schemas.microsoft.com/office/drawing/2017/decorative" val="1"/>
              </a:ext>
            </a:extLst>
          </p:cNvPr>
          <p:cNvSpPr/>
          <p:nvPr/>
        </p:nvSpPr>
        <p:spPr>
          <a:xfrm>
            <a:off x="0" y="-28281"/>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46598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041E-DCEF-8E76-2F29-C97AAA2D7B4B}"/>
              </a:ext>
            </a:extLst>
          </p:cNvPr>
          <p:cNvSpPr>
            <a:spLocks noGrp="1"/>
          </p:cNvSpPr>
          <p:nvPr>
            <p:ph type="title"/>
          </p:nvPr>
        </p:nvSpPr>
        <p:spPr>
          <a:xfrm>
            <a:off x="770931" y="696850"/>
            <a:ext cx="10515600" cy="1325880"/>
          </a:xfrm>
        </p:spPr>
        <p:txBody>
          <a:bodyPr/>
          <a:lstStyle/>
          <a:p>
            <a:r>
              <a:rPr lang="en-US" dirty="0"/>
              <a:t>conclusion</a:t>
            </a:r>
          </a:p>
        </p:txBody>
      </p:sp>
      <p:sp>
        <p:nvSpPr>
          <p:cNvPr id="3" name="Content Placeholder 2">
            <a:extLst>
              <a:ext uri="{FF2B5EF4-FFF2-40B4-BE49-F238E27FC236}">
                <a16:creationId xmlns:a16="http://schemas.microsoft.com/office/drawing/2014/main" id="{4495A6B9-5CEA-4F98-0F8B-606D486D043D}"/>
              </a:ext>
            </a:extLst>
          </p:cNvPr>
          <p:cNvSpPr>
            <a:spLocks noGrp="1"/>
          </p:cNvSpPr>
          <p:nvPr>
            <p:ph sz="quarter" idx="13"/>
          </p:nvPr>
        </p:nvSpPr>
        <p:spPr>
          <a:xfrm>
            <a:off x="647104" y="2048388"/>
            <a:ext cx="10291915" cy="2370238"/>
          </a:xfrm>
        </p:spPr>
        <p:txBody>
          <a:bodyPr>
            <a:normAutofit/>
          </a:bodyPr>
          <a:lstStyle/>
          <a:p>
            <a:pPr marL="914400" marR="0" algn="just">
              <a:spcBef>
                <a:spcPts val="0"/>
              </a:spcBef>
              <a:spcAft>
                <a:spcPts val="0"/>
              </a:spcAft>
            </a:pPr>
            <a:r>
              <a:rPr lang="en-US" sz="2400" dirty="0">
                <a:solidFill>
                  <a:srgbClr val="000000"/>
                </a:solidFill>
                <a:effectLst/>
                <a:ea typeface="Times New Roman" panose="02020603050405020304" pitchFamily="18" charset="0"/>
              </a:rPr>
              <a:t>The above-mentioned vulnerabilities were being tested and exploited by automated and manual methods for the verification of its severity by the approach of and Greybox testing. </a:t>
            </a:r>
            <a:endParaRPr lang="en-US" sz="2400" dirty="0">
              <a:effectLst/>
              <a:ea typeface="Times New Roman" panose="02020603050405020304" pitchFamily="18" charset="0"/>
            </a:endParaRPr>
          </a:p>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 </a:t>
            </a:r>
          </a:p>
          <a:p>
            <a:pPr marL="914400" marR="0" algn="just">
              <a:spcBef>
                <a:spcPts val="0"/>
              </a:spcBef>
              <a:spcAft>
                <a:spcPts val="0"/>
              </a:spcAft>
            </a:pPr>
            <a:r>
              <a:rPr lang="en-US" sz="2400" dirty="0">
                <a:solidFill>
                  <a:srgbClr val="000000"/>
                </a:solidFill>
                <a:effectLst/>
                <a:ea typeface="Times New Roman" panose="02020603050405020304" pitchFamily="18" charset="0"/>
              </a:rPr>
              <a:t>All vulnerabilities mentioned above should be patched as soon as possible; suitable patches are provided with every vulnerability.</a:t>
            </a:r>
            <a:endParaRPr lang="en-US" sz="2400" dirty="0">
              <a:effectLst/>
              <a:ea typeface="Times New Roman" panose="02020603050405020304" pitchFamily="18" charset="0"/>
            </a:endParaRPr>
          </a:p>
          <a:p>
            <a:endParaRPr lang="en-US" sz="2400" dirty="0"/>
          </a:p>
        </p:txBody>
      </p:sp>
      <p:sp>
        <p:nvSpPr>
          <p:cNvPr id="4" name="Rectangle 3">
            <a:extLst>
              <a:ext uri="{FF2B5EF4-FFF2-40B4-BE49-F238E27FC236}">
                <a16:creationId xmlns:a16="http://schemas.microsoft.com/office/drawing/2014/main" id="{108C4344-49D6-441E-990F-D51B9FF62233}"/>
              </a:ext>
              <a:ext uri="{C183D7F6-B498-43B3-948B-1728B52AA6E4}">
                <adec:decorative xmlns:adec="http://schemas.microsoft.com/office/drawing/2017/decorative" val="1"/>
              </a:ext>
            </a:extLst>
          </p:cNvPr>
          <p:cNvSpPr/>
          <p:nvPr/>
        </p:nvSpPr>
        <p:spPr>
          <a:xfrm>
            <a:off x="0" y="0"/>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54653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2FE7-9BE5-4B27-A3F9-ACAB6A872EFE}"/>
              </a:ext>
            </a:extLst>
          </p:cNvPr>
          <p:cNvSpPr>
            <a:spLocks noGrp="1"/>
          </p:cNvSpPr>
          <p:nvPr>
            <p:ph type="ctrTitle"/>
          </p:nvPr>
        </p:nvSpPr>
        <p:spPr>
          <a:xfrm>
            <a:off x="1524000" y="1642620"/>
            <a:ext cx="9144000" cy="2286000"/>
          </a:xfrm>
        </p:spPr>
        <p:txBody>
          <a:bodyPr/>
          <a:lstStyle/>
          <a:p>
            <a:r>
              <a:rPr lang="en-US" sz="6000" dirty="0"/>
              <a:t>THANK YOU </a:t>
            </a:r>
            <a:endParaRPr lang="en-IN" sz="6000" dirty="0"/>
          </a:p>
        </p:txBody>
      </p:sp>
      <p:sp>
        <p:nvSpPr>
          <p:cNvPr id="4" name="Rectangle 3">
            <a:extLst>
              <a:ext uri="{FF2B5EF4-FFF2-40B4-BE49-F238E27FC236}">
                <a16:creationId xmlns:a16="http://schemas.microsoft.com/office/drawing/2014/main" id="{64FF4FC9-D7C6-4DD4-8FF8-8106E05C059D}"/>
              </a:ext>
              <a:ext uri="{C183D7F6-B498-43B3-948B-1728B52AA6E4}">
                <adec:decorative xmlns:adec="http://schemas.microsoft.com/office/drawing/2017/decorative" val="1"/>
              </a:ext>
            </a:extLst>
          </p:cNvPr>
          <p:cNvSpPr/>
          <p:nvPr/>
        </p:nvSpPr>
        <p:spPr>
          <a:xfrm>
            <a:off x="0" y="6332244"/>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Rectangle 4">
            <a:extLst>
              <a:ext uri="{FF2B5EF4-FFF2-40B4-BE49-F238E27FC236}">
                <a16:creationId xmlns:a16="http://schemas.microsoft.com/office/drawing/2014/main" id="{D5ABBB78-A311-4B2C-83CC-7DF8A4FACBBB}"/>
              </a:ext>
              <a:ext uri="{C183D7F6-B498-43B3-948B-1728B52AA6E4}">
                <adec:decorative xmlns:adec="http://schemas.microsoft.com/office/drawing/2017/decorative" val="1"/>
              </a:ext>
            </a:extLst>
          </p:cNvPr>
          <p:cNvSpPr/>
          <p:nvPr/>
        </p:nvSpPr>
        <p:spPr>
          <a:xfrm>
            <a:off x="0" y="0"/>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1135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B4B36F-2799-4108-78A8-D652CA990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528" y="160444"/>
            <a:ext cx="7569454" cy="2972056"/>
          </a:xfrm>
          <a:prstGeom prst="rect">
            <a:avLst/>
          </a:prstGeom>
        </p:spPr>
      </p:pic>
      <p:sp>
        <p:nvSpPr>
          <p:cNvPr id="15" name="TextBox 14">
            <a:extLst>
              <a:ext uri="{FF2B5EF4-FFF2-40B4-BE49-F238E27FC236}">
                <a16:creationId xmlns:a16="http://schemas.microsoft.com/office/drawing/2014/main" id="{B6247F29-5524-86A6-70E6-A6AD84B07017}"/>
              </a:ext>
            </a:extLst>
          </p:cNvPr>
          <p:cNvSpPr txBox="1"/>
          <p:nvPr/>
        </p:nvSpPr>
        <p:spPr>
          <a:xfrm>
            <a:off x="1548143" y="3621386"/>
            <a:ext cx="3458423" cy="2031325"/>
          </a:xfrm>
          <a:prstGeom prst="rect">
            <a:avLst/>
          </a:prstGeom>
          <a:noFill/>
        </p:spPr>
        <p:txBody>
          <a:bodyPr wrap="square" rtlCol="0">
            <a:spAutoFit/>
          </a:bodyPr>
          <a:lstStyle/>
          <a:p>
            <a:r>
              <a:rPr lang="en-US" sz="1800" dirty="0">
                <a:solidFill>
                  <a:schemeClr val="bg1"/>
                </a:solidFill>
              </a:rPr>
              <a:t>VA : Vulnerability assessment</a:t>
            </a:r>
          </a:p>
          <a:p>
            <a:endParaRPr lang="en-US" i="0" kern="1200" dirty="0">
              <a:solidFill>
                <a:schemeClr val="bg1"/>
              </a:solidFill>
              <a:effectLst/>
              <a:ea typeface="+mn-ea"/>
              <a:cs typeface="+mn-cs"/>
            </a:endParaRPr>
          </a:p>
          <a:p>
            <a:r>
              <a:rPr lang="en-US" sz="1800" i="0" kern="1200" dirty="0">
                <a:solidFill>
                  <a:schemeClr val="bg1"/>
                </a:solidFill>
                <a:effectLst/>
                <a:ea typeface="+mn-ea"/>
                <a:cs typeface="+mn-cs"/>
              </a:rPr>
              <a:t>Vulnerability assessments search for potential weak points in your security</a:t>
            </a:r>
            <a:endParaRPr lang="en-IN" sz="1800" dirty="0">
              <a:solidFill>
                <a:schemeClr val="bg1"/>
              </a:solidFill>
            </a:endParaRPr>
          </a:p>
          <a:p>
            <a:endParaRPr lang="en-US" sz="1800" dirty="0">
              <a:solidFill>
                <a:schemeClr val="bg1"/>
              </a:solidFill>
            </a:endParaRPr>
          </a:p>
          <a:p>
            <a:endParaRPr lang="en-IN" sz="1800" dirty="0">
              <a:solidFill>
                <a:schemeClr val="bg1"/>
              </a:solidFill>
            </a:endParaRPr>
          </a:p>
        </p:txBody>
      </p:sp>
      <p:sp>
        <p:nvSpPr>
          <p:cNvPr id="17" name="TextBox 16">
            <a:extLst>
              <a:ext uri="{FF2B5EF4-FFF2-40B4-BE49-F238E27FC236}">
                <a16:creationId xmlns:a16="http://schemas.microsoft.com/office/drawing/2014/main" id="{B2B16F5C-9598-8F88-2476-C8DE6D7AAFCB}"/>
              </a:ext>
            </a:extLst>
          </p:cNvPr>
          <p:cNvSpPr txBox="1"/>
          <p:nvPr/>
        </p:nvSpPr>
        <p:spPr>
          <a:xfrm>
            <a:off x="6096000" y="3621386"/>
            <a:ext cx="3714184" cy="203132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PT : Penetration Testing </a:t>
            </a:r>
            <a:endParaRPr lang="en-IN" sz="1800" dirty="0">
              <a:solidFill>
                <a:schemeClr val="bg1"/>
              </a:solidFill>
            </a:endParaRPr>
          </a:p>
          <a:p>
            <a:endParaRPr lang="en-US" i="0" kern="1200" dirty="0">
              <a:solidFill>
                <a:schemeClr val="bg1"/>
              </a:solidFill>
              <a:effectLst/>
              <a:ea typeface="+mn-ea"/>
              <a:cs typeface="+mn-cs"/>
            </a:endParaRPr>
          </a:p>
          <a:p>
            <a:r>
              <a:rPr lang="en-US" sz="1800" b="0" i="0" kern="1200" dirty="0">
                <a:solidFill>
                  <a:schemeClr val="bg1"/>
                </a:solidFill>
                <a:effectLst/>
                <a:ea typeface="+mn-ea"/>
                <a:cs typeface="+mn-cs"/>
              </a:rPr>
              <a:t>while Penetration testing identifies weaknesses and then attempts to exploit them</a:t>
            </a:r>
            <a:r>
              <a:rPr lang="en-US" sz="1600" b="0" i="0" kern="1200" dirty="0">
                <a:solidFill>
                  <a:schemeClr val="bg1"/>
                </a:solidFill>
                <a:effectLst/>
                <a:ea typeface="+mn-ea"/>
                <a:cs typeface="+mn-cs"/>
              </a:rPr>
              <a:t>.</a:t>
            </a:r>
            <a:endParaRPr lang="en-IN" dirty="0">
              <a:solidFill>
                <a:schemeClr val="bg1"/>
              </a:solidFill>
            </a:endParaRPr>
          </a:p>
          <a:p>
            <a:endParaRPr lang="en-US" sz="1800" dirty="0">
              <a:solidFill>
                <a:schemeClr val="bg1"/>
              </a:solidFill>
            </a:endParaRPr>
          </a:p>
          <a:p>
            <a:endParaRPr lang="en-IN" sz="1800" dirty="0">
              <a:solidFill>
                <a:schemeClr val="bg1"/>
              </a:solidFill>
            </a:endParaRPr>
          </a:p>
        </p:txBody>
      </p:sp>
    </p:spTree>
    <p:extLst>
      <p:ext uri="{BB962C8B-B14F-4D97-AF65-F5344CB8AC3E}">
        <p14:creationId xmlns:p14="http://schemas.microsoft.com/office/powerpoint/2010/main" val="46786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C62D36-A7D2-047B-548A-80B6BFBC25E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3759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9C373000-EEA1-D16F-189A-338FFDA2E708}"/>
              </a:ext>
            </a:extLst>
          </p:cNvPr>
          <p:cNvSpPr>
            <a:spLocks noGrp="1"/>
          </p:cNvSpPr>
          <p:nvPr>
            <p:ph type="subTitle" idx="1"/>
          </p:nvPr>
        </p:nvSpPr>
        <p:spPr>
          <a:xfrm>
            <a:off x="610606" y="451466"/>
            <a:ext cx="5066250" cy="690880"/>
          </a:xfrm>
        </p:spPr>
        <p:txBody>
          <a:bodyPr/>
          <a:lstStyle/>
          <a:p>
            <a:r>
              <a:rPr lang="en-US" b="1" dirty="0">
                <a:latin typeface="+mn-lt"/>
              </a:rPr>
              <a:t>Type of testing</a:t>
            </a:r>
          </a:p>
        </p:txBody>
      </p:sp>
      <p:sp>
        <p:nvSpPr>
          <p:cNvPr id="5" name="TextBox 4">
            <a:extLst>
              <a:ext uri="{FF2B5EF4-FFF2-40B4-BE49-F238E27FC236}">
                <a16:creationId xmlns:a16="http://schemas.microsoft.com/office/drawing/2014/main" id="{10F393BF-052A-5B3C-FC85-2C0F374F7D2A}"/>
              </a:ext>
            </a:extLst>
          </p:cNvPr>
          <p:cNvSpPr txBox="1"/>
          <p:nvPr/>
        </p:nvSpPr>
        <p:spPr>
          <a:xfrm>
            <a:off x="506994" y="2154725"/>
            <a:ext cx="5441133" cy="3416320"/>
          </a:xfrm>
          <a:prstGeom prst="rect">
            <a:avLst/>
          </a:prstGeom>
          <a:noFill/>
        </p:spPr>
        <p:txBody>
          <a:bodyPr wrap="square" rtlCol="0">
            <a:spAutoFit/>
          </a:bodyPr>
          <a:lstStyle/>
          <a:p>
            <a:r>
              <a:rPr lang="en-US" b="1" dirty="0"/>
              <a:t>Black Box Testing </a:t>
            </a:r>
            <a:r>
              <a:rPr lang="en-US" dirty="0"/>
              <a:t>: Testers have no prior knowledge of the target system. They attempt to simulate an external attack without inside information.</a:t>
            </a:r>
          </a:p>
          <a:p>
            <a:endParaRPr lang="en-US" b="1" dirty="0"/>
          </a:p>
          <a:p>
            <a:r>
              <a:rPr lang="en-US" b="1" dirty="0"/>
              <a:t>White Box Testing </a:t>
            </a:r>
            <a:r>
              <a:rPr lang="en-US" dirty="0"/>
              <a:t>: Testers have complete knowledge of the target system, including source code and architecture. This type of test is often used for in-depth assessments.</a:t>
            </a:r>
          </a:p>
          <a:p>
            <a:endParaRPr lang="en-US" b="1" dirty="0"/>
          </a:p>
          <a:p>
            <a:r>
              <a:rPr lang="en-US" b="1" dirty="0"/>
              <a:t>Gray Box Testing </a:t>
            </a:r>
            <a:r>
              <a:rPr lang="en-US" dirty="0"/>
              <a:t>: Testers have limited knowledge of the target system, simulating an attacker with partial information.</a:t>
            </a:r>
            <a:endParaRPr lang="en-UM" dirty="0"/>
          </a:p>
        </p:txBody>
      </p:sp>
      <p:pic>
        <p:nvPicPr>
          <p:cNvPr id="7" name="Picture 2" descr="What is white box testing and how to perform it? - aqua cloud">
            <a:extLst>
              <a:ext uri="{FF2B5EF4-FFF2-40B4-BE49-F238E27FC236}">
                <a16:creationId xmlns:a16="http://schemas.microsoft.com/office/drawing/2014/main" id="{E7B2B07C-A499-42AC-BAE3-3B1CD71E08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503" b="9101"/>
          <a:stretch/>
        </p:blipFill>
        <p:spPr bwMode="auto">
          <a:xfrm>
            <a:off x="6243875" y="1320049"/>
            <a:ext cx="5328213" cy="407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4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459637" y="7004"/>
            <a:ext cx="8024439" cy="1710354"/>
          </a:xfrm>
          <a:noFill/>
        </p:spPr>
        <p:txBody>
          <a:bodyPr anchor="ctr"/>
          <a:lstStyle/>
          <a:p>
            <a:r>
              <a:rPr lang="en-US" dirty="0"/>
              <a:t>Life cycle of vapt</a:t>
            </a:r>
          </a:p>
        </p:txBody>
      </p:sp>
      <p:pic>
        <p:nvPicPr>
          <p:cNvPr id="6" name="image4.jpeg">
            <a:extLst>
              <a:ext uri="{FF2B5EF4-FFF2-40B4-BE49-F238E27FC236}">
                <a16:creationId xmlns:a16="http://schemas.microsoft.com/office/drawing/2014/main" id="{1D0F1E94-1E31-D9CD-75EC-315C9DBCBCED}"/>
              </a:ext>
            </a:extLst>
          </p:cNvPr>
          <p:cNvPicPr>
            <a:picLocks noChangeAspect="1"/>
          </p:cNvPicPr>
          <p:nvPr/>
        </p:nvPicPr>
        <p:blipFill>
          <a:blip r:embed="rId3" cstate="print"/>
          <a:stretch>
            <a:fillRect/>
          </a:stretch>
        </p:blipFill>
        <p:spPr>
          <a:xfrm>
            <a:off x="5242425" y="1378145"/>
            <a:ext cx="6394052" cy="4559329"/>
          </a:xfrm>
          <a:prstGeom prst="rect">
            <a:avLst/>
          </a:prstGeom>
        </p:spPr>
      </p:pic>
      <p:graphicFrame>
        <p:nvGraphicFramePr>
          <p:cNvPr id="9" name="Table 8">
            <a:extLst>
              <a:ext uri="{FF2B5EF4-FFF2-40B4-BE49-F238E27FC236}">
                <a16:creationId xmlns:a16="http://schemas.microsoft.com/office/drawing/2014/main" id="{18AEF65A-97DA-4FE5-8DE3-B3FC888AF6F3}"/>
              </a:ext>
            </a:extLst>
          </p:cNvPr>
          <p:cNvGraphicFramePr>
            <a:graphicFrameLocks noGrp="1"/>
          </p:cNvGraphicFramePr>
          <p:nvPr>
            <p:extLst>
              <p:ext uri="{D42A27DB-BD31-4B8C-83A1-F6EECF244321}">
                <p14:modId xmlns:p14="http://schemas.microsoft.com/office/powerpoint/2010/main" val="2236952127"/>
              </p:ext>
            </p:extLst>
          </p:nvPr>
        </p:nvGraphicFramePr>
        <p:xfrm>
          <a:off x="225585" y="2676330"/>
          <a:ext cx="4534501" cy="1791590"/>
        </p:xfrm>
        <a:graphic>
          <a:graphicData uri="http://schemas.openxmlformats.org/drawingml/2006/table">
            <a:tbl>
              <a:tblPr bandRow="1">
                <a:tableStyleId>{5A111915-BE36-4E01-A7E5-04B1672EAD32}</a:tableStyleId>
              </a:tblPr>
              <a:tblGrid>
                <a:gridCol w="387157">
                  <a:extLst>
                    <a:ext uri="{9D8B030D-6E8A-4147-A177-3AD203B41FA5}">
                      <a16:colId xmlns:a16="http://schemas.microsoft.com/office/drawing/2014/main" val="391575445"/>
                    </a:ext>
                  </a:extLst>
                </a:gridCol>
                <a:gridCol w="1008668">
                  <a:extLst>
                    <a:ext uri="{9D8B030D-6E8A-4147-A177-3AD203B41FA5}">
                      <a16:colId xmlns:a16="http://schemas.microsoft.com/office/drawing/2014/main" val="2456518152"/>
                    </a:ext>
                  </a:extLst>
                </a:gridCol>
                <a:gridCol w="1847654">
                  <a:extLst>
                    <a:ext uri="{9D8B030D-6E8A-4147-A177-3AD203B41FA5}">
                      <a16:colId xmlns:a16="http://schemas.microsoft.com/office/drawing/2014/main" val="2683452229"/>
                    </a:ext>
                  </a:extLst>
                </a:gridCol>
                <a:gridCol w="1291022">
                  <a:extLst>
                    <a:ext uri="{9D8B030D-6E8A-4147-A177-3AD203B41FA5}">
                      <a16:colId xmlns:a16="http://schemas.microsoft.com/office/drawing/2014/main" val="2443345253"/>
                    </a:ext>
                  </a:extLst>
                </a:gridCol>
              </a:tblGrid>
              <a:tr h="537949">
                <a:tc>
                  <a:txBody>
                    <a:bodyPr/>
                    <a:lstStyle/>
                    <a:p>
                      <a:pPr algn="ctr">
                        <a:lnSpc>
                          <a:spcPct val="107000"/>
                        </a:lnSpc>
                        <a:spcAft>
                          <a:spcPts val="800"/>
                        </a:spcAft>
                      </a:pPr>
                      <a:r>
                        <a:rPr lang="en-US" sz="1600" b="1" kern="100" dirty="0">
                          <a:effectLst/>
                        </a:rPr>
                        <a:t>Sr. No.</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US" sz="1600" b="1" kern="100" dirty="0">
                          <a:effectLst/>
                        </a:rPr>
                        <a:t>Type of Asset</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US" sz="1600" b="1" kern="100" dirty="0">
                          <a:effectLst/>
                        </a:rPr>
                        <a:t>Host Name</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US" sz="1600" b="1" kern="100" dirty="0">
                          <a:effectLst/>
                        </a:rPr>
                        <a:t>IP Address</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12036366"/>
                  </a:ext>
                </a:extLst>
              </a:tr>
              <a:tr h="360955">
                <a:tc>
                  <a:txBody>
                    <a:bodyPr/>
                    <a:lstStyle/>
                    <a:p>
                      <a:pPr algn="l">
                        <a:lnSpc>
                          <a:spcPct val="107000"/>
                        </a:lnSpc>
                        <a:spcAft>
                          <a:spcPts val="800"/>
                        </a:spcAft>
                      </a:pPr>
                      <a:r>
                        <a:rPr lang="en-US" sz="1600" kern="100" dirty="0">
                          <a:effectLst/>
                        </a:rPr>
                        <a: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600" kern="100">
                          <a:effectLst/>
                        </a:rPr>
                        <a:t>Website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600" u="sng" kern="100" dirty="0">
                          <a:effectLst/>
                          <a:hlinkClick r:id="rId4"/>
                        </a:rPr>
                        <a:t>https://testfire.net</a:t>
                      </a:r>
                      <a:endParaRPr lang="en-US" sz="1600" u="sng" kern="100" dirty="0">
                        <a:effectLst/>
                      </a:endParaRPr>
                    </a:p>
                  </a:txBody>
                  <a:tcPr marL="68580" marR="68580" marT="0" marB="0" anchor="b"/>
                </a:tc>
                <a:tc>
                  <a:txBody>
                    <a:bodyPr/>
                    <a:lstStyle/>
                    <a:p>
                      <a:pPr algn="ctr">
                        <a:lnSpc>
                          <a:spcPct val="107000"/>
                        </a:lnSpc>
                        <a:spcAft>
                          <a:spcPts val="800"/>
                        </a:spcAft>
                      </a:pPr>
                      <a:r>
                        <a:rPr lang="en-US" sz="1600" kern="100" dirty="0">
                          <a:effectLst/>
                        </a:rPr>
                        <a:t>65.61.137.117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89613985"/>
                  </a:ext>
                </a:extLst>
              </a:tr>
              <a:tr h="294073">
                <a:tc>
                  <a:txBody>
                    <a:bodyPr/>
                    <a:lstStyle/>
                    <a:p>
                      <a:pPr algn="l">
                        <a:lnSpc>
                          <a:spcPct val="107000"/>
                        </a:lnSpc>
                        <a:spcAft>
                          <a:spcPts val="800"/>
                        </a:spcAft>
                      </a:pPr>
                      <a:r>
                        <a:rPr lang="en-US" sz="1600" kern="100" dirty="0">
                          <a:effectLst/>
                        </a:rPr>
                        <a:t>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600" kern="100">
                          <a:effectLst/>
                        </a:rPr>
                        <a:t>Website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600" kern="100" dirty="0">
                          <a:effectLst/>
                        </a:rPr>
                        <a:t>https://www.mlsa.gov.mv/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US" sz="1600" kern="100" dirty="0">
                          <a:effectLst/>
                        </a:rPr>
                        <a:t>172.67.174.237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7987064"/>
                  </a:ext>
                </a:extLst>
              </a:tr>
            </a:tbl>
          </a:graphicData>
        </a:graphic>
      </p:graphicFrame>
      <p:cxnSp>
        <p:nvCxnSpPr>
          <p:cNvPr id="12" name="Straight Arrow Connector 11">
            <a:extLst>
              <a:ext uri="{FF2B5EF4-FFF2-40B4-BE49-F238E27FC236}">
                <a16:creationId xmlns:a16="http://schemas.microsoft.com/office/drawing/2014/main" id="{370DA4AB-62E1-4F77-A198-A65FCF24CFB8}"/>
              </a:ext>
            </a:extLst>
          </p:cNvPr>
          <p:cNvCxnSpPr/>
          <p:nvPr/>
        </p:nvCxnSpPr>
        <p:spPr>
          <a:xfrm>
            <a:off x="4760086" y="3429000"/>
            <a:ext cx="60443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AE24-43BC-4772-A79E-9ABDD9DF7F65}"/>
              </a:ext>
            </a:extLst>
          </p:cNvPr>
          <p:cNvSpPr>
            <a:spLocks noGrp="1"/>
          </p:cNvSpPr>
          <p:nvPr>
            <p:ph type="ctrTitle"/>
          </p:nvPr>
        </p:nvSpPr>
        <p:spPr>
          <a:xfrm>
            <a:off x="1269476" y="509046"/>
            <a:ext cx="9144000" cy="864909"/>
          </a:xfrm>
        </p:spPr>
        <p:txBody>
          <a:bodyPr/>
          <a:lstStyle/>
          <a:p>
            <a:r>
              <a:rPr lang="en-US" dirty="0"/>
              <a:t>Steps of testing </a:t>
            </a:r>
            <a:endParaRPr lang="en-IN" dirty="0"/>
          </a:p>
        </p:txBody>
      </p:sp>
      <p:sp>
        <p:nvSpPr>
          <p:cNvPr id="4" name="Rectangle 3">
            <a:extLst>
              <a:ext uri="{FF2B5EF4-FFF2-40B4-BE49-F238E27FC236}">
                <a16:creationId xmlns:a16="http://schemas.microsoft.com/office/drawing/2014/main" id="{214F2B6F-B523-47A5-B099-E4F159332313}"/>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5" name="Picture 2" descr="elyanlabs">
            <a:extLst>
              <a:ext uri="{FF2B5EF4-FFF2-40B4-BE49-F238E27FC236}">
                <a16:creationId xmlns:a16="http://schemas.microsoft.com/office/drawing/2014/main" id="{BE5CF360-7E56-4A1D-AC9D-9E561550F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110" y="1373955"/>
            <a:ext cx="5979459" cy="485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1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85E9BE-EA34-4676-9775-80C484422F76}"/>
              </a:ext>
            </a:extLst>
          </p:cNvPr>
          <p:cNvSpPr>
            <a:spLocks noGrp="1"/>
          </p:cNvSpPr>
          <p:nvPr>
            <p:ph type="subTitle" idx="1"/>
          </p:nvPr>
        </p:nvSpPr>
        <p:spPr>
          <a:xfrm>
            <a:off x="1260050" y="290719"/>
            <a:ext cx="9144000" cy="683219"/>
          </a:xfrm>
        </p:spPr>
        <p:txBody>
          <a:bodyPr/>
          <a:lstStyle/>
          <a:p>
            <a:r>
              <a:rPr lang="en-US" dirty="0"/>
              <a:t>Tools used during testing</a:t>
            </a:r>
            <a:endParaRPr lang="en-IN" dirty="0"/>
          </a:p>
        </p:txBody>
      </p:sp>
      <p:sp>
        <p:nvSpPr>
          <p:cNvPr id="5" name="TextBox 4">
            <a:extLst>
              <a:ext uri="{FF2B5EF4-FFF2-40B4-BE49-F238E27FC236}">
                <a16:creationId xmlns:a16="http://schemas.microsoft.com/office/drawing/2014/main" id="{1BE5C150-949C-4134-965D-716DBB031094}"/>
              </a:ext>
            </a:extLst>
          </p:cNvPr>
          <p:cNvSpPr txBox="1"/>
          <p:nvPr/>
        </p:nvSpPr>
        <p:spPr>
          <a:xfrm>
            <a:off x="2557577" y="1106213"/>
            <a:ext cx="3768114" cy="1477328"/>
          </a:xfrm>
          <a:prstGeom prst="rect">
            <a:avLst/>
          </a:prstGeom>
          <a:noFill/>
        </p:spPr>
        <p:txBody>
          <a:bodyPr wrap="square" rtlCol="0">
            <a:spAutoFit/>
          </a:bodyPr>
          <a:lstStyle/>
          <a:p>
            <a:r>
              <a:rPr lang="en-US" b="1" dirty="0"/>
              <a:t>Wappalyzer</a:t>
            </a:r>
            <a:r>
              <a:rPr lang="en-US" dirty="0"/>
              <a:t> : </a:t>
            </a:r>
            <a:r>
              <a:rPr lang="en-US" kern="100" dirty="0">
                <a:effectLst/>
                <a:ea typeface="Cambria" panose="02040503050406030204" pitchFamily="18" charset="0"/>
                <a:cs typeface="Cambria" panose="02040503050406030204" pitchFamily="18" charset="0"/>
              </a:rPr>
              <a:t>We have performed Wappalyzer scan on target to detect Backend Technologies.</a:t>
            </a:r>
            <a:endParaRPr lang="en-UM" kern="100" dirty="0">
              <a:effectLst/>
              <a:ea typeface="Calibri" panose="020F0502020204030204" pitchFamily="34" charset="0"/>
              <a:cs typeface="Times New Roman" panose="02020603050405020304" pitchFamily="18" charset="0"/>
            </a:endParaRPr>
          </a:p>
          <a:p>
            <a:endParaRPr lang="en-UM" dirty="0"/>
          </a:p>
        </p:txBody>
      </p:sp>
      <p:pic>
        <p:nvPicPr>
          <p:cNvPr id="6" name="Picture 2" descr="Wappalyzer - Apps on Google Play">
            <a:extLst>
              <a:ext uri="{FF2B5EF4-FFF2-40B4-BE49-F238E27FC236}">
                <a16:creationId xmlns:a16="http://schemas.microsoft.com/office/drawing/2014/main" id="{DB370496-A0CE-4A64-9200-51D612632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724" y="1065529"/>
            <a:ext cx="811937" cy="8119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8BBB1F-A9B8-40AD-8F48-E51CA5BCE568}"/>
              </a:ext>
            </a:extLst>
          </p:cNvPr>
          <p:cNvSpPr txBox="1"/>
          <p:nvPr/>
        </p:nvSpPr>
        <p:spPr>
          <a:xfrm>
            <a:off x="2557578" y="2706916"/>
            <a:ext cx="4086225" cy="1200329"/>
          </a:xfrm>
          <a:prstGeom prst="rect">
            <a:avLst/>
          </a:prstGeom>
          <a:noFill/>
        </p:spPr>
        <p:txBody>
          <a:bodyPr wrap="square" rtlCol="0">
            <a:spAutoFit/>
          </a:bodyPr>
          <a:lstStyle/>
          <a:p>
            <a:r>
              <a:rPr lang="en-US" b="1" dirty="0"/>
              <a:t>Dnsrecon</a:t>
            </a:r>
            <a:r>
              <a:rPr lang="en-US" dirty="0"/>
              <a:t> : </a:t>
            </a:r>
            <a:r>
              <a:rPr lang="en-US" dirty="0">
                <a:effectLst/>
                <a:ea typeface="Cambria" panose="02040503050406030204" pitchFamily="18" charset="0"/>
                <a:cs typeface="Cambria" panose="02040503050406030204" pitchFamily="18" charset="0"/>
              </a:rPr>
              <a:t>Enumerate General DNS Records for a given Domain (MX, SOA, NS, A, AAAA, SPF and TXT).</a:t>
            </a:r>
            <a:endParaRPr lang="en-UM" dirty="0"/>
          </a:p>
        </p:txBody>
      </p:sp>
      <p:pic>
        <p:nvPicPr>
          <p:cNvPr id="8" name="Picture 12" descr="dnsrecon">
            <a:extLst>
              <a:ext uri="{FF2B5EF4-FFF2-40B4-BE49-F238E27FC236}">
                <a16:creationId xmlns:a16="http://schemas.microsoft.com/office/drawing/2014/main" id="{881310FC-2D09-4385-A7CA-191E06AD9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682" y="2919749"/>
            <a:ext cx="1127597" cy="5338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285F45-3E57-4AD6-A75C-43ADA172B0A2}"/>
              </a:ext>
            </a:extLst>
          </p:cNvPr>
          <p:cNvSpPr txBox="1"/>
          <p:nvPr/>
        </p:nvSpPr>
        <p:spPr>
          <a:xfrm>
            <a:off x="2557577" y="4368971"/>
            <a:ext cx="3645999" cy="1477328"/>
          </a:xfrm>
          <a:prstGeom prst="rect">
            <a:avLst/>
          </a:prstGeom>
          <a:noFill/>
        </p:spPr>
        <p:txBody>
          <a:bodyPr wrap="square" rtlCol="0">
            <a:spAutoFit/>
          </a:bodyPr>
          <a:lstStyle/>
          <a:p>
            <a:r>
              <a:rPr lang="en-US" b="1" dirty="0"/>
              <a:t>Nmap</a:t>
            </a:r>
            <a:r>
              <a:rPr lang="en-US" dirty="0"/>
              <a:t> : </a:t>
            </a:r>
            <a:r>
              <a:rPr lang="en-US" sz="1800" dirty="0">
                <a:effectLst/>
                <a:ea typeface="Cambria" panose="02040503050406030204" pitchFamily="18" charset="0"/>
                <a:cs typeface="Cambria" panose="02040503050406030204" pitchFamily="18" charset="0"/>
              </a:rPr>
              <a:t>Nmap Give information about Open Port And their server version also we got operating system and traceroute</a:t>
            </a:r>
            <a:endParaRPr lang="en-UM" dirty="0"/>
          </a:p>
        </p:txBody>
      </p:sp>
      <p:pic>
        <p:nvPicPr>
          <p:cNvPr id="10" name="Picture 14">
            <a:extLst>
              <a:ext uri="{FF2B5EF4-FFF2-40B4-BE49-F238E27FC236}">
                <a16:creationId xmlns:a16="http://schemas.microsoft.com/office/drawing/2014/main" id="{60757C99-158D-4FF8-8089-E17A7ADD17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893" y="4495861"/>
            <a:ext cx="1127597" cy="11275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7E35CE7-4D81-4D56-B3F5-638B6F12D0A6}"/>
              </a:ext>
            </a:extLst>
          </p:cNvPr>
          <p:cNvSpPr txBox="1"/>
          <p:nvPr/>
        </p:nvSpPr>
        <p:spPr>
          <a:xfrm>
            <a:off x="6643803" y="1065529"/>
            <a:ext cx="3395743" cy="1200329"/>
          </a:xfrm>
          <a:prstGeom prst="rect">
            <a:avLst/>
          </a:prstGeom>
          <a:noFill/>
        </p:spPr>
        <p:txBody>
          <a:bodyPr wrap="square">
            <a:spAutoFit/>
          </a:bodyPr>
          <a:lstStyle/>
          <a:p>
            <a:r>
              <a:rPr lang="en-US" sz="1800" b="1" dirty="0">
                <a:effectLst/>
                <a:ea typeface="Cambria" panose="02040503050406030204" pitchFamily="18" charset="0"/>
                <a:cs typeface="Cambria" panose="02040503050406030204" pitchFamily="18" charset="0"/>
              </a:rPr>
              <a:t>ffuf</a:t>
            </a:r>
            <a:r>
              <a:rPr lang="en-US" dirty="0"/>
              <a:t> : </a:t>
            </a:r>
            <a:r>
              <a:rPr lang="en-US" sz="1800" dirty="0">
                <a:effectLst/>
                <a:ea typeface="Cambria" panose="02040503050406030204" pitchFamily="18" charset="0"/>
                <a:cs typeface="Cambria" panose="02040503050406030204" pitchFamily="18" charset="0"/>
              </a:rPr>
              <a:t>ffuf will give information about some open directory with some status code like 200,301,302,403.</a:t>
            </a:r>
            <a:endParaRPr lang="en-UM" dirty="0"/>
          </a:p>
        </p:txBody>
      </p:sp>
      <p:sp>
        <p:nvSpPr>
          <p:cNvPr id="12" name="TextBox 11">
            <a:extLst>
              <a:ext uri="{FF2B5EF4-FFF2-40B4-BE49-F238E27FC236}">
                <a16:creationId xmlns:a16="http://schemas.microsoft.com/office/drawing/2014/main" id="{95A1ECA4-FE33-44A7-B2AD-B110A6A0E5C8}"/>
              </a:ext>
            </a:extLst>
          </p:cNvPr>
          <p:cNvSpPr txBox="1"/>
          <p:nvPr/>
        </p:nvSpPr>
        <p:spPr>
          <a:xfrm>
            <a:off x="6584691" y="2595478"/>
            <a:ext cx="3764221" cy="1561005"/>
          </a:xfrm>
          <a:prstGeom prst="rect">
            <a:avLst/>
          </a:prstGeom>
          <a:noFill/>
        </p:spPr>
        <p:txBody>
          <a:bodyPr wrap="square">
            <a:spAutoFit/>
          </a:bodyPr>
          <a:lstStyle/>
          <a:p>
            <a:pPr>
              <a:lnSpc>
                <a:spcPct val="107000"/>
              </a:lnSpc>
              <a:spcAft>
                <a:spcPts val="800"/>
              </a:spcAft>
            </a:pPr>
            <a:r>
              <a:rPr lang="en-US" b="1" dirty="0">
                <a:ea typeface="Cambria" panose="02040503050406030204" pitchFamily="18" charset="0"/>
              </a:rPr>
              <a:t>Burp suit  </a:t>
            </a:r>
            <a:r>
              <a:rPr lang="en-US" dirty="0"/>
              <a:t>:</a:t>
            </a:r>
            <a:r>
              <a:rPr lang="en-US" i="0" dirty="0">
                <a:effectLst/>
                <a:cs typeface="Calibri" panose="020F0502020204030204" pitchFamily="34" charset="0"/>
              </a:rPr>
              <a:t>Burp Suite is a software security application used for penetration testing of web applications. Both a free and a paid version of the software are available</a:t>
            </a:r>
            <a:r>
              <a:rPr lang="en-US" dirty="0">
                <a:cs typeface="Calibri" panose="020F0502020204030204" pitchFamily="34" charset="0"/>
              </a:rPr>
              <a:t>.</a:t>
            </a:r>
            <a:endParaRPr lang="en-UM" sz="1800" kern="100" dirty="0">
              <a:effectLst/>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CCA6D6E-34E9-42F8-A20E-231DD29DF1F5}"/>
              </a:ext>
            </a:extLst>
          </p:cNvPr>
          <p:cNvSpPr txBox="1"/>
          <p:nvPr/>
        </p:nvSpPr>
        <p:spPr>
          <a:xfrm>
            <a:off x="6525583" y="4393354"/>
            <a:ext cx="3645999" cy="1754326"/>
          </a:xfrm>
          <a:prstGeom prst="rect">
            <a:avLst/>
          </a:prstGeom>
          <a:noFill/>
        </p:spPr>
        <p:txBody>
          <a:bodyPr wrap="square">
            <a:spAutoFit/>
          </a:bodyPr>
          <a:lstStyle/>
          <a:p>
            <a:r>
              <a:rPr lang="en-US" sz="1800" b="1" dirty="0">
                <a:effectLst/>
                <a:ea typeface="Cambria" panose="02040503050406030204" pitchFamily="18" charset="0"/>
                <a:cs typeface="Cambria" panose="02040503050406030204" pitchFamily="18" charset="0"/>
              </a:rPr>
              <a:t>Nessus</a:t>
            </a:r>
            <a:r>
              <a:rPr lang="en-US" sz="1800" dirty="0">
                <a:effectLst/>
                <a:ea typeface="Cambria" panose="02040503050406030204" pitchFamily="18" charset="0"/>
                <a:cs typeface="Cambria" panose="02040503050406030204" pitchFamily="18" charset="0"/>
              </a:rPr>
              <a:t> </a:t>
            </a:r>
            <a:r>
              <a:rPr lang="en-US" dirty="0"/>
              <a:t> : </a:t>
            </a:r>
            <a:r>
              <a:rPr lang="en-US" sz="1800" dirty="0">
                <a:solidFill>
                  <a:srgbClr val="000000"/>
                </a:solidFill>
                <a:effectLst/>
                <a:ea typeface="Calibri" panose="020F0502020204030204" pitchFamily="34" charset="0"/>
                <a:cs typeface="Times New Roman" panose="02020603050405020304" pitchFamily="18" charset="0"/>
              </a:rPr>
              <a:t>Nessus is one of the most widely used vulnerability assessment tools in the cybersecurity industry. It is developed and maintained by Tenable</a:t>
            </a:r>
            <a:endParaRPr lang="en-UM" dirty="0"/>
          </a:p>
        </p:txBody>
      </p:sp>
      <p:pic>
        <p:nvPicPr>
          <p:cNvPr id="14" name="Picture 4" descr="ffuf | secureCodeBox">
            <a:extLst>
              <a:ext uri="{FF2B5EF4-FFF2-40B4-BE49-F238E27FC236}">
                <a16:creationId xmlns:a16="http://schemas.microsoft.com/office/drawing/2014/main" id="{9384313A-DFF2-4415-B265-B1017C4402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5798" y="1065529"/>
            <a:ext cx="1806335" cy="842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What is Nessus? - Total Cyber Solutions Training Site!">
            <a:extLst>
              <a:ext uri="{FF2B5EF4-FFF2-40B4-BE49-F238E27FC236}">
                <a16:creationId xmlns:a16="http://schemas.microsoft.com/office/drawing/2014/main" id="{804EF28F-C435-449B-A1EB-A2FFD9D8B9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1582" y="4590866"/>
            <a:ext cx="1777810" cy="7565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86EA478-1718-4C16-BBAD-F074408ADF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21884" y="3022519"/>
            <a:ext cx="1641696" cy="56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1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75187"/>
            <a:ext cx="10515600" cy="1325880"/>
          </a:xfrm>
          <a:noFill/>
        </p:spPr>
        <p:txBody>
          <a:bodyPr anchor="ctr"/>
          <a:lstStyle/>
          <a:p>
            <a:r>
              <a:rPr lang="en-US" dirty="0"/>
              <a:t>List of vulnerabilities for</a:t>
            </a:r>
            <a:br>
              <a:rPr lang="en-US" dirty="0"/>
            </a:br>
            <a:r>
              <a:rPr lang="en-US" sz="1800" u="sng" dirty="0">
                <a:solidFill>
                  <a:srgbClr val="0563C1"/>
                </a:solidFill>
                <a:effectLst/>
                <a:latin typeface="Cambria" panose="02040503050406030204" pitchFamily="18" charset="0"/>
                <a:ea typeface="Cambria" panose="02040503050406030204" pitchFamily="18" charset="0"/>
                <a:cs typeface="Cambria" panose="02040503050406030204" pitchFamily="18" charset="0"/>
                <a:hlinkClick r:id="rId3"/>
              </a:rPr>
              <a:t>https://testfire.net</a:t>
            </a:r>
            <a:r>
              <a:rPr lang="en-US" dirty="0"/>
              <a:t>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0"/>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Content Placeholder 6">
            <a:extLst>
              <a:ext uri="{FF2B5EF4-FFF2-40B4-BE49-F238E27FC236}">
                <a16:creationId xmlns:a16="http://schemas.microsoft.com/office/drawing/2014/main" id="{7178F610-76F5-B7A7-98A5-793583BDE9E7}"/>
              </a:ext>
            </a:extLst>
          </p:cNvPr>
          <p:cNvSpPr>
            <a:spLocks noGrp="1"/>
          </p:cNvSpPr>
          <p:nvPr>
            <p:ph sz="quarter" idx="13"/>
          </p:nvPr>
        </p:nvSpPr>
        <p:spPr/>
        <p:txBody>
          <a:bodyPr/>
          <a:lstStyle/>
          <a:p>
            <a:pPr marL="342900" marR="0" lvl="0" indent="-342900" fontAlgn="base">
              <a:lnSpc>
                <a:spcPct val="107000"/>
              </a:lnSpc>
              <a:spcBef>
                <a:spcPts val="0"/>
              </a:spcBef>
              <a:spcAft>
                <a:spcPts val="0"/>
              </a:spcAft>
              <a:buFont typeface="+mj-lt"/>
              <a:buAutoNum type="arabicPeriod"/>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 Vulnerability Name:</a:t>
            </a:r>
            <a:endParaRPr lang="en-US" sz="1800" kern="1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kern="0" dirty="0">
                <a:solidFill>
                  <a:srgbClr val="000000"/>
                </a:solidFill>
                <a:effectLst/>
                <a:ea typeface="Times New Roman" panose="02020603050405020304" pitchFamily="18" charset="0"/>
                <a:cs typeface="Times New Roman" panose="02020603050405020304" pitchFamily="18" charset="0"/>
              </a:rPr>
              <a:t> </a:t>
            </a:r>
            <a:endParaRPr lang="en-US" sz="1800" kern="100" dirty="0">
              <a:effectLst/>
              <a:ea typeface="Calibri" panose="020F0502020204030204" pitchFamily="34" charset="0"/>
              <a:cs typeface="Times New Roman" panose="02020603050405020304" pitchFamily="18" charset="0"/>
            </a:endParaRPr>
          </a:p>
          <a:p>
            <a:pPr lvl="1" indent="0" fontAlgn="base">
              <a:lnSpc>
                <a:spcPct val="107000"/>
              </a:lnSpc>
              <a:spcBef>
                <a:spcPts val="0"/>
              </a:spcBef>
              <a:spcAft>
                <a:spcPts val="0"/>
              </a:spcAft>
              <a:buNone/>
            </a:pPr>
            <a:r>
              <a:rPr lang="en-US" kern="0" dirty="0">
                <a:solidFill>
                  <a:srgbClr val="000000"/>
                </a:solidFill>
                <a:effectLst/>
                <a:ea typeface="Times New Roman" panose="02020603050405020304" pitchFamily="18" charset="0"/>
                <a:cs typeface="Times New Roman" panose="02020603050405020304" pitchFamily="18" charset="0"/>
              </a:rPr>
              <a:t>           HTML Injection</a:t>
            </a:r>
          </a:p>
          <a:p>
            <a:pPr lvl="1" indent="0" fontAlgn="base">
              <a:lnSpc>
                <a:spcPct val="107000"/>
              </a:lnSpc>
              <a:spcBef>
                <a:spcPts val="0"/>
              </a:spcBef>
              <a:spcAft>
                <a:spcPts val="0"/>
              </a:spcAft>
              <a:buNone/>
            </a:pPr>
            <a:endParaRPr lang="en-US" b="1" kern="0" dirty="0">
              <a:solidFill>
                <a:srgbClr val="000000"/>
              </a:solidFill>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Description</a:t>
            </a:r>
            <a:endParaRPr lang="en-US" b="1" kern="100" dirty="0">
              <a:solidFill>
                <a:srgbClr val="000000"/>
              </a:solidFill>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endParaRPr lang="en-US" b="1" kern="100" dirty="0">
              <a:solidFill>
                <a:srgbClr val="000000"/>
              </a:solidFill>
              <a:effectLst/>
              <a:ea typeface="Calibri" panose="020F0502020204030204" pitchFamily="34" charset="0"/>
              <a:cs typeface="Times New Roman" panose="02020603050405020304" pitchFamily="18" charset="0"/>
            </a:endParaRPr>
          </a:p>
          <a:p>
            <a:pPr marL="285750" marR="0" lvl="0" indent="-285750" fontAlgn="base">
              <a:lnSpc>
                <a:spcPct val="107000"/>
              </a:lnSpc>
              <a:spcBef>
                <a:spcPts val="0"/>
              </a:spcBef>
              <a:spcAft>
                <a:spcPts val="0"/>
              </a:spcAft>
              <a:buSzPts val="1000"/>
              <a:buFont typeface="Wingdings" panose="05000000000000000000" pitchFamily="2" charset="2"/>
              <a:buChar char="Ø"/>
              <a:tabLst>
                <a:tab pos="457200" algn="l"/>
              </a:tabLst>
            </a:pPr>
            <a:r>
              <a:rPr lang="en-US" kern="100" dirty="0">
                <a:effectLst/>
                <a:ea typeface="Calibri" panose="020F0502020204030204" pitchFamily="34" charset="0"/>
                <a:cs typeface="Times New Roman" panose="02020603050405020304" pitchFamily="18" charset="0"/>
              </a:rPr>
              <a:t>HTML Injection also known as Cross Site      Scripting. It is a security vulnerability that allows an attacker to inject HTML code into web pages that are viewed by other users.</a:t>
            </a:r>
          </a:p>
          <a:p>
            <a:pPr lvl="2"/>
            <a:endParaRPr lang="en-US" dirty="0"/>
          </a:p>
        </p:txBody>
      </p:sp>
      <p:pic>
        <p:nvPicPr>
          <p:cNvPr id="10" name="Content Placeholder 9">
            <a:extLst>
              <a:ext uri="{FF2B5EF4-FFF2-40B4-BE49-F238E27FC236}">
                <a16:creationId xmlns:a16="http://schemas.microsoft.com/office/drawing/2014/main" id="{4062DB3E-E1F5-74DE-CD95-E7354547A3EF}"/>
              </a:ext>
            </a:extLst>
          </p:cNvPr>
          <p:cNvPicPr>
            <a:picLocks noGrp="1" noChangeAspect="1"/>
          </p:cNvPicPr>
          <p:nvPr>
            <p:ph sz="quarter" idx="14"/>
          </p:nvPr>
        </p:nvPicPr>
        <p:blipFill rotWithShape="1">
          <a:blip r:embed="rId4">
            <a:extLst>
              <a:ext uri="{28A0092B-C50C-407E-A947-70E740481C1C}">
                <a14:useLocalDpi xmlns:a14="http://schemas.microsoft.com/office/drawing/2010/main" val="0"/>
              </a:ext>
            </a:extLst>
          </a:blip>
          <a:srcRect l="4367" t="18554" r="11152" b="11878"/>
          <a:stretch/>
        </p:blipFill>
        <p:spPr bwMode="auto">
          <a:xfrm>
            <a:off x="5799958" y="2024781"/>
            <a:ext cx="6203506" cy="322989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512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0"/>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Content Placeholder 6">
            <a:extLst>
              <a:ext uri="{FF2B5EF4-FFF2-40B4-BE49-F238E27FC236}">
                <a16:creationId xmlns:a16="http://schemas.microsoft.com/office/drawing/2014/main" id="{7178F610-76F5-B7A7-98A5-793583BDE9E7}"/>
              </a:ext>
            </a:extLst>
          </p:cNvPr>
          <p:cNvSpPr>
            <a:spLocks noGrp="1"/>
          </p:cNvSpPr>
          <p:nvPr>
            <p:ph sz="quarter" idx="13"/>
          </p:nvPr>
        </p:nvSpPr>
        <p:spPr>
          <a:xfrm>
            <a:off x="484237" y="731473"/>
            <a:ext cx="5212079" cy="5395054"/>
          </a:xfrm>
        </p:spPr>
        <p:txBody>
          <a:bodyPr/>
          <a:lstStyle/>
          <a:p>
            <a:pPr marL="342900" marR="0" lvl="0" indent="-342900" fontAlgn="base">
              <a:lnSpc>
                <a:spcPct val="107000"/>
              </a:lnSpc>
              <a:spcBef>
                <a:spcPts val="0"/>
              </a:spcBef>
              <a:spcAft>
                <a:spcPts val="0"/>
              </a:spcAft>
              <a:buFont typeface="+mj-lt"/>
              <a:buAutoNum type="arabicPeriod" startAt="2"/>
              <a:tabLst>
                <a:tab pos="457200" algn="l"/>
              </a:tabLst>
            </a:pPr>
            <a:r>
              <a:rPr lang="en-US" sz="2000" b="1" kern="0" dirty="0">
                <a:solidFill>
                  <a:srgbClr val="000000"/>
                </a:solidFill>
                <a:effectLst/>
                <a:ea typeface="Times New Roman" panose="02020603050405020304" pitchFamily="18" charset="0"/>
                <a:cs typeface="Times New Roman" panose="02020603050405020304" pitchFamily="18" charset="0"/>
              </a:rPr>
              <a:t> Vulnerability Name:</a:t>
            </a:r>
            <a:endParaRPr lang="en-US" sz="2000" kern="1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kern="0" dirty="0">
                <a:solidFill>
                  <a:srgbClr val="000000"/>
                </a:solidFill>
                <a:effectLst/>
                <a:ea typeface="Times New Roman" panose="02020603050405020304" pitchFamily="18" charset="0"/>
                <a:cs typeface="Times New Roman" panose="02020603050405020304" pitchFamily="18" charset="0"/>
              </a:rPr>
              <a:t> </a:t>
            </a:r>
            <a:endParaRPr lang="en-US" sz="1800" kern="100" dirty="0">
              <a:effectLst/>
              <a:ea typeface="Calibri" panose="020F0502020204030204" pitchFamily="34" charset="0"/>
              <a:cs typeface="Times New Roman" panose="02020603050405020304" pitchFamily="18" charset="0"/>
            </a:endParaRPr>
          </a:p>
          <a:p>
            <a:r>
              <a:rPr lang="en-US" sz="2000" kern="0" dirty="0">
                <a:solidFill>
                  <a:srgbClr val="000000"/>
                </a:solidFill>
                <a:ea typeface="Times New Roman" panose="02020603050405020304" pitchFamily="18" charset="0"/>
                <a:cs typeface="Times New Roman" panose="02020603050405020304" pitchFamily="18" charset="0"/>
              </a:rPr>
              <a:t>           </a:t>
            </a:r>
            <a:r>
              <a:rPr lang="en-US" sz="2000" kern="0" dirty="0">
                <a:solidFill>
                  <a:srgbClr val="000000"/>
                </a:solidFill>
                <a:effectLst/>
                <a:ea typeface="Times New Roman" panose="02020603050405020304" pitchFamily="18" charset="0"/>
                <a:cs typeface="Times New Roman" panose="02020603050405020304" pitchFamily="18" charset="0"/>
              </a:rPr>
              <a:t>Cross site scripting </a:t>
            </a:r>
            <a:endParaRPr lang="en-US" sz="2000" b="1" kern="0" dirty="0">
              <a:solidFill>
                <a:srgbClr val="000000"/>
              </a:solidFill>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endParaRPr lang="en-US" sz="1800" b="1" kern="0" dirty="0">
              <a:solidFill>
                <a:srgbClr val="000000"/>
              </a:solidFill>
              <a:effectLst/>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sz="1800" b="1" kern="0" dirty="0">
                <a:solidFill>
                  <a:srgbClr val="000000"/>
                </a:solidFill>
                <a:effectLst/>
                <a:ea typeface="Times New Roman" panose="02020603050405020304" pitchFamily="18" charset="0"/>
                <a:cs typeface="Times New Roman" panose="02020603050405020304" pitchFamily="18" charset="0"/>
              </a:rPr>
              <a:t>Description</a:t>
            </a:r>
            <a:endParaRPr lang="en-US" b="1" kern="100" dirty="0">
              <a:solidFill>
                <a:srgbClr val="000000"/>
              </a:solidFill>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endParaRPr lang="en-US" b="1" kern="100" dirty="0">
              <a:solidFill>
                <a:srgbClr val="000000"/>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IN" sz="2000" dirty="0">
                <a:effectLst/>
                <a:ea typeface="Times New Roman" panose="02020603050405020304" pitchFamily="18" charset="0"/>
                <a:cs typeface="Cambria" panose="02040503050406030204" pitchFamily="18" charset="0"/>
              </a:rPr>
              <a:t>Reflected cross-site scripting vulnerabilities arise when data is copied from a request and echoed into the application's immediate response in an unsafe way. An attacker can use the vulnerability to construct a request that, if issued by another application user, will cause JavaScript code supplied by the attacker to execute within the user's browser in the context of that user's session with the application. </a:t>
            </a:r>
            <a:endParaRPr lang="en-US" sz="2000" dirty="0">
              <a:effectLst/>
              <a:ea typeface="Cambria" panose="02040503050406030204" pitchFamily="18" charset="0"/>
              <a:cs typeface="Cambria" panose="02040503050406030204" pitchFamily="18" charset="0"/>
            </a:endParaRPr>
          </a:p>
          <a:p>
            <a:pPr marL="228600" lvl="2" indent="0">
              <a:buNone/>
            </a:pPr>
            <a:endParaRPr lang="en-US" dirty="0"/>
          </a:p>
        </p:txBody>
      </p:sp>
      <p:pic>
        <p:nvPicPr>
          <p:cNvPr id="3" name="Picture 2">
            <a:extLst>
              <a:ext uri="{FF2B5EF4-FFF2-40B4-BE49-F238E27FC236}">
                <a16:creationId xmlns:a16="http://schemas.microsoft.com/office/drawing/2014/main" id="{B9CFAA83-C733-1B76-7CA7-0E0EB79984FE}"/>
              </a:ext>
            </a:extLst>
          </p:cNvPr>
          <p:cNvPicPr>
            <a:picLocks noChangeAspect="1"/>
          </p:cNvPicPr>
          <p:nvPr/>
        </p:nvPicPr>
        <p:blipFill rotWithShape="1">
          <a:blip r:embed="rId3"/>
          <a:srcRect b="13471"/>
          <a:stretch/>
        </p:blipFill>
        <p:spPr>
          <a:xfrm>
            <a:off x="5864327" y="946716"/>
            <a:ext cx="6138883" cy="4964568"/>
          </a:xfrm>
          <a:prstGeom prst="rect">
            <a:avLst/>
          </a:prstGeom>
        </p:spPr>
      </p:pic>
    </p:spTree>
    <p:extLst>
      <p:ext uri="{BB962C8B-B14F-4D97-AF65-F5344CB8AC3E}">
        <p14:creationId xmlns:p14="http://schemas.microsoft.com/office/powerpoint/2010/main" val="2761050957"/>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C6B1F794-AC9D-49F9-BA9A-7E1D3C8E3D29}">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628930-A80F-4DF0-A0AA-FE70E7981FF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485</TotalTime>
  <Words>934</Words>
  <Application>Microsoft Office PowerPoint</Application>
  <PresentationFormat>Widescreen</PresentationFormat>
  <Paragraphs>109</Paragraphs>
  <Slides>18</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Aptos</vt:lpstr>
      <vt:lpstr>Arial</vt:lpstr>
      <vt:lpstr>Calibri</vt:lpstr>
      <vt:lpstr>Calibri Light</vt:lpstr>
      <vt:lpstr>Cambria</vt:lpstr>
      <vt:lpstr>Poppins</vt:lpstr>
      <vt:lpstr>Symbol</vt:lpstr>
      <vt:lpstr>Times New Roman</vt:lpstr>
      <vt:lpstr>Wingdings</vt:lpstr>
      <vt:lpstr>Custom</vt:lpstr>
      <vt:lpstr>1_Office Theme</vt:lpstr>
      <vt:lpstr>Web App vapt </vt:lpstr>
      <vt:lpstr>PowerPoint Presentation</vt:lpstr>
      <vt:lpstr>PowerPoint Presentation</vt:lpstr>
      <vt:lpstr>PowerPoint Presentation</vt:lpstr>
      <vt:lpstr>Life cycle of vapt</vt:lpstr>
      <vt:lpstr>Steps of testing </vt:lpstr>
      <vt:lpstr>PowerPoint Presentation</vt:lpstr>
      <vt:lpstr>List of vulnerabilities for https://testfire.net </vt:lpstr>
      <vt:lpstr>PowerPoint Presentation</vt:lpstr>
      <vt:lpstr>PowerPoint Presentation</vt:lpstr>
      <vt:lpstr>PowerPoint Presentation</vt:lpstr>
      <vt:lpstr>PowerPoint Presentation</vt:lpstr>
      <vt:lpstr>PowerPoint Presentation</vt:lpstr>
      <vt:lpstr>PowerPoint Presentation</vt:lpstr>
      <vt:lpstr>List of vulnerabilities for https://mlsa.gov.mv</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Smit Patel</cp:lastModifiedBy>
  <cp:revision>26</cp:revision>
  <dcterms:created xsi:type="dcterms:W3CDTF">2024-02-14T18:56:44Z</dcterms:created>
  <dcterms:modified xsi:type="dcterms:W3CDTF">2024-08-31T06:39:09Z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