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5" r:id="rId4"/>
  </p:sldMasterIdLst>
  <p:notesMasterIdLst>
    <p:notesMasterId r:id="rId13"/>
  </p:notesMasterIdLst>
  <p:handoutMasterIdLst>
    <p:handoutMasterId r:id="rId14"/>
  </p:handoutMasterIdLst>
  <p:sldIdLst>
    <p:sldId id="899" r:id="rId5"/>
    <p:sldId id="900" r:id="rId6"/>
    <p:sldId id="906" r:id="rId7"/>
    <p:sldId id="901" r:id="rId8"/>
    <p:sldId id="903" r:id="rId9"/>
    <p:sldId id="904" r:id="rId10"/>
    <p:sldId id="907" r:id="rId11"/>
    <p:sldId id="908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Fleur, Chris" initials="LC" lastIdx="3" clrIdx="0"/>
  <p:cmAuthor id="2" name="SKE" initials="SKE" lastIdx="43" clrIdx="1"/>
  <p:cmAuthor id="3" name="drc" initials="t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6600"/>
    <a:srgbClr val="CC6D2A"/>
    <a:srgbClr val="0033CC"/>
    <a:srgbClr val="000000"/>
    <a:srgbClr val="336233"/>
    <a:srgbClr val="9A4A27"/>
    <a:srgbClr val="0066CC"/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 autoAdjust="0"/>
    <p:restoredTop sz="73333" autoAdjust="0"/>
  </p:normalViewPr>
  <p:slideViewPr>
    <p:cSldViewPr>
      <p:cViewPr varScale="1">
        <p:scale>
          <a:sx n="92" d="100"/>
          <a:sy n="92" d="100"/>
        </p:scale>
        <p:origin x="17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852"/>
    </p:cViewPr>
  </p:sorterViewPr>
  <p:notesViewPr>
    <p:cSldViewPr>
      <p:cViewPr varScale="1">
        <p:scale>
          <a:sx n="77" d="100"/>
          <a:sy n="77" d="100"/>
        </p:scale>
        <p:origin x="-2136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3C8DE1CA-96BE-47A0-88EC-B088DD3EF55D}" type="datetimeFigureOut">
              <a:rPr lang="en-US" smtClean="0"/>
              <a:t>11/13/20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849E3C0-FBF5-4DA9-B551-872A7C44F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99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989A8019-75BF-41C6-8A54-8F38AF89855A}" type="datetimeFigureOut">
              <a:rPr lang="en-US" smtClean="0"/>
              <a:t>11/13/20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8329F4A6-1777-4C0E-8D01-BA48ABF3E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81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Life Model: fit life model to reflect rated model temperature. Can also draw life model curve</a:t>
            </a:r>
          </a:p>
          <a:p>
            <a:r>
              <a:rPr lang="en-US" dirty="0"/>
              <a:t>Temperature Rise Model: fit equation and show rise in temperature vs cable life ??</a:t>
            </a:r>
          </a:p>
          <a:p>
            <a:r>
              <a:rPr lang="en-US" dirty="0"/>
              <a:t>Load Cycle: Input loading cycle</a:t>
            </a:r>
          </a:p>
          <a:p>
            <a:r>
              <a:rPr lang="en-US" dirty="0"/>
              <a:t>Energy Storage: efficiency input, efficiency output, solar profile</a:t>
            </a:r>
          </a:p>
          <a:p>
            <a:r>
              <a:rPr lang="en-US" dirty="0"/>
              <a:t>Co-Located Renewable: input solar Profile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F4A6-1777-4C0E-8D01-BA48ABF3E9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9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143000" y="6286500"/>
            <a:ext cx="3048000" cy="1905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375"/>
              </a:spcAft>
            </a:pPr>
            <a:r>
              <a:rPr lang="en-US" sz="5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3810000" cy="15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30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2108" y="472440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125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498613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0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092175" y="-1038086"/>
            <a:ext cx="184731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2107" y="5981700"/>
            <a:ext cx="687071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79614" y="6041364"/>
            <a:ext cx="774841" cy="129540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702" y="4096372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November 13, 2020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6" y="6441766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SzPct val="120000"/>
              <a:buFont typeface="Wingdings" panose="05000000000000000000" pitchFamily="2" charset="2"/>
              <a:buChar char="§"/>
              <a:defRPr sz="1600"/>
            </a:lvl1pPr>
            <a:lvl2pPr marL="514350" indent="-171450">
              <a:buFont typeface="Arial" panose="020B0604020202020204" pitchFamily="34" charset="0"/>
              <a:buChar char="•"/>
              <a:defRPr sz="1400"/>
            </a:lvl2pPr>
            <a:lvl3pPr marL="857250" indent="-17145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50285" y="6483351"/>
            <a:ext cx="679449" cy="365125"/>
          </a:xfrm>
        </p:spPr>
        <p:txBody>
          <a:bodyPr/>
          <a:lstStyle>
            <a:lvl1pPr>
              <a:defRPr/>
            </a:lvl1pPr>
          </a:lstStyle>
          <a:p>
            <a:fld id="{425EEBEA-4387-43C8-B360-8918E5D3C04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6477000" cy="6096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5715000"/>
            <a:ext cx="6477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58868" y="380999"/>
            <a:ext cx="6477000" cy="6096000"/>
          </a:xfrm>
          <a:prstGeom prst="rect">
            <a:avLst/>
          </a:prstGeom>
        </p:spPr>
        <p:txBody>
          <a:bodyPr/>
          <a:lstStyle>
            <a:lvl1pPr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1320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714501"/>
            <a:ext cx="10668000" cy="4572001"/>
          </a:xfrm>
          <a:prstGeom prst="rect">
            <a:avLst/>
          </a:prstGeom>
        </p:spPr>
        <p:txBody>
          <a:bodyPr/>
          <a:lstStyle>
            <a:lvl1pPr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3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34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8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143000" y="1828800"/>
            <a:ext cx="10668000" cy="43823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5674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11/13/20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143000" y="1714500"/>
            <a:ext cx="3810000" cy="4572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4" y="6477001"/>
            <a:ext cx="4559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DD95E-AAE6-7843-A56C-33E377929C7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6" y="6356616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AFFDB-16DF-453A-A4F6-BB757BE0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ED3D8B-9982-4500-92F7-B844FB1968ED}"/>
              </a:ext>
            </a:extLst>
          </p:cNvPr>
          <p:cNvSpPr/>
          <p:nvPr/>
        </p:nvSpPr>
        <p:spPr>
          <a:xfrm>
            <a:off x="1165856" y="1555586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1DC17F9-D95C-45CC-9CE0-964D98658702}"/>
              </a:ext>
            </a:extLst>
          </p:cNvPr>
          <p:cNvSpPr/>
          <p:nvPr/>
        </p:nvSpPr>
        <p:spPr>
          <a:xfrm>
            <a:off x="1348744" y="3021095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Load Cycle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666AC-8BAC-4863-8B64-45FCC339D88B}"/>
              </a:ext>
            </a:extLst>
          </p:cNvPr>
          <p:cNvSpPr/>
          <p:nvPr/>
        </p:nvSpPr>
        <p:spPr>
          <a:xfrm>
            <a:off x="1369668" y="3462915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Energy Storage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CBF8B6-948B-401D-B257-E9B75A7E060E}"/>
              </a:ext>
            </a:extLst>
          </p:cNvPr>
          <p:cNvSpPr/>
          <p:nvPr/>
        </p:nvSpPr>
        <p:spPr>
          <a:xfrm>
            <a:off x="4226861" y="2167216"/>
            <a:ext cx="2595582" cy="174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9096D0-A97C-48E7-9A6E-64B8584C5B9B}"/>
              </a:ext>
            </a:extLst>
          </p:cNvPr>
          <p:cNvSpPr/>
          <p:nvPr/>
        </p:nvSpPr>
        <p:spPr>
          <a:xfrm>
            <a:off x="4245558" y="3581400"/>
            <a:ext cx="2571436" cy="256602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F72220-FF45-4611-853A-BAF60887415B}"/>
              </a:ext>
            </a:extLst>
          </p:cNvPr>
          <p:cNvSpPr/>
          <p:nvPr/>
        </p:nvSpPr>
        <p:spPr>
          <a:xfrm rot="16200000">
            <a:off x="3777505" y="2942964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Power</a:t>
            </a:r>
            <a:endParaRPr lang="en-US" sz="1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A8F3525-CE9A-42EC-BA75-FAA9BE87E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772" y="5933765"/>
            <a:ext cx="519173" cy="46148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AB8A6D-7CAA-4D64-852E-2EC09F76DA77}"/>
              </a:ext>
            </a:extLst>
          </p:cNvPr>
          <p:cNvSpPr/>
          <p:nvPr/>
        </p:nvSpPr>
        <p:spPr>
          <a:xfrm>
            <a:off x="1346126" y="2136713"/>
            <a:ext cx="2438400" cy="36933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Life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9176A-0C6F-438D-AED7-590197CB88C6}"/>
              </a:ext>
            </a:extLst>
          </p:cNvPr>
          <p:cNvSpPr/>
          <p:nvPr/>
        </p:nvSpPr>
        <p:spPr>
          <a:xfrm>
            <a:off x="7332088" y="4331415"/>
            <a:ext cx="2571436" cy="1601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8E2F18-2753-41FA-810F-6BC9DC05114F}"/>
              </a:ext>
            </a:extLst>
          </p:cNvPr>
          <p:cNvSpPr/>
          <p:nvPr/>
        </p:nvSpPr>
        <p:spPr>
          <a:xfrm>
            <a:off x="7285560" y="2167216"/>
            <a:ext cx="2620439" cy="177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E342B39-BA1D-43B6-92AA-3CCCE8630E6B}"/>
              </a:ext>
            </a:extLst>
          </p:cNvPr>
          <p:cNvSpPr/>
          <p:nvPr/>
        </p:nvSpPr>
        <p:spPr>
          <a:xfrm>
            <a:off x="7285560" y="2408495"/>
            <a:ext cx="2620440" cy="826133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50B8F5-0106-4980-AB2E-42AA0F1214FD}"/>
              </a:ext>
            </a:extLst>
          </p:cNvPr>
          <p:cNvSpPr/>
          <p:nvPr/>
        </p:nvSpPr>
        <p:spPr>
          <a:xfrm rot="16200000">
            <a:off x="6911452" y="2987934"/>
            <a:ext cx="4331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SoC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1ABDC3-8052-40AA-8466-0E2FCDBF193E}"/>
              </a:ext>
            </a:extLst>
          </p:cNvPr>
          <p:cNvSpPr/>
          <p:nvPr/>
        </p:nvSpPr>
        <p:spPr>
          <a:xfrm>
            <a:off x="5321200" y="3926307"/>
            <a:ext cx="470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Time</a:t>
            </a:r>
            <a:endParaRPr lang="en-US" sz="1000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978CD3-227D-4F2C-AA84-D8CD75824DD6}"/>
              </a:ext>
            </a:extLst>
          </p:cNvPr>
          <p:cNvSpPr/>
          <p:nvPr/>
        </p:nvSpPr>
        <p:spPr>
          <a:xfrm>
            <a:off x="8403631" y="3944779"/>
            <a:ext cx="470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Time</a:t>
            </a:r>
            <a:endParaRPr lang="en-US" sz="1000" baseline="-25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200E70-6CDB-467A-A067-E1C63CEA713A}"/>
              </a:ext>
            </a:extLst>
          </p:cNvPr>
          <p:cNvSpPr/>
          <p:nvPr/>
        </p:nvSpPr>
        <p:spPr>
          <a:xfrm>
            <a:off x="2574640" y="1481315"/>
            <a:ext cx="6623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Enabled Flexibility: Submarine Cables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17EEB0-F40D-440A-BE85-C308AB2A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5779"/>
            <a:ext cx="9144000" cy="1092483"/>
          </a:xfrm>
        </p:spPr>
        <p:txBody>
          <a:bodyPr/>
          <a:lstStyle/>
          <a:p>
            <a:r>
              <a:rPr lang="en-US" dirty="0"/>
              <a:t>Main Tab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D32FBF-406E-4166-95D1-4B71EF426393}"/>
              </a:ext>
            </a:extLst>
          </p:cNvPr>
          <p:cNvSpPr/>
          <p:nvPr/>
        </p:nvSpPr>
        <p:spPr>
          <a:xfrm>
            <a:off x="7396025" y="5139946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Life With ESS</a:t>
            </a:r>
            <a:endParaRPr lang="en-US" sz="1200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4879A9-03A8-465C-AF7D-973D2520BBA3}"/>
              </a:ext>
            </a:extLst>
          </p:cNvPr>
          <p:cNvSpPr/>
          <p:nvPr/>
        </p:nvSpPr>
        <p:spPr>
          <a:xfrm>
            <a:off x="9368108" y="5114971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88371E-E4B7-4BAF-99FA-5BA6680DDCF6}"/>
              </a:ext>
            </a:extLst>
          </p:cNvPr>
          <p:cNvSpPr/>
          <p:nvPr/>
        </p:nvSpPr>
        <p:spPr>
          <a:xfrm>
            <a:off x="7396025" y="5459255"/>
            <a:ext cx="1608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Investment Deferred</a:t>
            </a:r>
            <a:endParaRPr lang="en-US" sz="1200" baseline="-25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FD3167-A047-4DD6-9229-88DC446E7D4D}"/>
              </a:ext>
            </a:extLst>
          </p:cNvPr>
          <p:cNvSpPr/>
          <p:nvPr/>
        </p:nvSpPr>
        <p:spPr>
          <a:xfrm>
            <a:off x="9368108" y="5468614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632DA9-AB7D-4ED2-8956-0ECB7AAC2CC6}"/>
              </a:ext>
            </a:extLst>
          </p:cNvPr>
          <p:cNvSpPr/>
          <p:nvPr/>
        </p:nvSpPr>
        <p:spPr>
          <a:xfrm>
            <a:off x="7396025" y="4350485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Life Extension Benefit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FF602B-52BC-4D78-81EC-E972E17AC676}"/>
              </a:ext>
            </a:extLst>
          </p:cNvPr>
          <p:cNvSpPr/>
          <p:nvPr/>
        </p:nvSpPr>
        <p:spPr>
          <a:xfrm>
            <a:off x="7403615" y="4791956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Life Without ESS</a:t>
            </a:r>
            <a:endParaRPr lang="en-US" sz="12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0A0126-8030-41D4-A65F-A2ABD1327CA7}"/>
              </a:ext>
            </a:extLst>
          </p:cNvPr>
          <p:cNvSpPr/>
          <p:nvPr/>
        </p:nvSpPr>
        <p:spPr>
          <a:xfrm>
            <a:off x="9368108" y="4768170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9017F7E-2E21-4BA6-A1C2-22D1C1A46627}"/>
              </a:ext>
            </a:extLst>
          </p:cNvPr>
          <p:cNvSpPr/>
          <p:nvPr/>
        </p:nvSpPr>
        <p:spPr>
          <a:xfrm>
            <a:off x="1388469" y="4767645"/>
            <a:ext cx="2438400" cy="347326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ESS Profile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F74CC63-F7E4-4910-AD82-5EB9536CE220}"/>
              </a:ext>
            </a:extLst>
          </p:cNvPr>
          <p:cNvSpPr/>
          <p:nvPr/>
        </p:nvSpPr>
        <p:spPr>
          <a:xfrm>
            <a:off x="1388469" y="5187714"/>
            <a:ext cx="2438400" cy="347326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Optimize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9E55167-EF7C-418C-8E23-4D81112ECF53}"/>
              </a:ext>
            </a:extLst>
          </p:cNvPr>
          <p:cNvSpPr/>
          <p:nvPr/>
        </p:nvSpPr>
        <p:spPr>
          <a:xfrm>
            <a:off x="1348744" y="2586790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Temperature Rise Model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749BF63-2467-4E11-828D-9D78DD679F70}"/>
              </a:ext>
            </a:extLst>
          </p:cNvPr>
          <p:cNvSpPr/>
          <p:nvPr/>
        </p:nvSpPr>
        <p:spPr>
          <a:xfrm>
            <a:off x="4238934" y="2414042"/>
            <a:ext cx="2571436" cy="750942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  <a:gd name="connsiteX0" fmla="*/ 0 w 2517059"/>
              <a:gd name="connsiteY0" fmla="*/ 81747 h 507992"/>
              <a:gd name="connsiteX1" fmla="*/ 147484 w 2517059"/>
              <a:gd name="connsiteY1" fmla="*/ 180069 h 507992"/>
              <a:gd name="connsiteX2" fmla="*/ 275304 w 2517059"/>
              <a:gd name="connsiteY2" fmla="*/ 248895 h 507992"/>
              <a:gd name="connsiteX3" fmla="*/ 442452 w 2517059"/>
              <a:gd name="connsiteY3" fmla="*/ 229231 h 507992"/>
              <a:gd name="connsiteX4" fmla="*/ 648930 w 2517059"/>
              <a:gd name="connsiteY4" fmla="*/ 504534 h 507992"/>
              <a:gd name="connsiteX5" fmla="*/ 831994 w 2517059"/>
              <a:gd name="connsiteY5" fmla="*/ 7785 h 507992"/>
              <a:gd name="connsiteX6" fmla="*/ 943897 w 2517059"/>
              <a:gd name="connsiteY6" fmla="*/ 209566 h 507992"/>
              <a:gd name="connsiteX7" fmla="*/ 1042220 w 2517059"/>
              <a:gd name="connsiteY7" fmla="*/ 327553 h 507992"/>
              <a:gd name="connsiteX8" fmla="*/ 1081549 w 2517059"/>
              <a:gd name="connsiteY8" fmla="*/ 22753 h 507992"/>
              <a:gd name="connsiteX9" fmla="*/ 1150375 w 2517059"/>
              <a:gd name="connsiteY9" fmla="*/ 140740 h 507992"/>
              <a:gd name="connsiteX10" fmla="*/ 1258530 w 2517059"/>
              <a:gd name="connsiteY10" fmla="*/ 81747 h 507992"/>
              <a:gd name="connsiteX11" fmla="*/ 1563330 w 2517059"/>
              <a:gd name="connsiteY11" fmla="*/ 366882 h 507992"/>
              <a:gd name="connsiteX12" fmla="*/ 1887794 w 2517059"/>
              <a:gd name="connsiteY12" fmla="*/ 52250 h 507992"/>
              <a:gd name="connsiteX13" fmla="*/ 2212259 w 2517059"/>
              <a:gd name="connsiteY13" fmla="*/ 130908 h 507992"/>
              <a:gd name="connsiteX14" fmla="*/ 2359742 w 2517059"/>
              <a:gd name="connsiteY14" fmla="*/ 62082 h 507992"/>
              <a:gd name="connsiteX15" fmla="*/ 2517059 w 2517059"/>
              <a:gd name="connsiteY15" fmla="*/ 121076 h 507992"/>
              <a:gd name="connsiteX0" fmla="*/ 0 w 2517059"/>
              <a:gd name="connsiteY0" fmla="*/ 261030 h 687275"/>
              <a:gd name="connsiteX1" fmla="*/ 147484 w 2517059"/>
              <a:gd name="connsiteY1" fmla="*/ 359352 h 687275"/>
              <a:gd name="connsiteX2" fmla="*/ 275304 w 2517059"/>
              <a:gd name="connsiteY2" fmla="*/ 428178 h 687275"/>
              <a:gd name="connsiteX3" fmla="*/ 442452 w 2517059"/>
              <a:gd name="connsiteY3" fmla="*/ 408514 h 687275"/>
              <a:gd name="connsiteX4" fmla="*/ 648930 w 2517059"/>
              <a:gd name="connsiteY4" fmla="*/ 683817 h 687275"/>
              <a:gd name="connsiteX5" fmla="*/ 831994 w 2517059"/>
              <a:gd name="connsiteY5" fmla="*/ 187068 h 687275"/>
              <a:gd name="connsiteX6" fmla="*/ 943897 w 2517059"/>
              <a:gd name="connsiteY6" fmla="*/ 388849 h 687275"/>
              <a:gd name="connsiteX7" fmla="*/ 1042220 w 2517059"/>
              <a:gd name="connsiteY7" fmla="*/ 506836 h 687275"/>
              <a:gd name="connsiteX8" fmla="*/ 1081549 w 2517059"/>
              <a:gd name="connsiteY8" fmla="*/ 202036 h 687275"/>
              <a:gd name="connsiteX9" fmla="*/ 1150375 w 2517059"/>
              <a:gd name="connsiteY9" fmla="*/ 320023 h 687275"/>
              <a:gd name="connsiteX10" fmla="*/ 1449988 w 2517059"/>
              <a:gd name="connsiteY10" fmla="*/ 3066 h 687275"/>
              <a:gd name="connsiteX11" fmla="*/ 1563330 w 2517059"/>
              <a:gd name="connsiteY11" fmla="*/ 546165 h 687275"/>
              <a:gd name="connsiteX12" fmla="*/ 1887794 w 2517059"/>
              <a:gd name="connsiteY12" fmla="*/ 231533 h 687275"/>
              <a:gd name="connsiteX13" fmla="*/ 2212259 w 2517059"/>
              <a:gd name="connsiteY13" fmla="*/ 310191 h 687275"/>
              <a:gd name="connsiteX14" fmla="*/ 2359742 w 2517059"/>
              <a:gd name="connsiteY14" fmla="*/ 241365 h 687275"/>
              <a:gd name="connsiteX15" fmla="*/ 2517059 w 2517059"/>
              <a:gd name="connsiteY15" fmla="*/ 300359 h 687275"/>
              <a:gd name="connsiteX0" fmla="*/ 0 w 2517059"/>
              <a:gd name="connsiteY0" fmla="*/ 258002 h 684247"/>
              <a:gd name="connsiteX1" fmla="*/ 147484 w 2517059"/>
              <a:gd name="connsiteY1" fmla="*/ 356324 h 684247"/>
              <a:gd name="connsiteX2" fmla="*/ 275304 w 2517059"/>
              <a:gd name="connsiteY2" fmla="*/ 425150 h 684247"/>
              <a:gd name="connsiteX3" fmla="*/ 442452 w 2517059"/>
              <a:gd name="connsiteY3" fmla="*/ 405486 h 684247"/>
              <a:gd name="connsiteX4" fmla="*/ 648930 w 2517059"/>
              <a:gd name="connsiteY4" fmla="*/ 680789 h 684247"/>
              <a:gd name="connsiteX5" fmla="*/ 831994 w 2517059"/>
              <a:gd name="connsiteY5" fmla="*/ 184040 h 684247"/>
              <a:gd name="connsiteX6" fmla="*/ 943897 w 2517059"/>
              <a:gd name="connsiteY6" fmla="*/ 385821 h 684247"/>
              <a:gd name="connsiteX7" fmla="*/ 1042220 w 2517059"/>
              <a:gd name="connsiteY7" fmla="*/ 503808 h 684247"/>
              <a:gd name="connsiteX8" fmla="*/ 1081549 w 2517059"/>
              <a:gd name="connsiteY8" fmla="*/ 199008 h 684247"/>
              <a:gd name="connsiteX9" fmla="*/ 1150375 w 2517059"/>
              <a:gd name="connsiteY9" fmla="*/ 316995 h 684247"/>
              <a:gd name="connsiteX10" fmla="*/ 1449988 w 2517059"/>
              <a:gd name="connsiteY10" fmla="*/ 38 h 684247"/>
              <a:gd name="connsiteX11" fmla="*/ 1706923 w 2517059"/>
              <a:gd name="connsiteY11" fmla="*/ 295492 h 684247"/>
              <a:gd name="connsiteX12" fmla="*/ 1887794 w 2517059"/>
              <a:gd name="connsiteY12" fmla="*/ 228505 h 684247"/>
              <a:gd name="connsiteX13" fmla="*/ 2212259 w 2517059"/>
              <a:gd name="connsiteY13" fmla="*/ 307163 h 684247"/>
              <a:gd name="connsiteX14" fmla="*/ 2359742 w 2517059"/>
              <a:gd name="connsiteY14" fmla="*/ 238337 h 684247"/>
              <a:gd name="connsiteX15" fmla="*/ 2517059 w 2517059"/>
              <a:gd name="connsiteY15" fmla="*/ 297331 h 684247"/>
              <a:gd name="connsiteX0" fmla="*/ 0 w 2517059"/>
              <a:gd name="connsiteY0" fmla="*/ 258001 h 684815"/>
              <a:gd name="connsiteX1" fmla="*/ 147484 w 2517059"/>
              <a:gd name="connsiteY1" fmla="*/ 356323 h 684815"/>
              <a:gd name="connsiteX2" fmla="*/ 275304 w 2517059"/>
              <a:gd name="connsiteY2" fmla="*/ 425149 h 684815"/>
              <a:gd name="connsiteX3" fmla="*/ 442452 w 2517059"/>
              <a:gd name="connsiteY3" fmla="*/ 405485 h 684815"/>
              <a:gd name="connsiteX4" fmla="*/ 648930 w 2517059"/>
              <a:gd name="connsiteY4" fmla="*/ 680788 h 684815"/>
              <a:gd name="connsiteX5" fmla="*/ 831994 w 2517059"/>
              <a:gd name="connsiteY5" fmla="*/ 557026 h 684815"/>
              <a:gd name="connsiteX6" fmla="*/ 943897 w 2517059"/>
              <a:gd name="connsiteY6" fmla="*/ 385820 h 684815"/>
              <a:gd name="connsiteX7" fmla="*/ 1042220 w 2517059"/>
              <a:gd name="connsiteY7" fmla="*/ 503807 h 684815"/>
              <a:gd name="connsiteX8" fmla="*/ 1081549 w 2517059"/>
              <a:gd name="connsiteY8" fmla="*/ 199007 h 684815"/>
              <a:gd name="connsiteX9" fmla="*/ 1150375 w 2517059"/>
              <a:gd name="connsiteY9" fmla="*/ 316994 h 684815"/>
              <a:gd name="connsiteX10" fmla="*/ 1449988 w 2517059"/>
              <a:gd name="connsiteY10" fmla="*/ 37 h 684815"/>
              <a:gd name="connsiteX11" fmla="*/ 1706923 w 2517059"/>
              <a:gd name="connsiteY11" fmla="*/ 295491 h 684815"/>
              <a:gd name="connsiteX12" fmla="*/ 1887794 w 2517059"/>
              <a:gd name="connsiteY12" fmla="*/ 228504 h 684815"/>
              <a:gd name="connsiteX13" fmla="*/ 2212259 w 2517059"/>
              <a:gd name="connsiteY13" fmla="*/ 307162 h 684815"/>
              <a:gd name="connsiteX14" fmla="*/ 2359742 w 2517059"/>
              <a:gd name="connsiteY14" fmla="*/ 238336 h 684815"/>
              <a:gd name="connsiteX15" fmla="*/ 2517059 w 2517059"/>
              <a:gd name="connsiteY15" fmla="*/ 297330 h 684815"/>
              <a:gd name="connsiteX0" fmla="*/ 0 w 2517059"/>
              <a:gd name="connsiteY0" fmla="*/ 63401 h 490215"/>
              <a:gd name="connsiteX1" fmla="*/ 147484 w 2517059"/>
              <a:gd name="connsiteY1" fmla="*/ 161723 h 490215"/>
              <a:gd name="connsiteX2" fmla="*/ 275304 w 2517059"/>
              <a:gd name="connsiteY2" fmla="*/ 230549 h 490215"/>
              <a:gd name="connsiteX3" fmla="*/ 442452 w 2517059"/>
              <a:gd name="connsiteY3" fmla="*/ 210885 h 490215"/>
              <a:gd name="connsiteX4" fmla="*/ 648930 w 2517059"/>
              <a:gd name="connsiteY4" fmla="*/ 486188 h 490215"/>
              <a:gd name="connsiteX5" fmla="*/ 831994 w 2517059"/>
              <a:gd name="connsiteY5" fmla="*/ 362426 h 490215"/>
              <a:gd name="connsiteX6" fmla="*/ 943897 w 2517059"/>
              <a:gd name="connsiteY6" fmla="*/ 191220 h 490215"/>
              <a:gd name="connsiteX7" fmla="*/ 1042220 w 2517059"/>
              <a:gd name="connsiteY7" fmla="*/ 309207 h 490215"/>
              <a:gd name="connsiteX8" fmla="*/ 1081549 w 2517059"/>
              <a:gd name="connsiteY8" fmla="*/ 4407 h 490215"/>
              <a:gd name="connsiteX9" fmla="*/ 1150375 w 2517059"/>
              <a:gd name="connsiteY9" fmla="*/ 122394 h 490215"/>
              <a:gd name="connsiteX10" fmla="*/ 1478707 w 2517059"/>
              <a:gd name="connsiteY10" fmla="*/ 35811 h 490215"/>
              <a:gd name="connsiteX11" fmla="*/ 1706923 w 2517059"/>
              <a:gd name="connsiteY11" fmla="*/ 100891 h 490215"/>
              <a:gd name="connsiteX12" fmla="*/ 1887794 w 2517059"/>
              <a:gd name="connsiteY12" fmla="*/ 33904 h 490215"/>
              <a:gd name="connsiteX13" fmla="*/ 2212259 w 2517059"/>
              <a:gd name="connsiteY13" fmla="*/ 112562 h 490215"/>
              <a:gd name="connsiteX14" fmla="*/ 2359742 w 2517059"/>
              <a:gd name="connsiteY14" fmla="*/ 43736 h 490215"/>
              <a:gd name="connsiteX15" fmla="*/ 2517059 w 2517059"/>
              <a:gd name="connsiteY15" fmla="*/ 102730 h 490215"/>
              <a:gd name="connsiteX0" fmla="*/ 0 w 2517059"/>
              <a:gd name="connsiteY0" fmla="*/ 192199 h 619013"/>
              <a:gd name="connsiteX1" fmla="*/ 147484 w 2517059"/>
              <a:gd name="connsiteY1" fmla="*/ 290521 h 619013"/>
              <a:gd name="connsiteX2" fmla="*/ 275304 w 2517059"/>
              <a:gd name="connsiteY2" fmla="*/ 359347 h 619013"/>
              <a:gd name="connsiteX3" fmla="*/ 442452 w 2517059"/>
              <a:gd name="connsiteY3" fmla="*/ 339683 h 619013"/>
              <a:gd name="connsiteX4" fmla="*/ 648930 w 2517059"/>
              <a:gd name="connsiteY4" fmla="*/ 614986 h 619013"/>
              <a:gd name="connsiteX5" fmla="*/ 831994 w 2517059"/>
              <a:gd name="connsiteY5" fmla="*/ 491224 h 619013"/>
              <a:gd name="connsiteX6" fmla="*/ 943897 w 2517059"/>
              <a:gd name="connsiteY6" fmla="*/ 320018 h 619013"/>
              <a:gd name="connsiteX7" fmla="*/ 1042220 w 2517059"/>
              <a:gd name="connsiteY7" fmla="*/ 438005 h 619013"/>
              <a:gd name="connsiteX8" fmla="*/ 1081549 w 2517059"/>
              <a:gd name="connsiteY8" fmla="*/ 133205 h 619013"/>
              <a:gd name="connsiteX9" fmla="*/ 1150375 w 2517059"/>
              <a:gd name="connsiteY9" fmla="*/ 251192 h 619013"/>
              <a:gd name="connsiteX10" fmla="*/ 1478707 w 2517059"/>
              <a:gd name="connsiteY10" fmla="*/ 164609 h 619013"/>
              <a:gd name="connsiteX11" fmla="*/ 1706923 w 2517059"/>
              <a:gd name="connsiteY11" fmla="*/ 229689 h 619013"/>
              <a:gd name="connsiteX12" fmla="*/ 1887794 w 2517059"/>
              <a:gd name="connsiteY12" fmla="*/ 162702 h 619013"/>
              <a:gd name="connsiteX13" fmla="*/ 2159608 w 2517059"/>
              <a:gd name="connsiteY13" fmla="*/ 15 h 619013"/>
              <a:gd name="connsiteX14" fmla="*/ 2359742 w 2517059"/>
              <a:gd name="connsiteY14" fmla="*/ 172534 h 619013"/>
              <a:gd name="connsiteX15" fmla="*/ 2517059 w 2517059"/>
              <a:gd name="connsiteY15" fmla="*/ 231528 h 619013"/>
              <a:gd name="connsiteX0" fmla="*/ 0 w 2517059"/>
              <a:gd name="connsiteY0" fmla="*/ 193356 h 620170"/>
              <a:gd name="connsiteX1" fmla="*/ 147484 w 2517059"/>
              <a:gd name="connsiteY1" fmla="*/ 291678 h 620170"/>
              <a:gd name="connsiteX2" fmla="*/ 275304 w 2517059"/>
              <a:gd name="connsiteY2" fmla="*/ 360504 h 620170"/>
              <a:gd name="connsiteX3" fmla="*/ 442452 w 2517059"/>
              <a:gd name="connsiteY3" fmla="*/ 340840 h 620170"/>
              <a:gd name="connsiteX4" fmla="*/ 648930 w 2517059"/>
              <a:gd name="connsiteY4" fmla="*/ 616143 h 620170"/>
              <a:gd name="connsiteX5" fmla="*/ 831994 w 2517059"/>
              <a:gd name="connsiteY5" fmla="*/ 492381 h 620170"/>
              <a:gd name="connsiteX6" fmla="*/ 943897 w 2517059"/>
              <a:gd name="connsiteY6" fmla="*/ 321175 h 620170"/>
              <a:gd name="connsiteX7" fmla="*/ 1042220 w 2517059"/>
              <a:gd name="connsiteY7" fmla="*/ 439162 h 620170"/>
              <a:gd name="connsiteX8" fmla="*/ 1081549 w 2517059"/>
              <a:gd name="connsiteY8" fmla="*/ 134362 h 620170"/>
              <a:gd name="connsiteX9" fmla="*/ 1150375 w 2517059"/>
              <a:gd name="connsiteY9" fmla="*/ 252349 h 620170"/>
              <a:gd name="connsiteX10" fmla="*/ 1478707 w 2517059"/>
              <a:gd name="connsiteY10" fmla="*/ 165766 h 620170"/>
              <a:gd name="connsiteX11" fmla="*/ 1706923 w 2517059"/>
              <a:gd name="connsiteY11" fmla="*/ 230846 h 620170"/>
              <a:gd name="connsiteX12" fmla="*/ 1887794 w 2517059"/>
              <a:gd name="connsiteY12" fmla="*/ 163859 h 620170"/>
              <a:gd name="connsiteX13" fmla="*/ 2159608 w 2517059"/>
              <a:gd name="connsiteY13" fmla="*/ 1172 h 620170"/>
              <a:gd name="connsiteX14" fmla="*/ 2340597 w 2517059"/>
              <a:gd name="connsiteY14" fmla="*/ 255968 h 620170"/>
              <a:gd name="connsiteX15" fmla="*/ 2517059 w 2517059"/>
              <a:gd name="connsiteY15" fmla="*/ 232685 h 62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620170">
                <a:moveTo>
                  <a:pt x="0" y="193356"/>
                </a:moveTo>
                <a:cubicBezTo>
                  <a:pt x="50800" y="228588"/>
                  <a:pt x="101600" y="263820"/>
                  <a:pt x="147484" y="291678"/>
                </a:cubicBezTo>
                <a:cubicBezTo>
                  <a:pt x="193368" y="319536"/>
                  <a:pt x="226143" y="352310"/>
                  <a:pt x="275304" y="360504"/>
                </a:cubicBezTo>
                <a:cubicBezTo>
                  <a:pt x="324465" y="368698"/>
                  <a:pt x="380181" y="298234"/>
                  <a:pt x="442452" y="340840"/>
                </a:cubicBezTo>
                <a:cubicBezTo>
                  <a:pt x="504723" y="383446"/>
                  <a:pt x="584006" y="590886"/>
                  <a:pt x="648930" y="616143"/>
                </a:cubicBezTo>
                <a:cubicBezTo>
                  <a:pt x="713854" y="641400"/>
                  <a:pt x="782833" y="541542"/>
                  <a:pt x="831994" y="492381"/>
                </a:cubicBezTo>
                <a:cubicBezTo>
                  <a:pt x="881155" y="443220"/>
                  <a:pt x="908859" y="330045"/>
                  <a:pt x="943897" y="321175"/>
                </a:cubicBezTo>
                <a:cubicBezTo>
                  <a:pt x="978935" y="312305"/>
                  <a:pt x="1019278" y="470297"/>
                  <a:pt x="1042220" y="439162"/>
                </a:cubicBezTo>
                <a:cubicBezTo>
                  <a:pt x="1065162" y="408027"/>
                  <a:pt x="1063523" y="165497"/>
                  <a:pt x="1081549" y="134362"/>
                </a:cubicBezTo>
                <a:cubicBezTo>
                  <a:pt x="1099575" y="103226"/>
                  <a:pt x="1084182" y="247115"/>
                  <a:pt x="1150375" y="252349"/>
                </a:cubicBezTo>
                <a:cubicBezTo>
                  <a:pt x="1216568" y="257583"/>
                  <a:pt x="1385949" y="169350"/>
                  <a:pt x="1478707" y="165766"/>
                </a:cubicBezTo>
                <a:cubicBezTo>
                  <a:pt x="1571465" y="162182"/>
                  <a:pt x="1638742" y="231164"/>
                  <a:pt x="1706923" y="230846"/>
                </a:cubicBezTo>
                <a:cubicBezTo>
                  <a:pt x="1775104" y="230528"/>
                  <a:pt x="1812347" y="202138"/>
                  <a:pt x="1887794" y="163859"/>
                </a:cubicBezTo>
                <a:cubicBezTo>
                  <a:pt x="1963242" y="125580"/>
                  <a:pt x="2084141" y="-14180"/>
                  <a:pt x="2159608" y="1172"/>
                </a:cubicBezTo>
                <a:cubicBezTo>
                  <a:pt x="2235075" y="16524"/>
                  <a:pt x="2289797" y="257607"/>
                  <a:pt x="2340597" y="255968"/>
                </a:cubicBezTo>
                <a:cubicBezTo>
                  <a:pt x="2391397" y="254329"/>
                  <a:pt x="2463800" y="202368"/>
                  <a:pt x="2517059" y="232685"/>
                </a:cubicBezTo>
              </a:path>
            </a:pathLst>
          </a:custGeom>
          <a:noFill/>
          <a:ln w="19050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D60E8E-EDAD-44E3-AD9C-F062B4BD8C91}"/>
              </a:ext>
            </a:extLst>
          </p:cNvPr>
          <p:cNvSpPr/>
          <p:nvPr/>
        </p:nvSpPr>
        <p:spPr>
          <a:xfrm>
            <a:off x="4247490" y="2393529"/>
            <a:ext cx="10054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Cable Loading</a:t>
            </a:r>
            <a:endParaRPr lang="en-US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482C5F-DA3C-470C-949B-6ABC4BEC7D1D}"/>
              </a:ext>
            </a:extLst>
          </p:cNvPr>
          <p:cNvSpPr/>
          <p:nvPr/>
        </p:nvSpPr>
        <p:spPr>
          <a:xfrm>
            <a:off x="4257782" y="3357182"/>
            <a:ext cx="8370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ESS Power</a:t>
            </a:r>
            <a:endParaRPr lang="en-US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DC5709A-6042-4D69-8ECD-B630E71AA227}"/>
              </a:ext>
            </a:extLst>
          </p:cNvPr>
          <p:cNvSpPr/>
          <p:nvPr/>
        </p:nvSpPr>
        <p:spPr>
          <a:xfrm>
            <a:off x="1380762" y="3900462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Co-located Renewables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B80C59-58DB-470F-8B62-D00183DBAE68}"/>
              </a:ext>
            </a:extLst>
          </p:cNvPr>
          <p:cNvSpPr/>
          <p:nvPr/>
        </p:nvSpPr>
        <p:spPr>
          <a:xfrm>
            <a:off x="1379097" y="5999577"/>
            <a:ext cx="2438400" cy="347326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7970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9"/>
            <a:ext cx="4690399" cy="3000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Include ESS</a:t>
            </a:r>
            <a:endParaRPr lang="en-US" sz="1200" baseline="-250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419600" y="2104958"/>
            <a:ext cx="1371600" cy="240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419600" y="2480386"/>
            <a:ext cx="1371600" cy="24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Ideal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485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Cable Temperature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005482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Load Cable Data</a:t>
            </a:r>
            <a:endParaRPr lang="en-US" sz="1200" baseline="-250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419600" y="2976841"/>
            <a:ext cx="1371600" cy="20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File in the repo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CA05CA-1B94-4BB3-B2EF-CF36D291C4E9}"/>
              </a:ext>
            </a:extLst>
          </p:cNvPr>
          <p:cNvSpPr/>
          <p:nvPr/>
        </p:nvSpPr>
        <p:spPr>
          <a:xfrm>
            <a:off x="1408844" y="3331831"/>
            <a:ext cx="1242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Load ESS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4419600" y="3389100"/>
            <a:ext cx="1371600" cy="2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File in the repo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8CBE6F-5168-4FBF-9510-FECDB4044319}"/>
              </a:ext>
            </a:extLst>
          </p:cNvPr>
          <p:cNvSpPr/>
          <p:nvPr/>
        </p:nvSpPr>
        <p:spPr>
          <a:xfrm>
            <a:off x="1408844" y="3804597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Save Results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126F02-0792-4675-AA42-3C79C85377E4}"/>
              </a:ext>
            </a:extLst>
          </p:cNvPr>
          <p:cNvSpPr/>
          <p:nvPr/>
        </p:nvSpPr>
        <p:spPr>
          <a:xfrm>
            <a:off x="4419600" y="3839318"/>
            <a:ext cx="1371600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Yes/No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Configuration</a:t>
            </a:r>
            <a:endParaRPr lang="en-US" baseline="-25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25BC9-898F-403A-AB59-27909565B337}"/>
              </a:ext>
            </a:extLst>
          </p:cNvPr>
          <p:cNvSpPr/>
          <p:nvPr/>
        </p:nvSpPr>
        <p:spPr>
          <a:xfrm>
            <a:off x="6117824" y="2386210"/>
            <a:ext cx="4572000" cy="30077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71CEE-E8B4-4995-8C29-3A11A3BD9ED1}"/>
              </a:ext>
            </a:extLst>
          </p:cNvPr>
          <p:cNvSpPr/>
          <p:nvPr/>
        </p:nvSpPr>
        <p:spPr>
          <a:xfrm>
            <a:off x="6096000" y="2181428"/>
            <a:ext cx="354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e0</a:t>
            </a:r>
            <a:endParaRPr lang="en-US" sz="12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544A1C-E55F-4BFB-8E45-46C4B2AFCC39}"/>
              </a:ext>
            </a:extLst>
          </p:cNvPr>
          <p:cNvSpPr/>
          <p:nvPr/>
        </p:nvSpPr>
        <p:spPr>
          <a:xfrm>
            <a:off x="9109999" y="2152786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3B19EC-9C08-4DB5-845D-B9E25CC19F7F}"/>
              </a:ext>
            </a:extLst>
          </p:cNvPr>
          <p:cNvSpPr/>
          <p:nvPr/>
        </p:nvSpPr>
        <p:spPr>
          <a:xfrm>
            <a:off x="9109999" y="2528213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704F87-40E0-4150-BD48-E91D89A05CD0}"/>
              </a:ext>
            </a:extLst>
          </p:cNvPr>
          <p:cNvSpPr/>
          <p:nvPr/>
        </p:nvSpPr>
        <p:spPr>
          <a:xfrm>
            <a:off x="6099243" y="2507777"/>
            <a:ext cx="16177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Ambient temperature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2CC383-AFD8-4555-8039-1C553FD1197A}"/>
              </a:ext>
            </a:extLst>
          </p:cNvPr>
          <p:cNvSpPr/>
          <p:nvPr/>
        </p:nvSpPr>
        <p:spPr>
          <a:xfrm>
            <a:off x="6096000" y="3011321"/>
            <a:ext cx="3129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t0</a:t>
            </a:r>
            <a:endParaRPr lang="en-US" sz="12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C51D94-C7E9-4659-8248-29A7DFBCA776}"/>
              </a:ext>
            </a:extLst>
          </p:cNvPr>
          <p:cNvSpPr/>
          <p:nvPr/>
        </p:nvSpPr>
        <p:spPr>
          <a:xfrm>
            <a:off x="9109999" y="2903641"/>
            <a:ext cx="894388" cy="325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293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36E31C-3AA6-4ECD-BA07-11BCA2CC1069}"/>
              </a:ext>
            </a:extLst>
          </p:cNvPr>
          <p:cNvSpPr/>
          <p:nvPr/>
        </p:nvSpPr>
        <p:spPr>
          <a:xfrm>
            <a:off x="6099243" y="3337670"/>
            <a:ext cx="64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alpha0</a:t>
            </a:r>
            <a:endParaRPr lang="en-US" baseline="-25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19C961-D773-4A1B-9B76-0FE68634C977}"/>
              </a:ext>
            </a:extLst>
          </p:cNvPr>
          <p:cNvSpPr/>
          <p:nvPr/>
        </p:nvSpPr>
        <p:spPr>
          <a:xfrm>
            <a:off x="9109999" y="3312498"/>
            <a:ext cx="894388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5e15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75B4D6-4BC4-40C4-81E1-8FB43C833A00}"/>
              </a:ext>
            </a:extLst>
          </p:cNvPr>
          <p:cNvSpPr/>
          <p:nvPr/>
        </p:nvSpPr>
        <p:spPr>
          <a:xfrm>
            <a:off x="6096000" y="3795606"/>
            <a:ext cx="482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beta</a:t>
            </a:r>
            <a:endParaRPr lang="en-US" sz="12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E0F5E3-588E-4DF5-9AF2-BD4EA5937AAB}"/>
              </a:ext>
            </a:extLst>
          </p:cNvPr>
          <p:cNvSpPr/>
          <p:nvPr/>
        </p:nvSpPr>
        <p:spPr>
          <a:xfrm>
            <a:off x="9109999" y="3766964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335EBC-A3A8-41B9-B9B1-62B6D519A6F1}"/>
              </a:ext>
            </a:extLst>
          </p:cNvPr>
          <p:cNvSpPr/>
          <p:nvPr/>
        </p:nvSpPr>
        <p:spPr>
          <a:xfrm>
            <a:off x="6099243" y="4121955"/>
            <a:ext cx="354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n0</a:t>
            </a:r>
            <a:endParaRPr lang="en-US" baseline="-25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3AEFA9-6985-4F3A-A560-E5EC73D7DCB6}"/>
              </a:ext>
            </a:extLst>
          </p:cNvPr>
          <p:cNvSpPr/>
          <p:nvPr/>
        </p:nvSpPr>
        <p:spPr>
          <a:xfrm>
            <a:off x="9109999" y="4179223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18.8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EB20B1-BB05-4A4F-A55A-85C7CA7D06F5}"/>
              </a:ext>
            </a:extLst>
          </p:cNvPr>
          <p:cNvCxnSpPr>
            <a:cxnSpLocks/>
          </p:cNvCxnSpPr>
          <p:nvPr/>
        </p:nvCxnSpPr>
        <p:spPr>
          <a:xfrm flipH="1">
            <a:off x="6273292" y="4474524"/>
            <a:ext cx="1" cy="46217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A74C6D8-F8F7-4A44-BA3A-66B6837E2008}"/>
              </a:ext>
            </a:extLst>
          </p:cNvPr>
          <p:cNvSpPr/>
          <p:nvPr/>
        </p:nvSpPr>
        <p:spPr>
          <a:xfrm>
            <a:off x="6035391" y="167254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Cable Parameters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848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Tab – First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9"/>
            <a:ext cx="4790918" cy="2577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Include ESS</a:t>
            </a:r>
            <a:endParaRPr lang="en-US" sz="1200" baseline="-250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419600" y="2104958"/>
            <a:ext cx="1371600" cy="240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24E1C-4FC9-4F60-9986-55FCEA73A0CB}"/>
              </a:ext>
            </a:extLst>
          </p:cNvPr>
          <p:cNvSpPr/>
          <p:nvPr/>
        </p:nvSpPr>
        <p:spPr>
          <a:xfrm>
            <a:off x="8301964" y="1576673"/>
            <a:ext cx="403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caseType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includeESS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true,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idealCableTemp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true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}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StartTime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"7/18/2017 00:00:00"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EndTime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"7/19/2017 00:00:00"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cable_power_path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"../../data/cable_loading_data.xlsx"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ess_data_path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"../../data/ess_power.xlsx"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save_results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true,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"metadata"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CaseType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"Defaults"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includeESS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"true=use 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ess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power to offset cable power, false=don't use it"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idealCableTemp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"true=use ideal battery temperature, false=calculate based on current loadings"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cable_power_path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"path to the cable data"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ess_data_path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"path to the 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ess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power data"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StartTime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"Start time for the simulation run in the form of YYYY-MM-DD HH:MM:SS"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EndTime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"End time for the simulation run in the form of YYYY-MM-DD HH:MM:SS"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FE33-F58F-49E4-8C22-AC0DA0E6A4F9}"/>
              </a:ext>
            </a:extLst>
          </p:cNvPr>
          <p:cNvSpPr txBox="1"/>
          <p:nvPr/>
        </p:nvSpPr>
        <p:spPr bwMode="auto">
          <a:xfrm>
            <a:off x="8534400" y="1318262"/>
            <a:ext cx="3581400" cy="3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These values are specified in the system case config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419600" y="2480386"/>
            <a:ext cx="1371600" cy="24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Ideal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485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Cable Temperature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005482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Load Cable Data</a:t>
            </a:r>
            <a:endParaRPr lang="en-US" sz="1200" baseline="-250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419600" y="2832539"/>
            <a:ext cx="1371600" cy="419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Existing File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CA05CA-1B94-4BB3-B2EF-CF36D291C4E9}"/>
              </a:ext>
            </a:extLst>
          </p:cNvPr>
          <p:cNvSpPr/>
          <p:nvPr/>
        </p:nvSpPr>
        <p:spPr>
          <a:xfrm>
            <a:off x="1408844" y="3331831"/>
            <a:ext cx="1242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Load ESS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4419600" y="3389100"/>
            <a:ext cx="1371600" cy="351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Existing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8CBE6F-5168-4FBF-9510-FECDB4044319}"/>
              </a:ext>
            </a:extLst>
          </p:cNvPr>
          <p:cNvSpPr/>
          <p:nvPr/>
        </p:nvSpPr>
        <p:spPr>
          <a:xfrm>
            <a:off x="1408844" y="3804597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Save Results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126F02-0792-4675-AA42-3C79C85377E4}"/>
              </a:ext>
            </a:extLst>
          </p:cNvPr>
          <p:cNvSpPr/>
          <p:nvPr/>
        </p:nvSpPr>
        <p:spPr>
          <a:xfrm>
            <a:off x="4419600" y="3839318"/>
            <a:ext cx="1371600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Configuration</a:t>
            </a:r>
            <a:endParaRPr lang="en-US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15740-F4AC-4DA7-BD54-49F6CE1E657A}"/>
              </a:ext>
            </a:extLst>
          </p:cNvPr>
          <p:cNvSpPr txBox="1"/>
          <p:nvPr/>
        </p:nvSpPr>
        <p:spPr bwMode="auto">
          <a:xfrm>
            <a:off x="1382452" y="5411597"/>
            <a:ext cx="297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All entries are fixed, i.e. they are taken from default values once the tab is loaded up</a:t>
            </a:r>
          </a:p>
        </p:txBody>
      </p:sp>
    </p:spTree>
    <p:extLst>
      <p:ext uri="{BB962C8B-B14F-4D97-AF65-F5344CB8AC3E}">
        <p14:creationId xmlns:p14="http://schemas.microsoft.com/office/powerpoint/2010/main" val="22095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Tab – First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46221"/>
            <a:ext cx="4790918" cy="30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e0</a:t>
            </a:r>
            <a:endParaRPr lang="en-US" sz="12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419600" y="2104958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FE33-F58F-49E4-8C22-AC0DA0E6A4F9}"/>
              </a:ext>
            </a:extLst>
          </p:cNvPr>
          <p:cNvSpPr txBox="1"/>
          <p:nvPr/>
        </p:nvSpPr>
        <p:spPr bwMode="auto">
          <a:xfrm>
            <a:off x="8327987" y="2590800"/>
            <a:ext cx="3674838" cy="26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u="sng" dirty="0">
                <a:solidFill>
                  <a:schemeClr val="accent2"/>
                </a:solidFill>
              </a:rPr>
              <a:t>Something like this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419600" y="2480385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Ambient temperature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7E636-3A75-42EE-8107-AA5350EBB6EB}"/>
              </a:ext>
            </a:extLst>
          </p:cNvPr>
          <p:cNvSpPr/>
          <p:nvPr/>
        </p:nvSpPr>
        <p:spPr>
          <a:xfrm>
            <a:off x="1405601" y="2963493"/>
            <a:ext cx="312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t0</a:t>
            </a:r>
            <a:endParaRPr lang="en-US" sz="12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DC4B97-1BFA-4D7F-9C20-76F18DA25DA4}"/>
              </a:ext>
            </a:extLst>
          </p:cNvPr>
          <p:cNvSpPr/>
          <p:nvPr/>
        </p:nvSpPr>
        <p:spPr>
          <a:xfrm>
            <a:off x="4419600" y="2855813"/>
            <a:ext cx="894388" cy="325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293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CC678-3395-4196-AD27-E705265EED69}"/>
              </a:ext>
            </a:extLst>
          </p:cNvPr>
          <p:cNvSpPr/>
          <p:nvPr/>
        </p:nvSpPr>
        <p:spPr>
          <a:xfrm>
            <a:off x="1408844" y="3289842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alpha0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D44749-6C5B-421D-A4E3-188856AC7231}"/>
              </a:ext>
            </a:extLst>
          </p:cNvPr>
          <p:cNvSpPr/>
          <p:nvPr/>
        </p:nvSpPr>
        <p:spPr>
          <a:xfrm>
            <a:off x="4419600" y="3264670"/>
            <a:ext cx="894388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5e15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74777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beta</a:t>
            </a:r>
            <a:endParaRPr lang="en-US" sz="12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419600" y="3719136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CA05CA-1B94-4BB3-B2EF-CF36D291C4E9}"/>
              </a:ext>
            </a:extLst>
          </p:cNvPr>
          <p:cNvSpPr/>
          <p:nvPr/>
        </p:nvSpPr>
        <p:spPr>
          <a:xfrm>
            <a:off x="1408844" y="4074127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n0</a:t>
            </a:r>
            <a:endParaRPr lang="en-US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4419600" y="4131395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18.8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Cable Model Inputs</a:t>
            </a:r>
            <a:endParaRPr lang="en-US" baseline="-25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7C26D3-5A15-4B6D-9A62-81E353D9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63" y="2938415"/>
            <a:ext cx="4157662" cy="29765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05A499-EA21-4664-9EC2-CEF490295B9C}"/>
              </a:ext>
            </a:extLst>
          </p:cNvPr>
          <p:cNvSpPr/>
          <p:nvPr/>
        </p:nvSpPr>
        <p:spPr>
          <a:xfrm>
            <a:off x="7959948" y="5978463"/>
            <a:ext cx="389080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2"/>
                </a:solidFill>
              </a:rPr>
              <a:t>These values are defined in __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__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2"/>
                </a:solidFill>
              </a:rPr>
              <a:t>In </a:t>
            </a:r>
            <a:r>
              <a:rPr lang="en-US" dirty="0" err="1">
                <a:solidFill>
                  <a:schemeClr val="accent2"/>
                </a:solidFill>
              </a:rPr>
              <a:t>cable_estimation_class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775717-3EBA-4999-B905-3FF1538F6BC2}"/>
              </a:ext>
            </a:extLst>
          </p:cNvPr>
          <p:cNvCxnSpPr>
            <a:cxnSpLocks/>
          </p:cNvCxnSpPr>
          <p:nvPr/>
        </p:nvCxnSpPr>
        <p:spPr>
          <a:xfrm flipH="1">
            <a:off x="1582893" y="4426696"/>
            <a:ext cx="1" cy="46217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Tab – Ultimate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6545552" cy="360492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0" y="1994049"/>
            <a:ext cx="6138199" cy="3000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Include ESS</a:t>
            </a:r>
            <a:endParaRPr lang="en-US" sz="12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036682" y="2111053"/>
            <a:ext cx="1371600" cy="240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036682" y="2465165"/>
            <a:ext cx="1371600" cy="24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Ideal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485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Cable Temperature</a:t>
            </a:r>
            <a:endParaRPr lang="en-US" baseline="-25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005482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Load Cable Data</a:t>
            </a:r>
            <a:endParaRPr lang="en-US" sz="12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036682" y="2897192"/>
            <a:ext cx="1371600" cy="20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Any 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5510718" y="2108391"/>
            <a:ext cx="1880681" cy="302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ESS Data 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8CBE6F-5168-4FBF-9510-FECDB4044319}"/>
              </a:ext>
            </a:extLst>
          </p:cNvPr>
          <p:cNvSpPr/>
          <p:nvPr/>
        </p:nvSpPr>
        <p:spPr>
          <a:xfrm>
            <a:off x="1405359" y="3315818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Save Results</a:t>
            </a:r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126F02-0792-4675-AA42-3C79C85377E4}"/>
              </a:ext>
            </a:extLst>
          </p:cNvPr>
          <p:cNvSpPr/>
          <p:nvPr/>
        </p:nvSpPr>
        <p:spPr>
          <a:xfrm>
            <a:off x="4036682" y="3404950"/>
            <a:ext cx="1371600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Configuration</a:t>
            </a:r>
            <a:endParaRPr lang="en-US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F7DD4-63FC-4B67-AC04-6DF234DF4CB9}"/>
              </a:ext>
            </a:extLst>
          </p:cNvPr>
          <p:cNvSpPr txBox="1"/>
          <p:nvPr/>
        </p:nvSpPr>
        <p:spPr bwMode="auto">
          <a:xfrm>
            <a:off x="1342595" y="5295585"/>
            <a:ext cx="5105400" cy="148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2"/>
                </a:solidFill>
              </a:rPr>
              <a:t>Include ESS becomes automatically true once load ESS Data file is loaded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2"/>
                </a:solidFill>
              </a:rPr>
              <a:t>Cable load data value change once it is loaded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2"/>
                </a:solidFill>
              </a:rPr>
              <a:t>Save results can be turned on/off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2"/>
                </a:solidFill>
              </a:rPr>
              <a:t>Cable temperature can be ideal or not ideal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0D4B4-6F64-4FDB-BA86-A11FE54BF2A3}"/>
              </a:ext>
            </a:extLst>
          </p:cNvPr>
          <p:cNvSpPr/>
          <p:nvPr/>
        </p:nvSpPr>
        <p:spPr>
          <a:xfrm>
            <a:off x="10223177" y="1925497"/>
            <a:ext cx="1600200" cy="6729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User select ESS 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FCDA7-2F29-4CD2-A575-2421D7706A9F}"/>
              </a:ext>
            </a:extLst>
          </p:cNvPr>
          <p:cNvSpPr/>
          <p:nvPr/>
        </p:nvSpPr>
        <p:spPr>
          <a:xfrm>
            <a:off x="10154625" y="3592817"/>
            <a:ext cx="1752600" cy="12077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Include ESS changes to True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Else it’s 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B8F12-18FD-4983-BD54-43293B5C105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1023277" y="2598448"/>
            <a:ext cx="7648" cy="9943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004E73-C5E2-493B-A73F-A650EEB43F98}"/>
              </a:ext>
            </a:extLst>
          </p:cNvPr>
          <p:cNvSpPr/>
          <p:nvPr/>
        </p:nvSpPr>
        <p:spPr>
          <a:xfrm>
            <a:off x="8315099" y="1938870"/>
            <a:ext cx="1600200" cy="6729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User select Cable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4F981F-A58D-4D7E-9BDA-C2EB255365C1}"/>
              </a:ext>
            </a:extLst>
          </p:cNvPr>
          <p:cNvSpPr/>
          <p:nvPr/>
        </p:nvSpPr>
        <p:spPr>
          <a:xfrm>
            <a:off x="8246547" y="3606190"/>
            <a:ext cx="1752600" cy="12077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Display Cable data loaded and report error if there is any issue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A10BD3-701F-476C-BC46-185AB680ED4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115199" y="2611821"/>
            <a:ext cx="7648" cy="9943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Tab – Ultimate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5410200" cy="352872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46221"/>
            <a:ext cx="4790918" cy="30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e0</a:t>
            </a:r>
            <a:endParaRPr lang="en-US" sz="12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419600" y="2104958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419600" y="2480385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Ambient temperature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7E636-3A75-42EE-8107-AA5350EBB6EB}"/>
              </a:ext>
            </a:extLst>
          </p:cNvPr>
          <p:cNvSpPr/>
          <p:nvPr/>
        </p:nvSpPr>
        <p:spPr>
          <a:xfrm>
            <a:off x="1405601" y="2963493"/>
            <a:ext cx="312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t0</a:t>
            </a:r>
            <a:endParaRPr lang="en-US" sz="12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DC4B97-1BFA-4D7F-9C20-76F18DA25DA4}"/>
              </a:ext>
            </a:extLst>
          </p:cNvPr>
          <p:cNvSpPr/>
          <p:nvPr/>
        </p:nvSpPr>
        <p:spPr>
          <a:xfrm>
            <a:off x="4419600" y="2855813"/>
            <a:ext cx="894388" cy="325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293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CC678-3395-4196-AD27-E705265EED69}"/>
              </a:ext>
            </a:extLst>
          </p:cNvPr>
          <p:cNvSpPr/>
          <p:nvPr/>
        </p:nvSpPr>
        <p:spPr>
          <a:xfrm>
            <a:off x="1408844" y="3289842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alpha0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D44749-6C5B-421D-A4E3-188856AC7231}"/>
              </a:ext>
            </a:extLst>
          </p:cNvPr>
          <p:cNvSpPr/>
          <p:nvPr/>
        </p:nvSpPr>
        <p:spPr>
          <a:xfrm>
            <a:off x="4419600" y="3264670"/>
            <a:ext cx="894388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5e15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74777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beta</a:t>
            </a:r>
            <a:endParaRPr lang="en-US" sz="12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419600" y="3719136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CA05CA-1B94-4BB3-B2EF-CF36D291C4E9}"/>
              </a:ext>
            </a:extLst>
          </p:cNvPr>
          <p:cNvSpPr/>
          <p:nvPr/>
        </p:nvSpPr>
        <p:spPr>
          <a:xfrm>
            <a:off x="1408844" y="4074127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n0</a:t>
            </a:r>
            <a:endParaRPr lang="en-US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4419600" y="4131395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18.8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Cable Model Inputs</a:t>
            </a:r>
            <a:endParaRPr lang="en-US" baseline="-25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775717-3EBA-4999-B905-3FF1538F6BC2}"/>
              </a:ext>
            </a:extLst>
          </p:cNvPr>
          <p:cNvCxnSpPr>
            <a:cxnSpLocks/>
          </p:cNvCxnSpPr>
          <p:nvPr/>
        </p:nvCxnSpPr>
        <p:spPr>
          <a:xfrm flipH="1">
            <a:off x="1582893" y="4426696"/>
            <a:ext cx="1" cy="46217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7DF3B-B408-41B5-8EF2-1E5F01B38DEA}"/>
              </a:ext>
            </a:extLst>
          </p:cNvPr>
          <p:cNvSpPr txBox="1"/>
          <p:nvPr/>
        </p:nvSpPr>
        <p:spPr bwMode="auto">
          <a:xfrm>
            <a:off x="1143000" y="5314628"/>
            <a:ext cx="467251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Range of values for “certain” parameters which users can input like a dropdown list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I will check with Jan to ask which inputs can be changed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7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1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2794A-496D-43F6-9FA4-82933C7F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356DF9-2099-49F3-BE15-8FD84802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Life estimation 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CDCF1-85D5-4C47-ABC5-412DF4A55F1D}"/>
              </a:ext>
            </a:extLst>
          </p:cNvPr>
          <p:cNvSpPr/>
          <p:nvPr/>
        </p:nvSpPr>
        <p:spPr>
          <a:xfrm>
            <a:off x="2209800" y="2908015"/>
            <a:ext cx="3505200" cy="10924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/>
                </a:solidFill>
              </a:rPr>
              <a:t>get_cable_loading_data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Calculate cable current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3E186-D18E-45CC-8672-FFEB2CD4D732}"/>
              </a:ext>
            </a:extLst>
          </p:cNvPr>
          <p:cNvSpPr/>
          <p:nvPr/>
        </p:nvSpPr>
        <p:spPr>
          <a:xfrm>
            <a:off x="6781800" y="2908015"/>
            <a:ext cx="3276600" cy="10924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/>
                </a:solidFill>
              </a:rPr>
              <a:t>get_cable_temperature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Calculate cable temperature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D0B64-0402-4C5D-AA89-AB9923B8D543}"/>
              </a:ext>
            </a:extLst>
          </p:cNvPr>
          <p:cNvSpPr/>
          <p:nvPr/>
        </p:nvSpPr>
        <p:spPr>
          <a:xfrm>
            <a:off x="6783185" y="4724400"/>
            <a:ext cx="3276600" cy="10924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/>
                </a:solidFill>
              </a:rPr>
              <a:t>get_cable_coefficients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calculate life coefficients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46F4AC-A959-4511-B4A5-06924C2FAED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715000" y="3454257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3823B-61F1-45BC-AF81-4FEC5690C36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420100" y="4000498"/>
            <a:ext cx="1385" cy="72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3E6856-AC83-476D-B2A0-52716983725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408816" y="5270641"/>
            <a:ext cx="1374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2FBAD-1052-4824-B609-2E0DA3D15557}"/>
              </a:ext>
            </a:extLst>
          </p:cNvPr>
          <p:cNvSpPr/>
          <p:nvPr/>
        </p:nvSpPr>
        <p:spPr>
          <a:xfrm>
            <a:off x="2895600" y="4724401"/>
            <a:ext cx="2428705" cy="1092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 Life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2F82A-01D7-4AA7-A839-F01AFD064470}"/>
              </a:ext>
            </a:extLst>
          </p:cNvPr>
          <p:cNvSpPr txBox="1"/>
          <p:nvPr/>
        </p:nvSpPr>
        <p:spPr bwMode="auto">
          <a:xfrm>
            <a:off x="5715000" y="3657600"/>
            <a:ext cx="1066800" cy="3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Cable current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6E729-EBC0-4DC5-BED5-58EC425268FB}"/>
              </a:ext>
            </a:extLst>
          </p:cNvPr>
          <p:cNvCxnSpPr>
            <a:cxnSpLocks/>
          </p:cNvCxnSpPr>
          <p:nvPr/>
        </p:nvCxnSpPr>
        <p:spPr>
          <a:xfrm>
            <a:off x="8420100" y="1841215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02AAB9-8A2D-4970-B1F9-61183ED403F5}"/>
              </a:ext>
            </a:extLst>
          </p:cNvPr>
          <p:cNvSpPr txBox="1"/>
          <p:nvPr/>
        </p:nvSpPr>
        <p:spPr bwMode="auto">
          <a:xfrm rot="10800000" flipV="1">
            <a:off x="8558315" y="1508764"/>
            <a:ext cx="141699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dirty="0">
                <a:solidFill>
                  <a:schemeClr val="accent2"/>
                </a:solidFill>
              </a:rPr>
              <a:t>Configuration (ideal/non ideal temperature)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A5717A-131F-4A3B-BD07-54C1314DB91D}"/>
              </a:ext>
            </a:extLst>
          </p:cNvPr>
          <p:cNvCxnSpPr>
            <a:cxnSpLocks/>
          </p:cNvCxnSpPr>
          <p:nvPr/>
        </p:nvCxnSpPr>
        <p:spPr>
          <a:xfrm>
            <a:off x="3976585" y="1841215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9EB55F-A358-4F5B-8B71-A530DC53541E}"/>
              </a:ext>
            </a:extLst>
          </p:cNvPr>
          <p:cNvSpPr txBox="1"/>
          <p:nvPr/>
        </p:nvSpPr>
        <p:spPr bwMode="auto">
          <a:xfrm rot="10800000" flipV="1">
            <a:off x="4114800" y="1508764"/>
            <a:ext cx="141699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dirty="0">
                <a:solidFill>
                  <a:schemeClr val="accent2"/>
                </a:solidFill>
              </a:rPr>
              <a:t>Configuration (ESS Power or not)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00790-E87A-4FDB-B070-00FDA44B766F}"/>
              </a:ext>
            </a:extLst>
          </p:cNvPr>
          <p:cNvSpPr txBox="1"/>
          <p:nvPr/>
        </p:nvSpPr>
        <p:spPr bwMode="auto">
          <a:xfrm>
            <a:off x="8558315" y="4251798"/>
            <a:ext cx="1066800" cy="3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Cable temperature</a:t>
            </a:r>
          </a:p>
        </p:txBody>
      </p:sp>
    </p:spTree>
    <p:extLst>
      <p:ext uri="{BB962C8B-B14F-4D97-AF65-F5344CB8AC3E}">
        <p14:creationId xmlns:p14="http://schemas.microsoft.com/office/powerpoint/2010/main" val="19306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56DF9-2099-49F3-BE15-8FD84802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Model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D0B64-0402-4C5D-AA89-AB9923B8D543}"/>
              </a:ext>
            </a:extLst>
          </p:cNvPr>
          <p:cNvSpPr/>
          <p:nvPr/>
        </p:nvSpPr>
        <p:spPr>
          <a:xfrm>
            <a:off x="6049787" y="2858053"/>
            <a:ext cx="3276600" cy="10924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/>
                </a:solidFill>
              </a:rPr>
              <a:t>get_cable_coefficients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calculate life coefficients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3823B-61F1-45BC-AF81-4FEC5690C36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86702" y="2134151"/>
            <a:ext cx="1385" cy="72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3E6856-AC83-476D-B2A0-52716983725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675418" y="3404294"/>
            <a:ext cx="1374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2FBAD-1052-4824-B609-2E0DA3D15557}"/>
              </a:ext>
            </a:extLst>
          </p:cNvPr>
          <p:cNvSpPr/>
          <p:nvPr/>
        </p:nvSpPr>
        <p:spPr>
          <a:xfrm>
            <a:off x="2162202" y="2858054"/>
            <a:ext cx="2428705" cy="1092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 Life = f(Temperature)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00790-E87A-4FDB-B070-00FDA44B766F}"/>
              </a:ext>
            </a:extLst>
          </p:cNvPr>
          <p:cNvSpPr txBox="1"/>
          <p:nvPr/>
        </p:nvSpPr>
        <p:spPr bwMode="auto">
          <a:xfrm>
            <a:off x="4953000" y="1752600"/>
            <a:ext cx="5975517" cy="67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Range of temperature, keeping ideal temperature flag e.g. [Ideal temperature – 70K, ideal temperature + 70K]</a:t>
            </a:r>
          </a:p>
        </p:txBody>
      </p:sp>
    </p:spTree>
    <p:extLst>
      <p:ext uri="{BB962C8B-B14F-4D97-AF65-F5344CB8AC3E}">
        <p14:creationId xmlns:p14="http://schemas.microsoft.com/office/powerpoint/2010/main" val="33243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3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r="http://schemas.openxmlformats.org/officeDocument/2006/relationships" xmlns:p="http://schemas.openxmlformats.org/presentationml/2006/main"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r="http://schemas.openxmlformats.org/officeDocument/2006/relationships" xmlns:p="http://schemas.openxmlformats.org/presentationml/2006/main"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r="http://schemas.openxmlformats.org/officeDocument/2006/relationships" xmlns:p="http://schemas.openxmlformats.org/presentationml/2006/main" xmlns:ma14="http://schemas.microsoft.com/office/mac/drawingml/2011/main" xmlns="" val="1"/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normAutofit lnSpcReduction="10000"/>
      </a:bodyPr>
      <a:lstStyle>
        <a:defPPr algn="l">
          <a:spcBef>
            <a:spcPts val="600"/>
          </a:spcBef>
          <a:spcAft>
            <a:spcPts val="600"/>
          </a:spcAft>
          <a:buClr>
            <a:schemeClr val="accent1"/>
          </a:buClr>
          <a:defRPr sz="1700" u="sng" dirty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NNL_2018_Presentation_Template_with_Options.potx" id="{CEF1FAA4-19DA-4568-98BE-781D0C9E4348}" vid="{70ECCBE7-D54A-4F08-B871-932423EDD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837EA164BF0D4D9E6B96B30B72F56C" ma:contentTypeVersion="10" ma:contentTypeDescription="Create a new document." ma:contentTypeScope="" ma:versionID="b91e595391069fadbdd5ee4e6899207d">
  <xsd:schema xmlns:xsd="http://www.w3.org/2001/XMLSchema" xmlns:xs="http://www.w3.org/2001/XMLSchema" xmlns:p="http://schemas.microsoft.com/office/2006/metadata/properties" xmlns:ns3="a9307db5-a10f-4591-aeef-fc8a1fa38b1e" xmlns:ns4="fcf4638a-8e7d-4091-9357-53a8b78e0f7b" targetNamespace="http://schemas.microsoft.com/office/2006/metadata/properties" ma:root="true" ma:fieldsID="8f7470f1da5f315abfd7edd211f9e73f" ns3:_="" ns4:_="">
    <xsd:import namespace="a9307db5-a10f-4591-aeef-fc8a1fa38b1e"/>
    <xsd:import namespace="fcf4638a-8e7d-4091-9357-53a8b78e0f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07db5-a10f-4591-aeef-fc8a1fa38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4638a-8e7d-4091-9357-53a8b78e0f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69509B-8DF1-48CE-ADA7-86F480E19F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49E77A-FB8A-40A9-9E89-661347A063BC}">
  <ds:schemaRefs>
    <ds:schemaRef ds:uri="a9307db5-a10f-4591-aeef-fc8a1fa38b1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fcf4638a-8e7d-4091-9357-53a8b78e0f7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C45F40-C801-497F-A86F-657003C0AA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07db5-a10f-4591-aeef-fc8a1fa38b1e"/>
    <ds:schemaRef ds:uri="fcf4638a-8e7d-4091-9357-53a8b78e0f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ECIS</Template>
  <TotalTime>108973</TotalTime>
  <Words>714</Words>
  <Application>Microsoft Macintosh PowerPoint</Application>
  <PresentationFormat>Widescreen</PresentationFormat>
  <Paragraphs>144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JetBrains Mono</vt:lpstr>
      <vt:lpstr>Wingdings</vt:lpstr>
      <vt:lpstr>PNNL_Option_3</vt:lpstr>
      <vt:lpstr>Main Tab</vt:lpstr>
      <vt:lpstr>Complete Configuration Tab layout</vt:lpstr>
      <vt:lpstr>Configuration Tab – First Implementation</vt:lpstr>
      <vt:lpstr>Configuration Tab – First Implementation</vt:lpstr>
      <vt:lpstr>Configuration Tab – Ultimate Implementation</vt:lpstr>
      <vt:lpstr>Configuration Tab – Ultimate Implementation</vt:lpstr>
      <vt:lpstr>Cable Life estimation Procedure</vt:lpstr>
      <vt:lpstr>Life Model Button</vt:lpstr>
    </vt:vector>
  </TitlesOfParts>
  <Company>Sandia National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Berman, Mercy</dc:creator>
  <cp:lastModifiedBy>Gupta, Khushboo</cp:lastModifiedBy>
  <cp:revision>1070</cp:revision>
  <cp:lastPrinted>2019-07-15T23:11:36Z</cp:lastPrinted>
  <dcterms:created xsi:type="dcterms:W3CDTF">2013-02-14T20:48:13Z</dcterms:created>
  <dcterms:modified xsi:type="dcterms:W3CDTF">2020-11-17T01:34:18Z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0x010100CE837EA164BF0D4D9E6B96B30B72F56C</vt:lpwstr>
  </property>
</Properties>
</file>