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67" r:id="rId5"/>
    <p:sldId id="271" r:id="rId6"/>
    <p:sldId id="266" r:id="rId7"/>
    <p:sldId id="269" r:id="rId8"/>
    <p:sldId id="263" r:id="rId9"/>
    <p:sldId id="258" r:id="rId10"/>
    <p:sldId id="264" r:id="rId11"/>
    <p:sldId id="265" r:id="rId12"/>
    <p:sldId id="268"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9" d="100"/>
          <a:sy n="59" d="100"/>
        </p:scale>
        <p:origin x="1584" y="6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C7E50F-3A10-43B1-B7AD-D396D558B926}"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DDDAF-F687-47A2-AA54-F6A7344CE1DD}" type="slidenum">
              <a:rPr lang="en-IN" smtClean="0"/>
              <a:t>‹#›</a:t>
            </a:fld>
            <a:endParaRPr lang="en-IN"/>
          </a:p>
        </p:txBody>
      </p:sp>
    </p:spTree>
    <p:extLst>
      <p:ext uri="{BB962C8B-B14F-4D97-AF65-F5344CB8AC3E}">
        <p14:creationId xmlns:p14="http://schemas.microsoft.com/office/powerpoint/2010/main" val="333963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C7E50F-3A10-43B1-B7AD-D396D558B926}"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DDDAF-F687-47A2-AA54-F6A7344CE1DD}" type="slidenum">
              <a:rPr lang="en-IN" smtClean="0"/>
              <a:t>‹#›</a:t>
            </a:fld>
            <a:endParaRPr lang="en-IN"/>
          </a:p>
        </p:txBody>
      </p:sp>
    </p:spTree>
    <p:extLst>
      <p:ext uri="{BB962C8B-B14F-4D97-AF65-F5344CB8AC3E}">
        <p14:creationId xmlns:p14="http://schemas.microsoft.com/office/powerpoint/2010/main" val="425517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C7E50F-3A10-43B1-B7AD-D396D558B926}"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DDDAF-F687-47A2-AA54-F6A7344CE1DD}" type="slidenum">
              <a:rPr lang="en-IN" smtClean="0"/>
              <a:t>‹#›</a:t>
            </a:fld>
            <a:endParaRPr lang="en-IN"/>
          </a:p>
        </p:txBody>
      </p:sp>
    </p:spTree>
    <p:extLst>
      <p:ext uri="{BB962C8B-B14F-4D97-AF65-F5344CB8AC3E}">
        <p14:creationId xmlns:p14="http://schemas.microsoft.com/office/powerpoint/2010/main" val="398658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C7E50F-3A10-43B1-B7AD-D396D558B926}"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DDDAF-F687-47A2-AA54-F6A7344CE1DD}" type="slidenum">
              <a:rPr lang="en-IN" smtClean="0"/>
              <a:t>‹#›</a:t>
            </a:fld>
            <a:endParaRPr lang="en-IN"/>
          </a:p>
        </p:txBody>
      </p:sp>
    </p:spTree>
    <p:extLst>
      <p:ext uri="{BB962C8B-B14F-4D97-AF65-F5344CB8AC3E}">
        <p14:creationId xmlns:p14="http://schemas.microsoft.com/office/powerpoint/2010/main" val="357967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C7E50F-3A10-43B1-B7AD-D396D558B926}"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DDDAF-F687-47A2-AA54-F6A7344CE1DD}" type="slidenum">
              <a:rPr lang="en-IN" smtClean="0"/>
              <a:t>‹#›</a:t>
            </a:fld>
            <a:endParaRPr lang="en-IN"/>
          </a:p>
        </p:txBody>
      </p:sp>
    </p:spTree>
    <p:extLst>
      <p:ext uri="{BB962C8B-B14F-4D97-AF65-F5344CB8AC3E}">
        <p14:creationId xmlns:p14="http://schemas.microsoft.com/office/powerpoint/2010/main" val="71301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AC7E50F-3A10-43B1-B7AD-D396D558B926}"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DDDAF-F687-47A2-AA54-F6A7344CE1DD}" type="slidenum">
              <a:rPr lang="en-IN" smtClean="0"/>
              <a:t>‹#›</a:t>
            </a:fld>
            <a:endParaRPr lang="en-IN"/>
          </a:p>
        </p:txBody>
      </p:sp>
    </p:spTree>
    <p:extLst>
      <p:ext uri="{BB962C8B-B14F-4D97-AF65-F5344CB8AC3E}">
        <p14:creationId xmlns:p14="http://schemas.microsoft.com/office/powerpoint/2010/main" val="329332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AC7E50F-3A10-43B1-B7AD-D396D558B926}" type="datetimeFigureOut">
              <a:rPr lang="en-IN" smtClean="0"/>
              <a:t>21-09-2024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BDDDAF-F687-47A2-AA54-F6A7344CE1DD}" type="slidenum">
              <a:rPr lang="en-IN" smtClean="0"/>
              <a:t>‹#›</a:t>
            </a:fld>
            <a:endParaRPr lang="en-IN"/>
          </a:p>
        </p:txBody>
      </p:sp>
    </p:spTree>
    <p:extLst>
      <p:ext uri="{BB962C8B-B14F-4D97-AF65-F5344CB8AC3E}">
        <p14:creationId xmlns:p14="http://schemas.microsoft.com/office/powerpoint/2010/main" val="161212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AC7E50F-3A10-43B1-B7AD-D396D558B926}" type="datetimeFigureOut">
              <a:rPr lang="en-IN" smtClean="0"/>
              <a:t>21-09-2024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DDDAF-F687-47A2-AA54-F6A7344CE1DD}" type="slidenum">
              <a:rPr lang="en-IN" smtClean="0"/>
              <a:t>‹#›</a:t>
            </a:fld>
            <a:endParaRPr lang="en-IN"/>
          </a:p>
        </p:txBody>
      </p:sp>
    </p:spTree>
    <p:extLst>
      <p:ext uri="{BB962C8B-B14F-4D97-AF65-F5344CB8AC3E}">
        <p14:creationId xmlns:p14="http://schemas.microsoft.com/office/powerpoint/2010/main" val="176757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7E50F-3A10-43B1-B7AD-D396D558B926}" type="datetimeFigureOut">
              <a:rPr lang="en-IN" smtClean="0"/>
              <a:t>21-09-2024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BDDDAF-F687-47A2-AA54-F6A7344CE1DD}" type="slidenum">
              <a:rPr lang="en-IN" smtClean="0"/>
              <a:t>‹#›</a:t>
            </a:fld>
            <a:endParaRPr lang="en-IN"/>
          </a:p>
        </p:txBody>
      </p:sp>
    </p:spTree>
    <p:extLst>
      <p:ext uri="{BB962C8B-B14F-4D97-AF65-F5344CB8AC3E}">
        <p14:creationId xmlns:p14="http://schemas.microsoft.com/office/powerpoint/2010/main" val="1609499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C7E50F-3A10-43B1-B7AD-D396D558B926}"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DDDAF-F687-47A2-AA54-F6A7344CE1DD}" type="slidenum">
              <a:rPr lang="en-IN" smtClean="0"/>
              <a:t>‹#›</a:t>
            </a:fld>
            <a:endParaRPr lang="en-IN"/>
          </a:p>
        </p:txBody>
      </p:sp>
    </p:spTree>
    <p:extLst>
      <p:ext uri="{BB962C8B-B14F-4D97-AF65-F5344CB8AC3E}">
        <p14:creationId xmlns:p14="http://schemas.microsoft.com/office/powerpoint/2010/main" val="37768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C7E50F-3A10-43B1-B7AD-D396D558B926}"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DDDAF-F687-47A2-AA54-F6A7344CE1DD}" type="slidenum">
              <a:rPr lang="en-IN" smtClean="0"/>
              <a:t>‹#›</a:t>
            </a:fld>
            <a:endParaRPr lang="en-IN"/>
          </a:p>
        </p:txBody>
      </p:sp>
    </p:spTree>
    <p:extLst>
      <p:ext uri="{BB962C8B-B14F-4D97-AF65-F5344CB8AC3E}">
        <p14:creationId xmlns:p14="http://schemas.microsoft.com/office/powerpoint/2010/main" val="285820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7E50F-3A10-43B1-B7AD-D396D558B926}" type="datetimeFigureOut">
              <a:rPr lang="en-IN" smtClean="0"/>
              <a:t>21-09-2024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DDDAF-F687-47A2-AA54-F6A7344CE1DD}" type="slidenum">
              <a:rPr lang="en-IN" smtClean="0"/>
              <a:t>‹#›</a:t>
            </a:fld>
            <a:endParaRPr lang="en-IN"/>
          </a:p>
        </p:txBody>
      </p:sp>
    </p:spTree>
    <p:extLst>
      <p:ext uri="{BB962C8B-B14F-4D97-AF65-F5344CB8AC3E}">
        <p14:creationId xmlns:p14="http://schemas.microsoft.com/office/powerpoint/2010/main" val="2302419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6324"/>
            <a:ext cx="12192000" cy="5641675"/>
          </a:xfrm>
          <a:prstGeom prst="rect">
            <a:avLst/>
          </a:prstGeom>
        </p:spPr>
      </p:pic>
      <p:sp>
        <p:nvSpPr>
          <p:cNvPr id="7" name="Rounded Rectangle 6"/>
          <p:cNvSpPr/>
          <p:nvPr/>
        </p:nvSpPr>
        <p:spPr>
          <a:xfrm>
            <a:off x="0" y="1"/>
            <a:ext cx="12192000" cy="103028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5400" b="1" dirty="0" smtClean="0">
                <a:solidFill>
                  <a:srgbClr val="00B0F0"/>
                </a:solidFill>
              </a:rPr>
              <a:t>Amazon Prime Users Analysis </a:t>
            </a:r>
            <a:endParaRPr lang="en-IN" sz="5400" b="1" dirty="0">
              <a:solidFill>
                <a:srgbClr val="00B0F0"/>
              </a:solidFill>
            </a:endParaRPr>
          </a:p>
        </p:txBody>
      </p:sp>
    </p:spTree>
    <p:extLst>
      <p:ext uri="{BB962C8B-B14F-4D97-AF65-F5344CB8AC3E}">
        <p14:creationId xmlns:p14="http://schemas.microsoft.com/office/powerpoint/2010/main" val="4073395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731" y="2202287"/>
            <a:ext cx="7792537" cy="2389639"/>
          </a:xfrm>
        </p:spPr>
      </p:pic>
      <p:sp>
        <p:nvSpPr>
          <p:cNvPr id="4" name="Rectangle 3"/>
          <p:cNvSpPr/>
          <p:nvPr/>
        </p:nvSpPr>
        <p:spPr>
          <a:xfrm>
            <a:off x="-1" y="-180304"/>
            <a:ext cx="12192000" cy="70383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ounded Rectangle 4"/>
          <p:cNvSpPr/>
          <p:nvPr/>
        </p:nvSpPr>
        <p:spPr>
          <a:xfrm>
            <a:off x="152400" y="230189"/>
            <a:ext cx="11887200" cy="1460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t>Problem 8: Determine if there is a significant difference in payment method preferences between male and female customers. </a:t>
            </a:r>
            <a:r>
              <a:rPr lang="en-GB" sz="2400" b="1" dirty="0" err="1" smtClean="0"/>
              <a:t>Analyze</a:t>
            </a:r>
            <a:r>
              <a:rPr lang="en-GB" sz="2400" b="1" dirty="0" smtClean="0"/>
              <a:t> the dataset to see which payment methods (Visa, </a:t>
            </a:r>
            <a:r>
              <a:rPr lang="en-GB" sz="2400" b="1" dirty="0" err="1" smtClean="0"/>
              <a:t>Mastercard</a:t>
            </a:r>
            <a:r>
              <a:rPr lang="en-GB" sz="2400" b="1" dirty="0" smtClean="0"/>
              <a:t>, Amex) are most used by each gender.</a:t>
            </a:r>
            <a:endParaRPr lang="en-IN" sz="2400" b="1" dirty="0"/>
          </a:p>
        </p:txBody>
      </p:sp>
      <p:pic>
        <p:nvPicPr>
          <p:cNvPr id="7" name="Picture 6"/>
          <p:cNvPicPr>
            <a:picLocks noChangeAspect="1"/>
          </p:cNvPicPr>
          <p:nvPr/>
        </p:nvPicPr>
        <p:blipFill>
          <a:blip r:embed="rId3"/>
          <a:stretch>
            <a:fillRect/>
          </a:stretch>
        </p:blipFill>
        <p:spPr>
          <a:xfrm>
            <a:off x="2483475" y="2671057"/>
            <a:ext cx="7225048" cy="2671093"/>
          </a:xfrm>
          <a:prstGeom prst="rect">
            <a:avLst/>
          </a:prstGeom>
        </p:spPr>
      </p:pic>
    </p:spTree>
    <p:extLst>
      <p:ext uri="{BB962C8B-B14F-4D97-AF65-F5344CB8AC3E}">
        <p14:creationId xmlns:p14="http://schemas.microsoft.com/office/powerpoint/2010/main" val="385769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731" y="2202287"/>
            <a:ext cx="7792537" cy="2389639"/>
          </a:xfrm>
        </p:spPr>
      </p:pic>
      <p:sp>
        <p:nvSpPr>
          <p:cNvPr id="4" name="Rectangle 3"/>
          <p:cNvSpPr/>
          <p:nvPr/>
        </p:nvSpPr>
        <p:spPr>
          <a:xfrm>
            <a:off x="-1" y="-180304"/>
            <a:ext cx="12192000" cy="70383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ounded Rectangle 4"/>
          <p:cNvSpPr/>
          <p:nvPr/>
        </p:nvSpPr>
        <p:spPr>
          <a:xfrm>
            <a:off x="152400" y="230189"/>
            <a:ext cx="11887200" cy="1460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t>Problem 9: Investigate the relation between a customer's purchase history and their favourite genres. Does a particular genre align with specific purchasing behaviours?</a:t>
            </a:r>
            <a:endParaRPr lang="en-IN" sz="2400" b="1" dirty="0"/>
          </a:p>
        </p:txBody>
      </p:sp>
      <p:pic>
        <p:nvPicPr>
          <p:cNvPr id="3" name="Picture 2"/>
          <p:cNvPicPr>
            <a:picLocks noChangeAspect="1"/>
          </p:cNvPicPr>
          <p:nvPr/>
        </p:nvPicPr>
        <p:blipFill>
          <a:blip r:embed="rId3"/>
          <a:stretch>
            <a:fillRect/>
          </a:stretch>
        </p:blipFill>
        <p:spPr>
          <a:xfrm>
            <a:off x="2610985" y="2577210"/>
            <a:ext cx="6970027" cy="2733658"/>
          </a:xfrm>
          <a:prstGeom prst="rect">
            <a:avLst/>
          </a:prstGeom>
        </p:spPr>
      </p:pic>
    </p:spTree>
    <p:extLst>
      <p:ext uri="{BB962C8B-B14F-4D97-AF65-F5344CB8AC3E}">
        <p14:creationId xmlns:p14="http://schemas.microsoft.com/office/powerpoint/2010/main" val="2008091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731" y="2202287"/>
            <a:ext cx="7792537" cy="2389639"/>
          </a:xfrm>
        </p:spPr>
      </p:pic>
      <p:sp>
        <p:nvSpPr>
          <p:cNvPr id="4" name="Rectangle 3"/>
          <p:cNvSpPr/>
          <p:nvPr/>
        </p:nvSpPr>
        <p:spPr>
          <a:xfrm>
            <a:off x="-1" y="-180304"/>
            <a:ext cx="12192000" cy="70383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ounded Rectangle 4"/>
          <p:cNvSpPr/>
          <p:nvPr/>
        </p:nvSpPr>
        <p:spPr>
          <a:xfrm>
            <a:off x="152400" y="230189"/>
            <a:ext cx="11887200" cy="1460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t>Problem 10 : Evaluate which devices (e.g., smartphone, smart TV, tablet) are most commonly used by customers on different subscription plans.</a:t>
            </a:r>
            <a:endParaRPr lang="en-IN" sz="2400" b="1" dirty="0"/>
          </a:p>
        </p:txBody>
      </p:sp>
      <p:pic>
        <p:nvPicPr>
          <p:cNvPr id="7" name="Picture 6"/>
          <p:cNvPicPr>
            <a:picLocks noChangeAspect="1"/>
          </p:cNvPicPr>
          <p:nvPr/>
        </p:nvPicPr>
        <p:blipFill>
          <a:blip r:embed="rId3"/>
          <a:stretch>
            <a:fillRect/>
          </a:stretch>
        </p:blipFill>
        <p:spPr>
          <a:xfrm>
            <a:off x="2840658" y="2325840"/>
            <a:ext cx="6967471" cy="2901238"/>
          </a:xfrm>
          <a:prstGeom prst="rect">
            <a:avLst/>
          </a:prstGeom>
        </p:spPr>
      </p:pic>
    </p:spTree>
    <p:extLst>
      <p:ext uri="{BB962C8B-B14F-4D97-AF65-F5344CB8AC3E}">
        <p14:creationId xmlns:p14="http://schemas.microsoft.com/office/powerpoint/2010/main" val="364976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731" y="2202287"/>
            <a:ext cx="7792537" cy="2389639"/>
          </a:xfrm>
        </p:spPr>
      </p:pic>
      <p:sp>
        <p:nvSpPr>
          <p:cNvPr id="4" name="Rectangle 3"/>
          <p:cNvSpPr/>
          <p:nvPr/>
        </p:nvSpPr>
        <p:spPr>
          <a:xfrm>
            <a:off x="0" y="-41553"/>
            <a:ext cx="12192000" cy="70383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solidFill>
                  <a:schemeClr val="accent1">
                    <a:lumMod val="75000"/>
                  </a:schemeClr>
                </a:solidFill>
                <a:latin typeface="Algerian" panose="04020705040A02060702" pitchFamily="82" charset="0"/>
              </a:rPr>
              <a:t>Thank you</a:t>
            </a:r>
            <a:endParaRPr lang="en-IN" sz="9600" b="1"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253597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0188"/>
          </a:xfrm>
        </p:spPr>
        <p:txBody>
          <a:bodyPr>
            <a:normAutofit/>
          </a:bodyPr>
          <a:lstStyle/>
          <a:p>
            <a:pPr algn="ctr"/>
            <a:endParaRPr lang="en-IN" sz="4800" b="1" dirty="0"/>
          </a:p>
        </p:txBody>
      </p:sp>
      <p:sp>
        <p:nvSpPr>
          <p:cNvPr id="3" name="Content Placeholder 2"/>
          <p:cNvSpPr>
            <a:spLocks noGrp="1"/>
          </p:cNvSpPr>
          <p:nvPr>
            <p:ph idx="1"/>
          </p:nvPr>
        </p:nvSpPr>
        <p:spPr>
          <a:xfrm>
            <a:off x="838200" y="1584101"/>
            <a:ext cx="10515600" cy="4592862"/>
          </a:xfrm>
        </p:spPr>
        <p:txBody>
          <a:bodyPr>
            <a:normAutofit/>
          </a:bodyPr>
          <a:lstStyle/>
          <a:p>
            <a:endParaRPr lang="en-IN" dirty="0"/>
          </a:p>
        </p:txBody>
      </p:sp>
      <p:sp>
        <p:nvSpPr>
          <p:cNvPr id="5" name="Rectangle 4"/>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dirty="0" smtClean="0"/>
          </a:p>
          <a:p>
            <a:pPr algn="ctr"/>
            <a:endParaRPr lang="en-GB" sz="2400" dirty="0"/>
          </a:p>
          <a:p>
            <a:pPr algn="ctr"/>
            <a:r>
              <a:rPr lang="en-GB" sz="2000" dirty="0" smtClean="0"/>
              <a:t>The Amazon Prime Users Dataset contains information about 2500 fictional users of the Amazon Prime subscription service. Each entry in the dataset includes details such as the user's name, email address, location, subscription plan, payment information, and engagement metrics. Additionally, demographic data such as gender and date of birth are provided, along with user preferences such as </a:t>
            </a:r>
            <a:r>
              <a:rPr lang="en-GB" sz="2000" dirty="0" err="1" smtClean="0"/>
              <a:t>favorite</a:t>
            </a:r>
            <a:r>
              <a:rPr lang="en-GB" sz="2000" dirty="0" smtClean="0"/>
              <a:t> genres and devices used to access the platform.</a:t>
            </a:r>
          </a:p>
          <a:p>
            <a:pPr algn="ctr"/>
            <a:endParaRPr lang="en-GB" sz="2000" dirty="0" smtClean="0"/>
          </a:p>
          <a:p>
            <a:pPr algn="ctr"/>
            <a:r>
              <a:rPr lang="en-GB" sz="2000" dirty="0" smtClean="0"/>
              <a:t>The dataset aims to represent a diverse range of Prime users, including different demographics, subscription plans, and usage patterns. It is designed to facilitate analysis and insights into user behaviour, preferences, and interactions with the Amazon Prime platform. Researchers and analysts can use this dataset to study trends, conduct targeted marketing campaigns, and improve user experience on the platform.</a:t>
            </a:r>
          </a:p>
          <a:p>
            <a:pPr algn="ctr"/>
            <a:endParaRPr lang="en-GB" sz="2000" dirty="0" smtClean="0"/>
          </a:p>
          <a:p>
            <a:pPr algn="ctr"/>
            <a:r>
              <a:rPr lang="en-GB" sz="2000" dirty="0" smtClean="0"/>
              <a:t>Please note that this dataset contains fictional data generated for illustrative purposes only and does not represent real Amazon Prime users.</a:t>
            </a:r>
            <a:endParaRPr lang="en-IN" sz="2000" dirty="0"/>
          </a:p>
        </p:txBody>
      </p:sp>
      <p:sp>
        <p:nvSpPr>
          <p:cNvPr id="8" name="Rounded Rectangle 7"/>
          <p:cNvSpPr/>
          <p:nvPr/>
        </p:nvSpPr>
        <p:spPr>
          <a:xfrm>
            <a:off x="0" y="419997"/>
            <a:ext cx="12192000" cy="945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smtClean="0"/>
              <a:t>About Dataset</a:t>
            </a:r>
            <a:endParaRPr lang="en-IN" sz="4800" b="1" dirty="0"/>
          </a:p>
        </p:txBody>
      </p:sp>
    </p:spTree>
    <p:extLst>
      <p:ext uri="{BB962C8B-B14F-4D97-AF65-F5344CB8AC3E}">
        <p14:creationId xmlns:p14="http://schemas.microsoft.com/office/powerpoint/2010/main" val="80168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731" y="2202287"/>
            <a:ext cx="7792537" cy="2389639"/>
          </a:xfrm>
        </p:spPr>
      </p:pic>
      <p:sp>
        <p:nvSpPr>
          <p:cNvPr id="4" name="Rectangle 3"/>
          <p:cNvSpPr/>
          <p:nvPr/>
        </p:nvSpPr>
        <p:spPr>
          <a:xfrm>
            <a:off x="-152400" y="-122046"/>
            <a:ext cx="12192000" cy="70383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ounded Rectangle 4"/>
          <p:cNvSpPr/>
          <p:nvPr/>
        </p:nvSpPr>
        <p:spPr>
          <a:xfrm>
            <a:off x="152400" y="230189"/>
            <a:ext cx="11887200" cy="1460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t>Problem 1: Identify if there is a pattern in customer purchase history (e.g., electronics, books, clothing) and their </a:t>
            </a:r>
            <a:r>
              <a:rPr lang="en-GB" sz="2400" b="1" dirty="0" err="1" smtClean="0"/>
              <a:t>favorite</a:t>
            </a:r>
            <a:r>
              <a:rPr lang="en-GB" sz="2400" b="1" dirty="0" smtClean="0"/>
              <a:t> genres (e.g., documentary, action, comedy). </a:t>
            </a:r>
            <a:endParaRPr lang="en-IN" sz="2400" b="1" dirty="0"/>
          </a:p>
        </p:txBody>
      </p:sp>
      <p:pic>
        <p:nvPicPr>
          <p:cNvPr id="3" name="Picture 2"/>
          <p:cNvPicPr>
            <a:picLocks noChangeAspect="1"/>
          </p:cNvPicPr>
          <p:nvPr/>
        </p:nvPicPr>
        <p:blipFill>
          <a:blip r:embed="rId3"/>
          <a:stretch>
            <a:fillRect/>
          </a:stretch>
        </p:blipFill>
        <p:spPr>
          <a:xfrm>
            <a:off x="2472744" y="2404688"/>
            <a:ext cx="6941712" cy="3178246"/>
          </a:xfrm>
          <a:prstGeom prst="rect">
            <a:avLst/>
          </a:prstGeom>
        </p:spPr>
      </p:pic>
    </p:spTree>
    <p:extLst>
      <p:ext uri="{BB962C8B-B14F-4D97-AF65-F5344CB8AC3E}">
        <p14:creationId xmlns:p14="http://schemas.microsoft.com/office/powerpoint/2010/main" val="4203211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731" y="2202287"/>
            <a:ext cx="7792537" cy="2389639"/>
          </a:xfrm>
        </p:spPr>
      </p:pic>
      <p:sp>
        <p:nvSpPr>
          <p:cNvPr id="4" name="Rectangle 3"/>
          <p:cNvSpPr/>
          <p:nvPr/>
        </p:nvSpPr>
        <p:spPr>
          <a:xfrm>
            <a:off x="0" y="-180304"/>
            <a:ext cx="12192000" cy="70383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ounded Rectangle 4"/>
          <p:cNvSpPr/>
          <p:nvPr/>
        </p:nvSpPr>
        <p:spPr>
          <a:xfrm>
            <a:off x="152400" y="230189"/>
            <a:ext cx="11887200" cy="1460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t>Problem 2: Determine which subscription plan (monthly vs. annual) is most popular among male and female customers. Are there any significant differences in the subscription choices based on gender?</a:t>
            </a:r>
            <a:endParaRPr lang="en-IN" sz="2400" b="1" dirty="0"/>
          </a:p>
        </p:txBody>
      </p:sp>
      <p:pic>
        <p:nvPicPr>
          <p:cNvPr id="3" name="Picture 2"/>
          <p:cNvPicPr>
            <a:picLocks noChangeAspect="1"/>
          </p:cNvPicPr>
          <p:nvPr/>
        </p:nvPicPr>
        <p:blipFill>
          <a:blip r:embed="rId3"/>
          <a:stretch>
            <a:fillRect/>
          </a:stretch>
        </p:blipFill>
        <p:spPr>
          <a:xfrm>
            <a:off x="2612263" y="2691280"/>
            <a:ext cx="6967471" cy="3033683"/>
          </a:xfrm>
          <a:prstGeom prst="rect">
            <a:avLst/>
          </a:prstGeom>
        </p:spPr>
      </p:pic>
    </p:spTree>
    <p:extLst>
      <p:ext uri="{BB962C8B-B14F-4D97-AF65-F5344CB8AC3E}">
        <p14:creationId xmlns:p14="http://schemas.microsoft.com/office/powerpoint/2010/main" val="366501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731" y="2202287"/>
            <a:ext cx="7792537" cy="2389639"/>
          </a:xfrm>
        </p:spPr>
      </p:pic>
      <p:sp>
        <p:nvSpPr>
          <p:cNvPr id="4" name="Rectangle 3"/>
          <p:cNvSpPr/>
          <p:nvPr/>
        </p:nvSpPr>
        <p:spPr>
          <a:xfrm>
            <a:off x="-1" y="-180304"/>
            <a:ext cx="12192000" cy="70383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ounded Rectangle 4"/>
          <p:cNvSpPr/>
          <p:nvPr/>
        </p:nvSpPr>
        <p:spPr>
          <a:xfrm>
            <a:off x="152400" y="230189"/>
            <a:ext cx="11887200" cy="1460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t>Problem 3: Evaluate which payment methods (Visa, </a:t>
            </a:r>
            <a:r>
              <a:rPr lang="en-GB" sz="2400" b="1" dirty="0" err="1" smtClean="0"/>
              <a:t>Mastercard</a:t>
            </a:r>
            <a:r>
              <a:rPr lang="en-GB" sz="2400" b="1" dirty="0" smtClean="0"/>
              <a:t>, Amex) are most commonly used by customers on monthly versus annual subscription plans. Is there any preference for specific payment methods based on subscription type?</a:t>
            </a:r>
            <a:endParaRPr lang="en-IN" sz="2400" b="1" dirty="0"/>
          </a:p>
        </p:txBody>
      </p:sp>
      <p:pic>
        <p:nvPicPr>
          <p:cNvPr id="8" name="Picture 7"/>
          <p:cNvPicPr>
            <a:picLocks noChangeAspect="1"/>
          </p:cNvPicPr>
          <p:nvPr/>
        </p:nvPicPr>
        <p:blipFill>
          <a:blip r:embed="rId3"/>
          <a:stretch>
            <a:fillRect/>
          </a:stretch>
        </p:blipFill>
        <p:spPr>
          <a:xfrm>
            <a:off x="2638021" y="2435614"/>
            <a:ext cx="7510531" cy="3289349"/>
          </a:xfrm>
          <a:prstGeom prst="rect">
            <a:avLst/>
          </a:prstGeom>
        </p:spPr>
      </p:pic>
    </p:spTree>
    <p:extLst>
      <p:ext uri="{BB962C8B-B14F-4D97-AF65-F5344CB8AC3E}">
        <p14:creationId xmlns:p14="http://schemas.microsoft.com/office/powerpoint/2010/main" val="164077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731" y="2202287"/>
            <a:ext cx="7792537" cy="2389639"/>
          </a:xfrm>
        </p:spPr>
      </p:pic>
      <p:sp>
        <p:nvSpPr>
          <p:cNvPr id="4" name="Rectangle 3"/>
          <p:cNvSpPr/>
          <p:nvPr/>
        </p:nvSpPr>
        <p:spPr>
          <a:xfrm>
            <a:off x="-1" y="-180304"/>
            <a:ext cx="12192000" cy="70383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ounded Rectangle 4"/>
          <p:cNvSpPr/>
          <p:nvPr/>
        </p:nvSpPr>
        <p:spPr>
          <a:xfrm>
            <a:off x="152400" y="230189"/>
            <a:ext cx="11887200" cy="1460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t>Problem 4: </a:t>
            </a:r>
            <a:r>
              <a:rPr lang="en-GB" sz="2400" b="1" dirty="0" err="1" smtClean="0"/>
              <a:t>Analyze</a:t>
            </a:r>
            <a:r>
              <a:rPr lang="en-GB" sz="2400" b="1" dirty="0" smtClean="0"/>
              <a:t> whether customer engagement (e.g., usage frequency, customer support interactions) differs between monthly and annual subscribers. Are annual subscribers more engaged compared to monthly subscribers?</a:t>
            </a:r>
            <a:endParaRPr lang="en-IN" sz="2400" b="1" dirty="0"/>
          </a:p>
        </p:txBody>
      </p:sp>
      <p:pic>
        <p:nvPicPr>
          <p:cNvPr id="8" name="Picture 7"/>
          <p:cNvPicPr>
            <a:picLocks noChangeAspect="1"/>
          </p:cNvPicPr>
          <p:nvPr/>
        </p:nvPicPr>
        <p:blipFill>
          <a:blip r:embed="rId3"/>
          <a:stretch>
            <a:fillRect/>
          </a:stretch>
        </p:blipFill>
        <p:spPr>
          <a:xfrm>
            <a:off x="2084230" y="2497527"/>
            <a:ext cx="8023538" cy="2769932"/>
          </a:xfrm>
          <a:prstGeom prst="rect">
            <a:avLst/>
          </a:prstGeom>
        </p:spPr>
      </p:pic>
    </p:spTree>
    <p:extLst>
      <p:ext uri="{BB962C8B-B14F-4D97-AF65-F5344CB8AC3E}">
        <p14:creationId xmlns:p14="http://schemas.microsoft.com/office/powerpoint/2010/main" val="28133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731" y="2202287"/>
            <a:ext cx="7792537" cy="2389639"/>
          </a:xfrm>
        </p:spPr>
      </p:pic>
      <p:sp>
        <p:nvSpPr>
          <p:cNvPr id="4" name="Rectangle 3"/>
          <p:cNvSpPr/>
          <p:nvPr/>
        </p:nvSpPr>
        <p:spPr>
          <a:xfrm>
            <a:off x="-152400" y="-180304"/>
            <a:ext cx="12192000" cy="70383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ounded Rectangle 4"/>
          <p:cNvSpPr/>
          <p:nvPr/>
        </p:nvSpPr>
        <p:spPr>
          <a:xfrm>
            <a:off x="152400" y="230189"/>
            <a:ext cx="11887200" cy="1460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t>Problem 5: Examine whether customer engagement metrics (usage frequency, feedback ratings, customer support interactions) influence subscription renewal status. Are more engaged customers likely to renew their subscriptions?</a:t>
            </a:r>
            <a:endParaRPr lang="en-IN" sz="2400" b="1" dirty="0"/>
          </a:p>
        </p:txBody>
      </p:sp>
      <p:pic>
        <p:nvPicPr>
          <p:cNvPr id="3" name="Picture 2"/>
          <p:cNvPicPr>
            <a:picLocks noChangeAspect="1"/>
          </p:cNvPicPr>
          <p:nvPr/>
        </p:nvPicPr>
        <p:blipFill>
          <a:blip r:embed="rId3"/>
          <a:stretch>
            <a:fillRect/>
          </a:stretch>
        </p:blipFill>
        <p:spPr>
          <a:xfrm>
            <a:off x="2365419" y="2509148"/>
            <a:ext cx="7626849" cy="3215815"/>
          </a:xfrm>
          <a:prstGeom prst="rect">
            <a:avLst/>
          </a:prstGeom>
        </p:spPr>
      </p:pic>
    </p:spTree>
    <p:extLst>
      <p:ext uri="{BB962C8B-B14F-4D97-AF65-F5344CB8AC3E}">
        <p14:creationId xmlns:p14="http://schemas.microsoft.com/office/powerpoint/2010/main" val="261347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731" y="2202287"/>
            <a:ext cx="7792537" cy="2389639"/>
          </a:xfrm>
        </p:spPr>
      </p:pic>
      <p:sp>
        <p:nvSpPr>
          <p:cNvPr id="4" name="Rectangle 3"/>
          <p:cNvSpPr/>
          <p:nvPr/>
        </p:nvSpPr>
        <p:spPr>
          <a:xfrm>
            <a:off x="-1" y="-180304"/>
            <a:ext cx="12192000" cy="70383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ounded Rectangle 4"/>
          <p:cNvSpPr/>
          <p:nvPr/>
        </p:nvSpPr>
        <p:spPr>
          <a:xfrm>
            <a:off x="152400" y="230189"/>
            <a:ext cx="11887200" cy="1460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t>Problem 6: </a:t>
            </a:r>
            <a:r>
              <a:rPr lang="en-GB" sz="2400" b="1" dirty="0" err="1" smtClean="0"/>
              <a:t>Analyze</a:t>
            </a:r>
            <a:r>
              <a:rPr lang="en-GB" sz="2400" b="1" dirty="0" smtClean="0"/>
              <a:t> the relationship between customer engagement metrics (e.g., usage frequency, customer support interactions, feedback ratings) and subscription renewal status. </a:t>
            </a:r>
            <a:endParaRPr lang="en-IN" sz="2400" b="1" dirty="0"/>
          </a:p>
        </p:txBody>
      </p:sp>
      <p:pic>
        <p:nvPicPr>
          <p:cNvPr id="3" name="Picture 2"/>
          <p:cNvPicPr>
            <a:picLocks noChangeAspect="1"/>
          </p:cNvPicPr>
          <p:nvPr/>
        </p:nvPicPr>
        <p:blipFill>
          <a:blip r:embed="rId3"/>
          <a:stretch>
            <a:fillRect/>
          </a:stretch>
        </p:blipFill>
        <p:spPr>
          <a:xfrm>
            <a:off x="1678545" y="2485761"/>
            <a:ext cx="8834907" cy="2794624"/>
          </a:xfrm>
          <a:prstGeom prst="rect">
            <a:avLst/>
          </a:prstGeom>
        </p:spPr>
      </p:pic>
    </p:spTree>
    <p:extLst>
      <p:ext uri="{BB962C8B-B14F-4D97-AF65-F5344CB8AC3E}">
        <p14:creationId xmlns:p14="http://schemas.microsoft.com/office/powerpoint/2010/main" val="195699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731" y="2202287"/>
            <a:ext cx="7792537" cy="2389639"/>
          </a:xfrm>
        </p:spPr>
      </p:pic>
      <p:sp>
        <p:nvSpPr>
          <p:cNvPr id="4" name="Rectangle 3"/>
          <p:cNvSpPr/>
          <p:nvPr/>
        </p:nvSpPr>
        <p:spPr>
          <a:xfrm>
            <a:off x="0" y="-31894"/>
            <a:ext cx="12192000" cy="68898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ounded Rectangle 4"/>
          <p:cNvSpPr/>
          <p:nvPr/>
        </p:nvSpPr>
        <p:spPr>
          <a:xfrm>
            <a:off x="152400" y="230189"/>
            <a:ext cx="11887200" cy="1460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Problem 7: </a:t>
            </a:r>
            <a:r>
              <a:rPr lang="en-GB" sz="2400" b="1" dirty="0" smtClean="0"/>
              <a:t>Identify the customers who have given feedback with a rating of less than 3.5 and have interacted with customer support more than 5 times. </a:t>
            </a:r>
            <a:endParaRPr lang="en-IN" sz="24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648" y="2284407"/>
            <a:ext cx="9092485" cy="2928860"/>
          </a:xfrm>
          <a:prstGeom prst="rect">
            <a:avLst/>
          </a:prstGeom>
        </p:spPr>
      </p:pic>
    </p:spTree>
    <p:extLst>
      <p:ext uri="{BB962C8B-B14F-4D97-AF65-F5344CB8AC3E}">
        <p14:creationId xmlns:p14="http://schemas.microsoft.com/office/powerpoint/2010/main" val="3027055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504</Words>
  <Application>Microsoft Office PowerPoint</Application>
  <PresentationFormat>Widescreen</PresentationFormat>
  <Paragraphs>20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18</cp:revision>
  <dcterms:created xsi:type="dcterms:W3CDTF">2024-09-21T17:48:01Z</dcterms:created>
  <dcterms:modified xsi:type="dcterms:W3CDTF">2024-09-21T18:54:41Z</dcterms:modified>
</cp:coreProperties>
</file>