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1706" r:id="rId2"/>
    <p:sldId id="1738" r:id="rId3"/>
    <p:sldId id="1709" r:id="rId4"/>
    <p:sldId id="1720" r:id="rId5"/>
    <p:sldId id="1739" r:id="rId6"/>
    <p:sldId id="1721" r:id="rId7"/>
    <p:sldId id="1730" r:id="rId8"/>
    <p:sldId id="1731" r:id="rId9"/>
    <p:sldId id="1742" r:id="rId10"/>
    <p:sldId id="1740" r:id="rId11"/>
  </p:sldIdLst>
  <p:sldSz cx="12801600" cy="9144000"/>
  <p:notesSz cx="9210675" cy="6980238"/>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A002"/>
    <a:srgbClr val="DAA600"/>
    <a:srgbClr val="FFE697"/>
    <a:srgbClr val="B48900"/>
    <a:srgbClr val="EAF5F6"/>
    <a:srgbClr val="FBFBFB"/>
    <a:srgbClr val="926F00"/>
    <a:srgbClr val="E8372F"/>
    <a:srgbClr val="00ADAA"/>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737" autoAdjust="0"/>
  </p:normalViewPr>
  <p:slideViewPr>
    <p:cSldViewPr>
      <p:cViewPr>
        <p:scale>
          <a:sx n="100" d="100"/>
          <a:sy n="100" d="100"/>
        </p:scale>
        <p:origin x="-126" y="1710"/>
      </p:cViewPr>
      <p:guideLst>
        <p:guide orient="horz" pos="2880"/>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80" y="-108"/>
      </p:cViewPr>
      <p:guideLst>
        <p:guide orient="horz" pos="2199"/>
        <p:guide pos="29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1693" cy="348550"/>
          </a:xfrm>
          <a:prstGeom prst="rect">
            <a:avLst/>
          </a:prstGeom>
        </p:spPr>
        <p:txBody>
          <a:bodyPr vert="horz" lIns="86859" tIns="43429" rIns="86859" bIns="43429" rtlCol="0"/>
          <a:lstStyle>
            <a:lvl1pPr algn="l">
              <a:defRPr sz="1100"/>
            </a:lvl1pPr>
          </a:lstStyle>
          <a:p>
            <a:endParaRPr lang="en-US" dirty="0">
              <a:latin typeface="Open Sans" pitchFamily="34" charset="0"/>
            </a:endParaRPr>
          </a:p>
        </p:txBody>
      </p:sp>
      <p:sp>
        <p:nvSpPr>
          <p:cNvPr id="3" name="Date Placeholder 2"/>
          <p:cNvSpPr>
            <a:spLocks noGrp="1"/>
          </p:cNvSpPr>
          <p:nvPr>
            <p:ph type="dt" sz="quarter" idx="1"/>
          </p:nvPr>
        </p:nvSpPr>
        <p:spPr>
          <a:xfrm>
            <a:off x="5216985" y="0"/>
            <a:ext cx="3991693" cy="348550"/>
          </a:xfrm>
          <a:prstGeom prst="rect">
            <a:avLst/>
          </a:prstGeom>
        </p:spPr>
        <p:txBody>
          <a:bodyPr vert="horz" lIns="86859" tIns="43429" rIns="86859" bIns="43429" rtlCol="0"/>
          <a:lstStyle>
            <a:lvl1pPr algn="r">
              <a:defRPr sz="1100"/>
            </a:lvl1pPr>
          </a:lstStyle>
          <a:p>
            <a:fld id="{85409963-084C-4A58-ACEF-85A956296B02}" type="datetimeFigureOut">
              <a:rPr lang="en-US" smtClean="0">
                <a:latin typeface="Open Sans" pitchFamily="34" charset="0"/>
              </a:rPr>
              <a:t>5/9/2017</a:t>
            </a:fld>
            <a:endParaRPr lang="en-US" dirty="0">
              <a:latin typeface="Open Sans" pitchFamily="34" charset="0"/>
            </a:endParaRPr>
          </a:p>
        </p:txBody>
      </p:sp>
      <p:sp>
        <p:nvSpPr>
          <p:cNvPr id="4" name="Footer Placeholder 3"/>
          <p:cNvSpPr>
            <a:spLocks noGrp="1"/>
          </p:cNvSpPr>
          <p:nvPr>
            <p:ph type="ftr" sz="quarter" idx="2"/>
          </p:nvPr>
        </p:nvSpPr>
        <p:spPr>
          <a:xfrm>
            <a:off x="0" y="6630534"/>
            <a:ext cx="3991693" cy="348550"/>
          </a:xfrm>
          <a:prstGeom prst="rect">
            <a:avLst/>
          </a:prstGeom>
        </p:spPr>
        <p:txBody>
          <a:bodyPr vert="horz" lIns="86859" tIns="43429" rIns="86859" bIns="43429" rtlCol="0" anchor="b"/>
          <a:lstStyle>
            <a:lvl1pPr algn="l">
              <a:defRPr sz="1100"/>
            </a:lvl1pPr>
          </a:lstStyle>
          <a:p>
            <a:endParaRPr lang="en-US" dirty="0">
              <a:latin typeface="Open Sans" pitchFamily="34" charset="0"/>
            </a:endParaRPr>
          </a:p>
        </p:txBody>
      </p:sp>
      <p:sp>
        <p:nvSpPr>
          <p:cNvPr id="5" name="Slide Number Placeholder 4"/>
          <p:cNvSpPr>
            <a:spLocks noGrp="1"/>
          </p:cNvSpPr>
          <p:nvPr>
            <p:ph type="sldNum" sz="quarter" idx="3"/>
          </p:nvPr>
        </p:nvSpPr>
        <p:spPr>
          <a:xfrm>
            <a:off x="5216985" y="6630534"/>
            <a:ext cx="3991693" cy="348550"/>
          </a:xfrm>
          <a:prstGeom prst="rect">
            <a:avLst/>
          </a:prstGeom>
        </p:spPr>
        <p:txBody>
          <a:bodyPr vert="horz" lIns="86859" tIns="43429" rIns="86859" bIns="43429" rtlCol="0" anchor="b"/>
          <a:lstStyle>
            <a:lvl1pPr algn="r">
              <a:defRPr sz="1100"/>
            </a:lvl1pPr>
          </a:lstStyle>
          <a:p>
            <a:fld id="{96C15EC6-BD87-41BD-ABDF-F96836D58F4D}" type="slidenum">
              <a:rPr lang="en-US" smtClean="0">
                <a:latin typeface="Open Sans" pitchFamily="34" charset="0"/>
              </a:rPr>
              <a:t>‹#›</a:t>
            </a:fld>
            <a:endParaRPr lang="en-US" dirty="0">
              <a:latin typeface="Open Sans" pitchFamily="34" charset="0"/>
            </a:endParaRPr>
          </a:p>
        </p:txBody>
      </p:sp>
    </p:spTree>
    <p:extLst>
      <p:ext uri="{BB962C8B-B14F-4D97-AF65-F5344CB8AC3E}">
        <p14:creationId xmlns:p14="http://schemas.microsoft.com/office/powerpoint/2010/main" val="2193993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1293" cy="349012"/>
          </a:xfrm>
          <a:prstGeom prst="rect">
            <a:avLst/>
          </a:prstGeom>
        </p:spPr>
        <p:txBody>
          <a:bodyPr vert="horz" lIns="91818" tIns="45910" rIns="91818" bIns="45910" rtlCol="0"/>
          <a:lstStyle>
            <a:lvl1pPr algn="l">
              <a:defRPr sz="1200">
                <a:latin typeface="Open Sans" pitchFamily="34" charset="0"/>
                <a:ea typeface="ＭＳ Ｐゴシック" charset="-128"/>
              </a:defRPr>
            </a:lvl1pPr>
          </a:lstStyle>
          <a:p>
            <a:pPr>
              <a:defRPr/>
            </a:pPr>
            <a:endParaRPr lang="en-US" dirty="0"/>
          </a:p>
        </p:txBody>
      </p:sp>
      <p:sp>
        <p:nvSpPr>
          <p:cNvPr id="3" name="Date Placeholder 2"/>
          <p:cNvSpPr>
            <a:spLocks noGrp="1"/>
          </p:cNvSpPr>
          <p:nvPr>
            <p:ph type="dt" idx="1"/>
          </p:nvPr>
        </p:nvSpPr>
        <p:spPr>
          <a:xfrm>
            <a:off x="5217251" y="0"/>
            <a:ext cx="3991293" cy="349012"/>
          </a:xfrm>
          <a:prstGeom prst="rect">
            <a:avLst/>
          </a:prstGeom>
        </p:spPr>
        <p:txBody>
          <a:bodyPr vert="horz" lIns="91818" tIns="45910" rIns="91818" bIns="45910" rtlCol="0"/>
          <a:lstStyle>
            <a:lvl1pPr algn="r">
              <a:defRPr sz="1200" smtClean="0">
                <a:latin typeface="Open Sans" pitchFamily="34" charset="0"/>
                <a:ea typeface="ＭＳ Ｐゴシック" charset="-128"/>
              </a:defRPr>
            </a:lvl1pPr>
          </a:lstStyle>
          <a:p>
            <a:pPr>
              <a:defRPr/>
            </a:pPr>
            <a:fld id="{1791F413-40FC-4F2A-93D6-21563EE452D2}" type="datetimeFigureOut">
              <a:rPr lang="en-US" smtClean="0"/>
              <a:pPr>
                <a:defRPr/>
              </a:pPr>
              <a:t>5/9/2017</a:t>
            </a:fld>
            <a:endParaRPr lang="en-US" dirty="0"/>
          </a:p>
        </p:txBody>
      </p:sp>
      <p:sp>
        <p:nvSpPr>
          <p:cNvPr id="4" name="Slide Image Placeholder 3"/>
          <p:cNvSpPr>
            <a:spLocks noGrp="1" noRot="1" noChangeAspect="1"/>
          </p:cNvSpPr>
          <p:nvPr>
            <p:ph type="sldImg" idx="2"/>
          </p:nvPr>
        </p:nvSpPr>
        <p:spPr>
          <a:xfrm>
            <a:off x="2773363" y="523875"/>
            <a:ext cx="3663950" cy="2617788"/>
          </a:xfrm>
          <a:prstGeom prst="rect">
            <a:avLst/>
          </a:prstGeom>
          <a:noFill/>
          <a:ln w="12700">
            <a:solidFill>
              <a:prstClr val="black"/>
            </a:solidFill>
          </a:ln>
        </p:spPr>
        <p:txBody>
          <a:bodyPr vert="horz" lIns="91818" tIns="45910" rIns="91818" bIns="45910" rtlCol="0" anchor="ctr"/>
          <a:lstStyle/>
          <a:p>
            <a:pPr lvl="0"/>
            <a:endParaRPr lang="en-US" noProof="0"/>
          </a:p>
        </p:txBody>
      </p:sp>
      <p:sp>
        <p:nvSpPr>
          <p:cNvPr id="5" name="Notes Placeholder 4"/>
          <p:cNvSpPr>
            <a:spLocks noGrp="1"/>
          </p:cNvSpPr>
          <p:nvPr>
            <p:ph type="body" sz="quarter" idx="3"/>
          </p:nvPr>
        </p:nvSpPr>
        <p:spPr>
          <a:xfrm>
            <a:off x="921068" y="3315613"/>
            <a:ext cx="7368540" cy="3141107"/>
          </a:xfrm>
          <a:prstGeom prst="rect">
            <a:avLst/>
          </a:prstGeom>
        </p:spPr>
        <p:txBody>
          <a:bodyPr vert="horz" lIns="91818" tIns="45910" rIns="91818" bIns="4591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630015"/>
            <a:ext cx="3991293" cy="349012"/>
          </a:xfrm>
          <a:prstGeom prst="rect">
            <a:avLst/>
          </a:prstGeom>
        </p:spPr>
        <p:txBody>
          <a:bodyPr vert="horz" lIns="91818" tIns="45910" rIns="91818" bIns="45910" rtlCol="0" anchor="b"/>
          <a:lstStyle>
            <a:lvl1pPr algn="l">
              <a:defRPr sz="1200">
                <a:latin typeface="Open Sans" pitchFamily="34" charset="0"/>
                <a:ea typeface="ＭＳ Ｐゴシック" charset="-128"/>
              </a:defRPr>
            </a:lvl1pPr>
          </a:lstStyle>
          <a:p>
            <a:pPr>
              <a:defRPr/>
            </a:pPr>
            <a:endParaRPr lang="en-US" dirty="0"/>
          </a:p>
        </p:txBody>
      </p:sp>
      <p:sp>
        <p:nvSpPr>
          <p:cNvPr id="7" name="Slide Number Placeholder 6"/>
          <p:cNvSpPr>
            <a:spLocks noGrp="1"/>
          </p:cNvSpPr>
          <p:nvPr>
            <p:ph type="sldNum" sz="quarter" idx="5"/>
          </p:nvPr>
        </p:nvSpPr>
        <p:spPr>
          <a:xfrm>
            <a:off x="5217251" y="6630015"/>
            <a:ext cx="3991293" cy="349012"/>
          </a:xfrm>
          <a:prstGeom prst="rect">
            <a:avLst/>
          </a:prstGeom>
        </p:spPr>
        <p:txBody>
          <a:bodyPr vert="horz" lIns="91818" tIns="45910" rIns="91818" bIns="45910" rtlCol="0" anchor="b"/>
          <a:lstStyle>
            <a:lvl1pPr algn="r">
              <a:defRPr sz="1200" smtClean="0">
                <a:latin typeface="Open Sans" pitchFamily="34" charset="0"/>
                <a:ea typeface="ＭＳ Ｐゴシック" charset="-128"/>
              </a:defRPr>
            </a:lvl1pPr>
          </a:lstStyle>
          <a:p>
            <a:pPr>
              <a:defRPr/>
            </a:pPr>
            <a:fld id="{FB86F0DC-8D80-44F4-BB2B-B0E8EF42C202}" type="slidenum">
              <a:rPr lang="en-US" smtClean="0"/>
              <a:pPr>
                <a:defRPr/>
              </a:pPr>
              <a:t>‹#›</a:t>
            </a:fld>
            <a:endParaRPr lang="en-US" dirty="0"/>
          </a:p>
        </p:txBody>
      </p:sp>
    </p:spTree>
    <p:extLst>
      <p:ext uri="{BB962C8B-B14F-4D97-AF65-F5344CB8AC3E}">
        <p14:creationId xmlns:p14="http://schemas.microsoft.com/office/powerpoint/2010/main" val="7067892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https://www.ziprecruiter.com/pricing</a:t>
            </a:r>
          </a:p>
          <a:p>
            <a:r>
              <a:rPr lang="en-US" dirty="0" smtClean="0"/>
              <a:t>Features: customer support, Unlimited candidates, candidate screening questions, mobile device</a:t>
            </a:r>
            <a:r>
              <a:rPr lang="en-US" baseline="0" dirty="0" smtClean="0"/>
              <a:t> support, social network integration, new candidate alerts, resume database alerts</a:t>
            </a:r>
            <a:endParaRPr lang="en-US" dirty="0"/>
          </a:p>
        </p:txBody>
      </p:sp>
      <p:sp>
        <p:nvSpPr>
          <p:cNvPr id="4" name="Slide Number Placeholder 3"/>
          <p:cNvSpPr>
            <a:spLocks noGrp="1"/>
          </p:cNvSpPr>
          <p:nvPr>
            <p:ph type="sldNum" sz="quarter" idx="10"/>
          </p:nvPr>
        </p:nvSpPr>
        <p:spPr/>
        <p:txBody>
          <a:bodyPr/>
          <a:lstStyle/>
          <a:p>
            <a:pPr>
              <a:defRPr/>
            </a:pPr>
            <a:fld id="{FB86F0DC-8D80-44F4-BB2B-B0E8EF42C202}" type="slidenum">
              <a:rPr lang="en-US" smtClean="0"/>
              <a:pPr>
                <a:defRPr/>
              </a:pPr>
              <a:t>4</a:t>
            </a:fld>
            <a:endParaRPr lang="en-US" dirty="0"/>
          </a:p>
        </p:txBody>
      </p:sp>
    </p:spTree>
    <p:extLst>
      <p:ext uri="{BB962C8B-B14F-4D97-AF65-F5344CB8AC3E}">
        <p14:creationId xmlns:p14="http://schemas.microsoft.com/office/powerpoint/2010/main" val="192242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840571"/>
            <a:ext cx="10881360" cy="1960034"/>
          </a:xfrm>
        </p:spPr>
        <p:txBody>
          <a:bodyPr/>
          <a:lstStyle/>
          <a:p>
            <a:r>
              <a:rPr lang="en-US" smtClean="0"/>
              <a:t>Click to edit Master title style</a:t>
            </a:r>
            <a:endParaRPr lang="en-CA"/>
          </a:p>
        </p:txBody>
      </p:sp>
      <p:sp>
        <p:nvSpPr>
          <p:cNvPr id="3" name="Subtitle 2"/>
          <p:cNvSpPr>
            <a:spLocks noGrp="1"/>
          </p:cNvSpPr>
          <p:nvPr>
            <p:ph type="subTitle" idx="1"/>
          </p:nvPr>
        </p:nvSpPr>
        <p:spPr>
          <a:xfrm>
            <a:off x="1920240" y="5181600"/>
            <a:ext cx="896112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4BA9DB-DB02-4E13-BA6D-21600FF8E331}" type="slidenum">
              <a:rPr lang="en-US"/>
              <a:pPr>
                <a:defRPr/>
              </a:pPr>
              <a:t>‹#›</a:t>
            </a:fld>
            <a:endParaRPr lang="en-US"/>
          </a:p>
        </p:txBody>
      </p:sp>
    </p:spTree>
    <p:extLst>
      <p:ext uri="{BB962C8B-B14F-4D97-AF65-F5344CB8AC3E}">
        <p14:creationId xmlns:p14="http://schemas.microsoft.com/office/powerpoint/2010/main" val="177375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CB2AA2-C678-434E-8804-AA87100F6EE8}" type="slidenum">
              <a:rPr lang="en-US"/>
              <a:pPr>
                <a:defRPr/>
              </a:pPr>
              <a:t>‹#›</a:t>
            </a:fld>
            <a:endParaRPr lang="en-US"/>
          </a:p>
        </p:txBody>
      </p:sp>
    </p:spTree>
    <p:extLst>
      <p:ext uri="{BB962C8B-B14F-4D97-AF65-F5344CB8AC3E}">
        <p14:creationId xmlns:p14="http://schemas.microsoft.com/office/powerpoint/2010/main" val="171231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66186"/>
            <a:ext cx="2880360" cy="7802034"/>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40080" y="366186"/>
            <a:ext cx="8427720" cy="78020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6FCF27-0480-4B78-80D5-374F28067274}" type="slidenum">
              <a:rPr lang="en-US"/>
              <a:pPr>
                <a:defRPr/>
              </a:pPr>
              <a:t>‹#›</a:t>
            </a:fld>
            <a:endParaRPr lang="en-US"/>
          </a:p>
        </p:txBody>
      </p:sp>
    </p:spTree>
    <p:extLst>
      <p:ext uri="{BB962C8B-B14F-4D97-AF65-F5344CB8AC3E}">
        <p14:creationId xmlns:p14="http://schemas.microsoft.com/office/powerpoint/2010/main" val="66525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F1214C-1330-4775-8989-763E0B5A17A0}" type="slidenum">
              <a:rPr lang="en-US"/>
              <a:pPr>
                <a:defRPr/>
              </a:pPr>
              <a:t>‹#›</a:t>
            </a:fld>
            <a:endParaRPr lang="en-US"/>
          </a:p>
        </p:txBody>
      </p:sp>
    </p:spTree>
    <p:extLst>
      <p:ext uri="{BB962C8B-B14F-4D97-AF65-F5344CB8AC3E}">
        <p14:creationId xmlns:p14="http://schemas.microsoft.com/office/powerpoint/2010/main" val="20677790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5875869"/>
            <a:ext cx="10881360" cy="1816100"/>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1011238" y="3875619"/>
            <a:ext cx="1088136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B85925-C24A-431F-92F8-7285CD017123}" type="slidenum">
              <a:rPr lang="en-US"/>
              <a:pPr>
                <a:defRPr/>
              </a:pPr>
              <a:t>‹#›</a:t>
            </a:fld>
            <a:endParaRPr lang="en-US"/>
          </a:p>
        </p:txBody>
      </p:sp>
    </p:spTree>
    <p:extLst>
      <p:ext uri="{BB962C8B-B14F-4D97-AF65-F5344CB8AC3E}">
        <p14:creationId xmlns:p14="http://schemas.microsoft.com/office/powerpoint/2010/main" val="304848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40080" y="2133601"/>
            <a:ext cx="5654040" cy="603461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507480" y="2133601"/>
            <a:ext cx="5654040" cy="603461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1179D4-6914-4374-B670-883C39684439}" type="slidenum">
              <a:rPr lang="en-US"/>
              <a:pPr>
                <a:defRPr/>
              </a:pPr>
              <a:t>‹#›</a:t>
            </a:fld>
            <a:endParaRPr lang="en-US"/>
          </a:p>
        </p:txBody>
      </p:sp>
    </p:spTree>
    <p:extLst>
      <p:ext uri="{BB962C8B-B14F-4D97-AF65-F5344CB8AC3E}">
        <p14:creationId xmlns:p14="http://schemas.microsoft.com/office/powerpoint/2010/main" val="428899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640082" y="2046817"/>
            <a:ext cx="5656264" cy="8530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40082" y="2899833"/>
            <a:ext cx="5656264"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503035" y="2046817"/>
            <a:ext cx="5658486" cy="8530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03035" y="2899833"/>
            <a:ext cx="565848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DC835D0-E517-409E-8C75-784FDBBD5187}" type="slidenum">
              <a:rPr lang="en-US"/>
              <a:pPr>
                <a:defRPr/>
              </a:pPr>
              <a:t>‹#›</a:t>
            </a:fld>
            <a:endParaRPr lang="en-US"/>
          </a:p>
        </p:txBody>
      </p:sp>
    </p:spTree>
    <p:extLst>
      <p:ext uri="{BB962C8B-B14F-4D97-AF65-F5344CB8AC3E}">
        <p14:creationId xmlns:p14="http://schemas.microsoft.com/office/powerpoint/2010/main" val="217560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D96342-74A3-4E37-B85C-2192A7AD2EAF}" type="slidenum">
              <a:rPr lang="en-US"/>
              <a:pPr>
                <a:defRPr/>
              </a:pPr>
              <a:t>‹#›</a:t>
            </a:fld>
            <a:endParaRPr lang="en-US"/>
          </a:p>
        </p:txBody>
      </p:sp>
    </p:spTree>
    <p:extLst>
      <p:ext uri="{BB962C8B-B14F-4D97-AF65-F5344CB8AC3E}">
        <p14:creationId xmlns:p14="http://schemas.microsoft.com/office/powerpoint/2010/main" val="334025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F3CB1C4-1ED1-47F2-B1F3-A239304F00F1}" type="slidenum">
              <a:rPr lang="en-US"/>
              <a:pPr>
                <a:defRPr/>
              </a:pPr>
              <a:t>‹#›</a:t>
            </a:fld>
            <a:endParaRPr lang="en-US"/>
          </a:p>
        </p:txBody>
      </p:sp>
    </p:spTree>
    <p:extLst>
      <p:ext uri="{BB962C8B-B14F-4D97-AF65-F5344CB8AC3E}">
        <p14:creationId xmlns:p14="http://schemas.microsoft.com/office/powerpoint/2010/main" val="3806321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3" y="364067"/>
            <a:ext cx="4211638" cy="1549401"/>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5005072" y="364071"/>
            <a:ext cx="7156450"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40083" y="1913471"/>
            <a:ext cx="42116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7F2858-46D7-44F1-ABC8-A1E0A71A6298}" type="slidenum">
              <a:rPr lang="en-US"/>
              <a:pPr>
                <a:defRPr/>
              </a:pPr>
              <a:t>‹#›</a:t>
            </a:fld>
            <a:endParaRPr lang="en-US"/>
          </a:p>
        </p:txBody>
      </p:sp>
    </p:spTree>
    <p:extLst>
      <p:ext uri="{BB962C8B-B14F-4D97-AF65-F5344CB8AC3E}">
        <p14:creationId xmlns:p14="http://schemas.microsoft.com/office/powerpoint/2010/main" val="214042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4" y="6400802"/>
            <a:ext cx="7680960" cy="755651"/>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2509204" y="817033"/>
            <a:ext cx="768096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smtClean="0"/>
          </a:p>
        </p:txBody>
      </p:sp>
      <p:sp>
        <p:nvSpPr>
          <p:cNvPr id="4" name="Text Placeholder 3"/>
          <p:cNvSpPr>
            <a:spLocks noGrp="1"/>
          </p:cNvSpPr>
          <p:nvPr>
            <p:ph type="body" sz="half" idx="2"/>
          </p:nvPr>
        </p:nvSpPr>
        <p:spPr>
          <a:xfrm>
            <a:off x="2509204" y="7156453"/>
            <a:ext cx="768096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3860BF-7F92-4AF3-90CA-4B5197E82696}" type="slidenum">
              <a:rPr lang="en-US"/>
              <a:pPr>
                <a:defRPr/>
              </a:pPr>
              <a:t>‹#›</a:t>
            </a:fld>
            <a:endParaRPr lang="en-US"/>
          </a:p>
        </p:txBody>
      </p:sp>
    </p:spTree>
    <p:extLst>
      <p:ext uri="{BB962C8B-B14F-4D97-AF65-F5344CB8AC3E}">
        <p14:creationId xmlns:p14="http://schemas.microsoft.com/office/powerpoint/2010/main" val="77260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40080" y="366182"/>
            <a:ext cx="1152144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40080" y="2133601"/>
            <a:ext cx="11521440" cy="603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40080" y="8326969"/>
            <a:ext cx="2987040" cy="635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Open Sans" pitchFamily="34" charset="0"/>
                <a:ea typeface="+mn-ea"/>
                <a:cs typeface="Open Sans"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4373880" y="8326969"/>
            <a:ext cx="4053840" cy="635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Open Sans" pitchFamily="34" charset="0"/>
                <a:ea typeface="+mn-ea"/>
                <a:cs typeface="Open Sans"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9174480" y="8326969"/>
            <a:ext cx="2987040" cy="635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Open Sans" pitchFamily="34" charset="0"/>
                <a:ea typeface="ＭＳ Ｐゴシック" charset="-128"/>
                <a:cs typeface="Open Sans" pitchFamily="34" charset="0"/>
              </a:defRPr>
            </a:lvl1pPr>
          </a:lstStyle>
          <a:p>
            <a:pPr>
              <a:defRPr/>
            </a:pPr>
            <a:fld id="{CC7A5DAA-B98B-4971-8166-B7DC42B6B91B}"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Open Sans" pitchFamily="34" charset="0"/>
          <a:ea typeface="ＭＳ Ｐゴシック" charset="-128"/>
          <a:cs typeface="Open Sans" pitchFamily="34" charset="0"/>
        </a:defRPr>
      </a:lvl1pPr>
      <a:lvl2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Open Sans" pitchFamily="34" charset="0"/>
          <a:ea typeface="ＭＳ Ｐゴシック" charset="-128"/>
          <a:cs typeface="Open Sans" pitchFamily="34" charset="0"/>
        </a:defRPr>
      </a:lvl1pPr>
      <a:lvl2pPr marL="742950" indent="-285750" algn="l" rtl="0" eaLnBrk="0" fontAlgn="base" hangingPunct="0">
        <a:spcBef>
          <a:spcPct val="20000"/>
        </a:spcBef>
        <a:spcAft>
          <a:spcPct val="0"/>
        </a:spcAft>
        <a:buChar char="–"/>
        <a:defRPr sz="2800">
          <a:solidFill>
            <a:schemeClr val="tx1"/>
          </a:solidFill>
          <a:latin typeface="Open Sans" pitchFamily="34" charset="0"/>
          <a:ea typeface="ＭＳ Ｐゴシック" charset="-128"/>
          <a:cs typeface="Open Sans" pitchFamily="34" charset="0"/>
        </a:defRPr>
      </a:lvl2pPr>
      <a:lvl3pPr marL="1143000" indent="-228600" algn="l" rtl="0" eaLnBrk="0" fontAlgn="base" hangingPunct="0">
        <a:spcBef>
          <a:spcPct val="20000"/>
        </a:spcBef>
        <a:spcAft>
          <a:spcPct val="0"/>
        </a:spcAft>
        <a:buChar char="•"/>
        <a:defRPr sz="2400">
          <a:solidFill>
            <a:schemeClr val="tx1"/>
          </a:solidFill>
          <a:latin typeface="Open Sans" pitchFamily="34" charset="0"/>
          <a:ea typeface="ＭＳ Ｐゴシック" charset="-128"/>
          <a:cs typeface="Open Sans" pitchFamily="34" charset="0"/>
        </a:defRPr>
      </a:lvl3pPr>
      <a:lvl4pPr marL="1600200" indent="-228600" algn="l" rtl="0" eaLnBrk="0" fontAlgn="base" hangingPunct="0">
        <a:spcBef>
          <a:spcPct val="20000"/>
        </a:spcBef>
        <a:spcAft>
          <a:spcPct val="0"/>
        </a:spcAft>
        <a:buChar char="–"/>
        <a:defRPr sz="2000">
          <a:solidFill>
            <a:schemeClr val="tx1"/>
          </a:solidFill>
          <a:latin typeface="Open Sans" pitchFamily="34" charset="0"/>
          <a:ea typeface="ＭＳ Ｐゴシック" charset="-128"/>
          <a:cs typeface="Open Sans" pitchFamily="34" charset="0"/>
        </a:defRPr>
      </a:lvl4pPr>
      <a:lvl5pPr marL="2057400" indent="-228600" algn="l" rtl="0" eaLnBrk="0" fontAlgn="base" hangingPunct="0">
        <a:spcBef>
          <a:spcPct val="20000"/>
        </a:spcBef>
        <a:spcAft>
          <a:spcPct val="0"/>
        </a:spcAft>
        <a:buChar char="»"/>
        <a:defRPr sz="2000">
          <a:solidFill>
            <a:schemeClr val="tx1"/>
          </a:solidFill>
          <a:latin typeface="Open Sans" pitchFamily="34" charset="0"/>
          <a:ea typeface="ＭＳ Ｐゴシック" charset="-128"/>
          <a:cs typeface="Open Sans"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eenthemes.com/preview/metronic/theme/admin_1/ui_icons.html" TargetMode="External"/><Relationship Id="rId2" Type="http://schemas.openxmlformats.org/officeDocument/2006/relationships/hyperlink" Target="https://138.197.90.207/"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hyperlink" Target="http://fillintech.com/employer/overview"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fillintech.com/contactU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keenthemes.com/preview/metronic/theme/admin_1/page_general_faq.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fillintech.com/employer/job-posting-plan/" TargetMode="External"/><Relationship Id="rId2" Type="http://schemas.openxmlformats.org/officeDocument/2006/relationships/hyperlink" Target="http://fillintech.com/employer/post-a-jo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fillintech.com/docs/business-page-term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F3CB1C4-1ED1-47F2-B1F3-A239304F00F1}" type="slidenum">
              <a:rPr lang="en-US" smtClean="0"/>
              <a:pPr>
                <a:defRPr/>
              </a:pPr>
              <a:t>1</a:t>
            </a:fld>
            <a:endParaRPr lang="en-US"/>
          </a:p>
        </p:txBody>
      </p:sp>
      <p:sp>
        <p:nvSpPr>
          <p:cNvPr id="3" name="TextBox 2"/>
          <p:cNvSpPr txBox="1"/>
          <p:nvPr/>
        </p:nvSpPr>
        <p:spPr>
          <a:xfrm>
            <a:off x="1072208" y="395536"/>
            <a:ext cx="10009112" cy="1384995"/>
          </a:xfrm>
          <a:prstGeom prst="rect">
            <a:avLst/>
          </a:prstGeom>
          <a:noFill/>
          <a:ln>
            <a:noFill/>
          </a:ln>
        </p:spPr>
        <p:txBody>
          <a:bodyPr wrap="square" rtlCol="0">
            <a:spAutoFit/>
          </a:bodyPr>
          <a:lstStyle/>
          <a:p>
            <a:r>
              <a:rPr lang="en-US" sz="2000" dirty="0" smtClean="0">
                <a:solidFill>
                  <a:schemeClr val="tx1">
                    <a:lumMod val="85000"/>
                    <a:lumOff val="15000"/>
                  </a:schemeClr>
                </a:solidFill>
                <a:latin typeface="+mn-lt"/>
              </a:rPr>
              <a:t>Employers Page and Job Posting</a:t>
            </a:r>
          </a:p>
          <a:p>
            <a:endParaRPr lang="en-US" sz="1800" dirty="0" smtClean="0">
              <a:solidFill>
                <a:schemeClr val="tx1">
                  <a:lumMod val="85000"/>
                  <a:lumOff val="15000"/>
                </a:schemeClr>
              </a:solidFill>
              <a:latin typeface="+mn-lt"/>
            </a:endParaRPr>
          </a:p>
          <a:p>
            <a:endParaRPr lang="en-US" sz="4400" dirty="0" smtClean="0">
              <a:solidFill>
                <a:schemeClr val="tx1">
                  <a:lumMod val="85000"/>
                  <a:lumOff val="15000"/>
                </a:schemeClr>
              </a:solidFill>
              <a:latin typeface="+mn-lt"/>
            </a:endParaRPr>
          </a:p>
        </p:txBody>
      </p:sp>
      <p:sp>
        <p:nvSpPr>
          <p:cNvPr id="4" name="TextBox 3"/>
          <p:cNvSpPr txBox="1"/>
          <p:nvPr/>
        </p:nvSpPr>
        <p:spPr>
          <a:xfrm>
            <a:off x="928192" y="1187624"/>
            <a:ext cx="11233248" cy="7663636"/>
          </a:xfrm>
          <a:prstGeom prst="rect">
            <a:avLst/>
          </a:prstGeom>
          <a:noFill/>
          <a:ln>
            <a:noFill/>
          </a:ln>
        </p:spPr>
        <p:txBody>
          <a:bodyPr wrap="square" rtlCol="0">
            <a:spAutoFit/>
          </a:bodyPr>
          <a:lstStyle/>
          <a:p>
            <a:r>
              <a:rPr lang="en-US" sz="1200" b="1" dirty="0">
                <a:solidFill>
                  <a:schemeClr val="tx1">
                    <a:lumMod val="85000"/>
                    <a:lumOff val="15000"/>
                  </a:schemeClr>
                </a:solidFill>
              </a:rPr>
              <a:t>Overview</a:t>
            </a:r>
            <a:endParaRPr lang="en-US" sz="1800" b="1" dirty="0">
              <a:solidFill>
                <a:schemeClr val="tx1">
                  <a:lumMod val="85000"/>
                  <a:lumOff val="15000"/>
                </a:schemeClr>
              </a:solidFill>
            </a:endParaRPr>
          </a:p>
          <a:p>
            <a:r>
              <a:rPr lang="en-US" sz="1200" dirty="0" smtClean="0">
                <a:solidFill>
                  <a:schemeClr val="tx1">
                    <a:lumMod val="85000"/>
                    <a:lumOff val="15000"/>
                  </a:schemeClr>
                </a:solidFill>
              </a:rPr>
              <a:t>Our </a:t>
            </a:r>
            <a:r>
              <a:rPr lang="en-US" sz="1200" dirty="0">
                <a:solidFill>
                  <a:schemeClr val="tx1">
                    <a:lumMod val="85000"/>
                    <a:lumOff val="15000"/>
                  </a:schemeClr>
                </a:solidFill>
              </a:rPr>
              <a:t>current website allows job seekers to search for </a:t>
            </a:r>
            <a:r>
              <a:rPr lang="en-US" sz="1200" dirty="0" smtClean="0">
                <a:solidFill>
                  <a:schemeClr val="tx1">
                    <a:lumMod val="85000"/>
                    <a:lumOff val="15000"/>
                  </a:schemeClr>
                </a:solidFill>
              </a:rPr>
              <a:t>jobs. </a:t>
            </a:r>
            <a:r>
              <a:rPr lang="en-US" sz="1200" dirty="0">
                <a:solidFill>
                  <a:schemeClr val="tx1">
                    <a:lumMod val="85000"/>
                    <a:lumOff val="15000"/>
                  </a:schemeClr>
                </a:solidFill>
              </a:rPr>
              <a:t>To create an account, job </a:t>
            </a:r>
            <a:r>
              <a:rPr lang="en-US" sz="1200" dirty="0" smtClean="0">
                <a:solidFill>
                  <a:schemeClr val="tx1">
                    <a:lumMod val="85000"/>
                    <a:lumOff val="15000"/>
                  </a:schemeClr>
                </a:solidFill>
              </a:rPr>
              <a:t>seekers </a:t>
            </a:r>
            <a:r>
              <a:rPr lang="en-US" sz="1200" dirty="0">
                <a:solidFill>
                  <a:schemeClr val="tx1">
                    <a:lumMod val="85000"/>
                    <a:lumOff val="15000"/>
                  </a:schemeClr>
                </a:solidFill>
              </a:rPr>
              <a:t>enter name, email, and password. Their sign up data is saved in MongoDB. In this SOW, </a:t>
            </a:r>
            <a:r>
              <a:rPr lang="en-US" sz="1200" dirty="0" smtClean="0">
                <a:solidFill>
                  <a:schemeClr val="tx1">
                    <a:lumMod val="85000"/>
                    <a:lumOff val="15000"/>
                  </a:schemeClr>
                </a:solidFill>
              </a:rPr>
              <a:t>you will </a:t>
            </a:r>
            <a:r>
              <a:rPr lang="en-US" sz="1200" dirty="0">
                <a:solidFill>
                  <a:schemeClr val="tx1">
                    <a:lumMod val="85000"/>
                    <a:lumOff val="15000"/>
                  </a:schemeClr>
                </a:solidFill>
              </a:rPr>
              <a:t>add </a:t>
            </a:r>
            <a:r>
              <a:rPr lang="en-US" sz="1200" dirty="0" smtClean="0">
                <a:solidFill>
                  <a:schemeClr val="tx1">
                    <a:lumMod val="85000"/>
                    <a:lumOff val="15000"/>
                  </a:schemeClr>
                </a:solidFill>
              </a:rPr>
              <a:t>new features </a:t>
            </a:r>
            <a:r>
              <a:rPr lang="en-US" sz="1200" dirty="0">
                <a:solidFill>
                  <a:schemeClr val="tx1">
                    <a:lumMod val="85000"/>
                    <a:lumOff val="15000"/>
                  </a:schemeClr>
                </a:solidFill>
              </a:rPr>
              <a:t>to allow employers to post jobs on the site. </a:t>
            </a:r>
            <a:r>
              <a:rPr lang="en-US" sz="1200" dirty="0" smtClean="0">
                <a:solidFill>
                  <a:schemeClr val="tx1">
                    <a:lumMod val="85000"/>
                    <a:lumOff val="15000"/>
                  </a:schemeClr>
                </a:solidFill>
              </a:rPr>
              <a:t>We also want any account users can search for jobs and post jobs using the same account. </a:t>
            </a:r>
          </a:p>
          <a:p>
            <a:endParaRPr lang="en-US" sz="1200" dirty="0">
              <a:solidFill>
                <a:schemeClr val="tx1">
                  <a:lumMod val="85000"/>
                  <a:lumOff val="15000"/>
                </a:schemeClr>
              </a:solidFill>
            </a:endParaRPr>
          </a:p>
          <a:p>
            <a:r>
              <a:rPr lang="en-US" sz="1200" dirty="0" smtClean="0">
                <a:solidFill>
                  <a:schemeClr val="tx1">
                    <a:lumMod val="85000"/>
                    <a:lumOff val="15000"/>
                  </a:schemeClr>
                </a:solidFill>
              </a:rPr>
              <a:t>To </a:t>
            </a:r>
            <a:r>
              <a:rPr lang="en-US" sz="1200" dirty="0">
                <a:solidFill>
                  <a:schemeClr val="tx1">
                    <a:lumMod val="85000"/>
                    <a:lumOff val="15000"/>
                  </a:schemeClr>
                </a:solidFill>
              </a:rPr>
              <a:t>see existing website visit: </a:t>
            </a:r>
            <a:r>
              <a:rPr lang="en-US" sz="1200" dirty="0">
                <a:solidFill>
                  <a:schemeClr val="tx1">
                    <a:lumMod val="85000"/>
                    <a:lumOff val="15000"/>
                  </a:schemeClr>
                </a:solidFill>
                <a:hlinkClick r:id="rId2"/>
              </a:rPr>
              <a:t>https://</a:t>
            </a:r>
            <a:r>
              <a:rPr lang="en-US" sz="1200" dirty="0" smtClean="0">
                <a:solidFill>
                  <a:schemeClr val="tx1">
                    <a:lumMod val="85000"/>
                    <a:lumOff val="15000"/>
                  </a:schemeClr>
                </a:solidFill>
                <a:hlinkClick r:id="rId2"/>
              </a:rPr>
              <a:t>138.197.90.207</a:t>
            </a:r>
            <a:r>
              <a:rPr lang="en-US" sz="1200" dirty="0" smtClean="0">
                <a:solidFill>
                  <a:schemeClr val="tx1">
                    <a:lumMod val="85000"/>
                    <a:lumOff val="15000"/>
                  </a:schemeClr>
                </a:solidFill>
              </a:rPr>
              <a:t>. </a:t>
            </a:r>
            <a:endParaRPr lang="en-US" sz="1200" dirty="0">
              <a:solidFill>
                <a:schemeClr val="tx1">
                  <a:lumMod val="85000"/>
                  <a:lumOff val="15000"/>
                </a:schemeClr>
              </a:solidFill>
            </a:endParaRPr>
          </a:p>
          <a:p>
            <a:endParaRPr lang="en-US" sz="1200" b="1" dirty="0">
              <a:latin typeface="+mn-lt"/>
            </a:endParaRPr>
          </a:p>
          <a:p>
            <a:r>
              <a:rPr lang="en-US" sz="1200" b="1" dirty="0" smtClean="0">
                <a:latin typeface="+mn-lt"/>
              </a:rPr>
              <a:t>General Requirements for this SOW:</a:t>
            </a:r>
          </a:p>
          <a:p>
            <a:endParaRPr lang="en-US" sz="1200" b="1" dirty="0" smtClean="0">
              <a:latin typeface="+mn-lt"/>
            </a:endParaRPr>
          </a:p>
          <a:p>
            <a:pPr marL="228600" lvl="0" indent="-228600">
              <a:buAutoNum type="arabicPeriod"/>
            </a:pPr>
            <a:r>
              <a:rPr lang="en-US" sz="1200" dirty="0" smtClean="0"/>
              <a:t>Freelancer shall use responsive design, meaning the site shall work </a:t>
            </a:r>
            <a:r>
              <a:rPr lang="en-US" sz="1200" dirty="0"/>
              <a:t>well on </a:t>
            </a:r>
            <a:r>
              <a:rPr lang="en-US" sz="1200" dirty="0" smtClean="0"/>
              <a:t>desktop (all major browsers) and on all hand </a:t>
            </a:r>
            <a:r>
              <a:rPr lang="en-US" sz="1200" dirty="0"/>
              <a:t>held </a:t>
            </a:r>
            <a:r>
              <a:rPr lang="en-US" sz="1200" dirty="0" smtClean="0"/>
              <a:t>devices</a:t>
            </a:r>
          </a:p>
          <a:p>
            <a:pPr marL="228600" indent="-228600">
              <a:buFontTx/>
              <a:buAutoNum type="arabicPeriod"/>
            </a:pPr>
            <a:r>
              <a:rPr lang="en-US" sz="1200" dirty="0"/>
              <a:t>Freelancer </a:t>
            </a:r>
            <a:r>
              <a:rPr lang="en-US" sz="1200" dirty="0" smtClean="0"/>
              <a:t>shall be responsible </a:t>
            </a:r>
            <a:r>
              <a:rPr lang="en-US" sz="1200" dirty="0"/>
              <a:t>for asking any questions </a:t>
            </a:r>
            <a:r>
              <a:rPr lang="en-US" sz="1200" dirty="0" smtClean="0"/>
              <a:t>that they </a:t>
            </a:r>
            <a:r>
              <a:rPr lang="en-US" sz="1200" dirty="0"/>
              <a:t>don’t </a:t>
            </a:r>
            <a:r>
              <a:rPr lang="en-US" sz="1200" dirty="0" smtClean="0"/>
              <a:t>understand from the mockups and requirements</a:t>
            </a:r>
            <a:endParaRPr lang="en-US" sz="1200" dirty="0"/>
          </a:p>
          <a:p>
            <a:pPr marL="228600" lvl="0" indent="-228600">
              <a:buAutoNum type="arabicPeriod"/>
            </a:pPr>
            <a:r>
              <a:rPr lang="en-US" sz="1200" dirty="0" smtClean="0"/>
              <a:t>Freelancer must design the UI and the features flawlessly. i.e., Freelancer must use consistent font sizes, text colors, consistent empty spaces between texts, perfect alignment of information on desktops and mobiles and for all the pages. </a:t>
            </a:r>
            <a:r>
              <a:rPr lang="en-US" sz="1200" dirty="0"/>
              <a:t>Owner will report as bug if the UI is not perfect</a:t>
            </a:r>
            <a:r>
              <a:rPr lang="en-US" sz="1200" dirty="0" smtClean="0"/>
              <a:t>. All features must work consistently and robustly. </a:t>
            </a:r>
          </a:p>
          <a:p>
            <a:pPr marL="228600" lvl="0" indent="-228600">
              <a:buAutoNum type="arabicPeriod"/>
            </a:pPr>
            <a:r>
              <a:rPr lang="en-US" sz="1200" dirty="0" smtClean="0"/>
              <a:t>Freelancer shall be </a:t>
            </a:r>
            <a:r>
              <a:rPr lang="en-US" sz="1200" dirty="0"/>
              <a:t>responsible for fixing </a:t>
            </a:r>
            <a:r>
              <a:rPr lang="en-US" sz="1200" dirty="0" smtClean="0"/>
              <a:t>any issues that freelancer inadvertently breaks or causes to the existing features and site. Note: I have a duplicated server to verify the features before and after development in case this happens</a:t>
            </a:r>
            <a:r>
              <a:rPr lang="en-US" sz="1200" dirty="0"/>
              <a:t>.</a:t>
            </a:r>
            <a:endParaRPr lang="en-US" sz="1200" dirty="0" smtClean="0"/>
          </a:p>
          <a:p>
            <a:pPr marL="228600" lvl="0" indent="-228600">
              <a:buAutoNum type="arabicPeriod"/>
            </a:pPr>
            <a:r>
              <a:rPr lang="en-US" sz="1200" dirty="0" smtClean="0"/>
              <a:t>All forms and fields must be checked for correct entries and error messages must be generated if it happens. Freelancer shall use </a:t>
            </a:r>
            <a:r>
              <a:rPr lang="en-US" sz="1200" dirty="0"/>
              <a:t>the same </a:t>
            </a:r>
            <a:r>
              <a:rPr lang="en-US" sz="1200" b="1" dirty="0" err="1" smtClean="0"/>
              <a:t>Keenthemes</a:t>
            </a:r>
            <a:r>
              <a:rPr lang="en-US" sz="1200" dirty="0" smtClean="0"/>
              <a:t>, which has all responsive UI, forms and fields checking, and hundreds of UI features, icons, pop up messages that freelancer can use for UI to save time (already installed on the server). It is okay to use your own themes if you don’t find it in </a:t>
            </a:r>
            <a:r>
              <a:rPr lang="en-US" sz="1200" dirty="0" err="1" smtClean="0"/>
              <a:t>keenthemes</a:t>
            </a:r>
            <a:r>
              <a:rPr lang="en-US" sz="1200" dirty="0"/>
              <a:t> </a:t>
            </a:r>
            <a:r>
              <a:rPr lang="en-US" sz="1200" dirty="0" smtClean="0"/>
              <a:t>or you think it is better than </a:t>
            </a:r>
            <a:r>
              <a:rPr lang="en-US" sz="1200" dirty="0" err="1" smtClean="0"/>
              <a:t>keenthemes</a:t>
            </a:r>
            <a:r>
              <a:rPr lang="en-US" sz="1200" dirty="0" smtClean="0"/>
              <a:t>.  </a:t>
            </a:r>
            <a:r>
              <a:rPr lang="en-US" sz="1200" u="sng" dirty="0">
                <a:hlinkClick r:id="rId3"/>
              </a:rPr>
              <a:t>http://</a:t>
            </a:r>
            <a:r>
              <a:rPr lang="en-US" sz="1200" u="sng" dirty="0" smtClean="0">
                <a:hlinkClick r:id="rId3"/>
              </a:rPr>
              <a:t>keenthemes.com/preview/metronic/theme/admin_1/ui_icons.html</a:t>
            </a:r>
            <a:r>
              <a:rPr lang="en-US" sz="1200" dirty="0" smtClean="0"/>
              <a:t> </a:t>
            </a:r>
            <a:endParaRPr lang="en-US" sz="1200" dirty="0"/>
          </a:p>
          <a:p>
            <a:pPr marL="228600" lvl="0" indent="-228600">
              <a:buAutoNum type="arabicPeriod"/>
            </a:pPr>
            <a:r>
              <a:rPr lang="en-US" sz="1200" dirty="0" smtClean="0"/>
              <a:t>Freelancer shall design exactly as described in the mock up. Note: However, the mockup cannot guarantee consistency for alignment, color use, or consistency of size for boxes and texts due to </a:t>
            </a:r>
            <a:r>
              <a:rPr lang="en-US" sz="1200" dirty="0" err="1" smtClean="0"/>
              <a:t>powerpoint</a:t>
            </a:r>
            <a:r>
              <a:rPr lang="en-US" sz="1200" dirty="0" smtClean="0"/>
              <a:t> limitation. Also the mockup does not include all error necessary error messages.</a:t>
            </a:r>
          </a:p>
          <a:p>
            <a:pPr marL="228600" indent="-228600">
              <a:buFontTx/>
              <a:buAutoNum type="arabicPeriod"/>
            </a:pPr>
            <a:r>
              <a:rPr lang="en-US" sz="1200" dirty="0" smtClean="0"/>
              <a:t>Owner shall declare a sprint’s completion when every </a:t>
            </a:r>
            <a:r>
              <a:rPr lang="en-US" sz="1200" dirty="0"/>
              <a:t>feature, buttons, </a:t>
            </a:r>
            <a:r>
              <a:rPr lang="en-US" sz="1200" dirty="0" smtClean="0"/>
              <a:t>links, content, and </a:t>
            </a:r>
            <a:r>
              <a:rPr lang="en-US" sz="1200" dirty="0"/>
              <a:t>requirements </a:t>
            </a:r>
            <a:r>
              <a:rPr lang="en-US" sz="1200" dirty="0" smtClean="0"/>
              <a:t>are operated </a:t>
            </a:r>
            <a:r>
              <a:rPr lang="en-US" sz="1200" dirty="0"/>
              <a:t>fully in both front end, backend, and in the </a:t>
            </a:r>
            <a:r>
              <a:rPr lang="en-US" sz="1200" dirty="0" smtClean="0"/>
              <a:t>database as described in the mockup and in this SOW. </a:t>
            </a:r>
            <a:endParaRPr lang="en-US" sz="1200" dirty="0"/>
          </a:p>
          <a:p>
            <a:pPr marL="228600" lvl="0" indent="-228600">
              <a:buAutoNum type="arabicPeriod"/>
            </a:pPr>
            <a:r>
              <a:rPr lang="en-US" sz="1200" dirty="0" smtClean="0"/>
              <a:t>Freelancer shall use following technology: MongoDB, Express, </a:t>
            </a:r>
            <a:r>
              <a:rPr lang="en-US" sz="1200" dirty="0" err="1" smtClean="0"/>
              <a:t>Angularjs</a:t>
            </a:r>
            <a:r>
              <a:rPr lang="en-US" sz="1200" dirty="0" smtClean="0"/>
              <a:t>, </a:t>
            </a:r>
            <a:r>
              <a:rPr lang="en-US" sz="1200" dirty="0" err="1" smtClean="0"/>
              <a:t>Nodejs</a:t>
            </a:r>
            <a:r>
              <a:rPr lang="en-US" sz="1200" dirty="0" smtClean="0"/>
              <a:t>. </a:t>
            </a:r>
          </a:p>
          <a:p>
            <a:pPr marL="228600" lvl="0" indent="-228600">
              <a:buAutoNum type="arabicPeriod"/>
            </a:pPr>
            <a:r>
              <a:rPr lang="en-US" sz="1200" dirty="0" smtClean="0"/>
              <a:t>Freelancer shall use existing code if available</a:t>
            </a:r>
          </a:p>
          <a:p>
            <a:pPr marL="228600" lvl="0" indent="-228600">
              <a:buAutoNum type="arabicPeriod"/>
            </a:pPr>
            <a:r>
              <a:rPr lang="en-US" sz="1200" dirty="0" smtClean="0"/>
              <a:t>Freelancer shall deploy finished code on Dev’s server and deploy to Production server when the Sprint is complete</a:t>
            </a:r>
          </a:p>
          <a:p>
            <a:pPr marL="228600" lvl="0" indent="-228600">
              <a:buAutoNum type="arabicPeriod"/>
            </a:pPr>
            <a:r>
              <a:rPr lang="en-US" sz="1200" dirty="0" smtClean="0"/>
              <a:t>Freelancer shall check in, merge new code with existing code in </a:t>
            </a:r>
            <a:r>
              <a:rPr lang="en-US" sz="1200" dirty="0" err="1" smtClean="0"/>
              <a:t>Bitbucket</a:t>
            </a:r>
            <a:r>
              <a:rPr lang="en-US" sz="1200" dirty="0" smtClean="0"/>
              <a:t> and deploy final code to Dev server before working on the next sprint. </a:t>
            </a:r>
          </a:p>
          <a:p>
            <a:pPr marL="228600" lvl="0" indent="-228600">
              <a:buAutoNum type="arabicPeriod"/>
            </a:pPr>
            <a:r>
              <a:rPr lang="en-US" sz="1200" dirty="0" smtClean="0"/>
              <a:t>Freelancer shall be responsible for fixing its own bugs found in Dev server or in Production system up to 3 months even after Freelancer has ended working for Owner. When Freelancer is still working for Owner, Freelancer shall be responsible for fixing its own bugs without limitation on the age of the bug.</a:t>
            </a:r>
          </a:p>
          <a:p>
            <a:pPr marL="228600" lvl="0" indent="-228600">
              <a:buAutoNum type="arabicPeriod"/>
            </a:pPr>
            <a:r>
              <a:rPr lang="en-US" sz="1200" dirty="0" smtClean="0"/>
              <a:t> Freelancer shall use round corner for all the buttons</a:t>
            </a:r>
          </a:p>
          <a:p>
            <a:pPr marL="228600" lvl="0" indent="-228600">
              <a:buAutoNum type="arabicPeriod"/>
            </a:pPr>
            <a:r>
              <a:rPr lang="en-US" sz="1200" dirty="0"/>
              <a:t>All fields in the forms are required unless they show Optional</a:t>
            </a:r>
            <a:endParaRPr lang="en-US" sz="1200" dirty="0" smtClean="0"/>
          </a:p>
          <a:p>
            <a:pPr marL="228600" indent="-228600">
              <a:buFontTx/>
              <a:buAutoNum type="arabicPeriod"/>
            </a:pPr>
            <a:r>
              <a:rPr lang="en-US" sz="1200" dirty="0" smtClean="0"/>
              <a:t>Freelancer shall send emails to the employer when:</a:t>
            </a:r>
          </a:p>
          <a:p>
            <a:pPr marL="685800" lvl="1" indent="-228600">
              <a:buFontTx/>
              <a:buAutoNum type="arabicPeriod"/>
            </a:pPr>
            <a:r>
              <a:rPr lang="en-US" sz="1200" dirty="0" smtClean="0"/>
              <a:t>The employer’s job listing plan have expired</a:t>
            </a:r>
          </a:p>
          <a:p>
            <a:pPr marL="685800" lvl="1" indent="-228600">
              <a:buFontTx/>
              <a:buAutoNum type="arabicPeriod"/>
            </a:pPr>
            <a:r>
              <a:rPr lang="en-US" sz="1200" dirty="0" smtClean="0"/>
              <a:t>The employer made a payment</a:t>
            </a:r>
          </a:p>
          <a:p>
            <a:pPr marL="685800" lvl="1" indent="-228600">
              <a:buFontTx/>
              <a:buAutoNum type="arabicPeriod"/>
            </a:pPr>
            <a:r>
              <a:rPr lang="en-US" sz="1200" dirty="0" smtClean="0"/>
              <a:t>An applicant submits an application (and we need to notify the employer)</a:t>
            </a:r>
          </a:p>
          <a:p>
            <a:pPr marL="685800" lvl="1" indent="-228600">
              <a:buFontTx/>
              <a:buAutoNum type="arabicPeriod"/>
            </a:pPr>
            <a:r>
              <a:rPr lang="en-US" sz="1200" dirty="0" smtClean="0"/>
              <a:t>Note: current website supports sending email. Owner will provide html templates for each of those emails.</a:t>
            </a:r>
          </a:p>
          <a:p>
            <a:pPr marL="228600" indent="-228600">
              <a:buFontTx/>
              <a:buAutoNum type="arabicPeriod"/>
            </a:pPr>
            <a:r>
              <a:rPr lang="en-US" sz="1200" dirty="0" smtClean="0"/>
              <a:t>Freelancer shall provide </a:t>
            </a:r>
            <a:r>
              <a:rPr lang="en-US" sz="1200" dirty="0"/>
              <a:t>JSON request and response </a:t>
            </a:r>
            <a:r>
              <a:rPr lang="en-US" sz="1200" dirty="0" smtClean="0"/>
              <a:t>for employer’s data</a:t>
            </a:r>
          </a:p>
          <a:p>
            <a:pPr marL="228600" indent="-228600">
              <a:buFontTx/>
              <a:buAutoNum type="arabicPeriod"/>
            </a:pPr>
            <a:r>
              <a:rPr lang="en-US" sz="1200" dirty="0" smtClean="0"/>
              <a:t>Freelancer shall refund the cost of any functionality that was included in the SOW that Freelancer cannot deliver</a:t>
            </a:r>
          </a:p>
          <a:p>
            <a:pPr marL="228600" indent="-228600">
              <a:buFontTx/>
              <a:buAutoNum type="arabicPeriod"/>
            </a:pPr>
            <a:r>
              <a:rPr lang="en-US" sz="1200" dirty="0" smtClean="0"/>
              <a:t>Freelancer shall provide pop up confirmation message after completion of an action such as deletion, save, sent completed, etc.</a:t>
            </a:r>
          </a:p>
          <a:p>
            <a:pPr marL="228600" indent="-228600">
              <a:buFontTx/>
              <a:buAutoNum type="arabicPeriod"/>
            </a:pPr>
            <a:r>
              <a:rPr lang="en-US" sz="1200" dirty="0" smtClean="0"/>
              <a:t>A sprint is complete when all items in this requirements are met and there are no open reported defects.</a:t>
            </a:r>
          </a:p>
        </p:txBody>
      </p:sp>
    </p:spTree>
    <p:extLst>
      <p:ext uri="{BB962C8B-B14F-4D97-AF65-F5344CB8AC3E}">
        <p14:creationId xmlns:p14="http://schemas.microsoft.com/office/powerpoint/2010/main" val="3144230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3" name="Rectangle 2"/>
          <p:cNvSpPr/>
          <p:nvPr/>
        </p:nvSpPr>
        <p:spPr>
          <a:xfrm>
            <a:off x="0" y="8980479"/>
            <a:ext cx="12801600" cy="1100123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1734210" y="1579602"/>
            <a:ext cx="3685546" cy="400110"/>
          </a:xfrm>
          <a:prstGeom prst="rect">
            <a:avLst/>
          </a:prstGeom>
          <a:noFill/>
          <a:ln>
            <a:noFill/>
          </a:ln>
        </p:spPr>
        <p:txBody>
          <a:bodyPr wrap="square" rtlCol="0">
            <a:spAutoFit/>
          </a:bodyPr>
          <a:lstStyle/>
          <a:p>
            <a:r>
              <a:rPr lang="en-US" sz="2000" dirty="0" smtClean="0">
                <a:solidFill>
                  <a:schemeClr val="tx1">
                    <a:lumMod val="85000"/>
                    <a:lumOff val="15000"/>
                  </a:schemeClr>
                </a:solidFill>
                <a:latin typeface="+mn-lt"/>
              </a:rPr>
              <a:t>Post a Job </a:t>
            </a:r>
          </a:p>
        </p:txBody>
      </p:sp>
      <p:pic>
        <p:nvPicPr>
          <p:cNvPr id="56"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 y="0"/>
            <a:ext cx="12849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Rectangle 57"/>
          <p:cNvSpPr/>
          <p:nvPr/>
        </p:nvSpPr>
        <p:spPr>
          <a:xfrm>
            <a:off x="1592379" y="-9526"/>
            <a:ext cx="11209221" cy="466725"/>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chemeClr val="bg1"/>
              </a:solidFill>
              <a:latin typeface="Arial" panose="020B0604020202020204" pitchFamily="34" charset="0"/>
              <a:cs typeface="Arial" panose="020B0604020202020204" pitchFamily="34" charset="0"/>
            </a:endParaRPr>
          </a:p>
        </p:txBody>
      </p:sp>
      <p:pic>
        <p:nvPicPr>
          <p:cNvPr id="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1" y="-9526"/>
            <a:ext cx="1614409" cy="41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Rounded Rectangle 59"/>
          <p:cNvSpPr/>
          <p:nvPr/>
        </p:nvSpPr>
        <p:spPr>
          <a:xfrm>
            <a:off x="10503068" y="67276"/>
            <a:ext cx="859719" cy="284473"/>
          </a:xfrm>
          <a:prstGeom prst="roundRect">
            <a:avLst>
              <a:gd name="adj" fmla="val 5291"/>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In</a:t>
            </a:r>
          </a:p>
        </p:txBody>
      </p:sp>
      <p:sp>
        <p:nvSpPr>
          <p:cNvPr id="61" name="Rounded Rectangle 60"/>
          <p:cNvSpPr/>
          <p:nvPr/>
        </p:nvSpPr>
        <p:spPr>
          <a:xfrm>
            <a:off x="11515556" y="81599"/>
            <a:ext cx="859719" cy="284473"/>
          </a:xfrm>
          <a:prstGeom prst="roundRect">
            <a:avLst>
              <a:gd name="adj" fmla="val 5291"/>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Up</a:t>
            </a:r>
          </a:p>
        </p:txBody>
      </p:sp>
      <p:sp>
        <p:nvSpPr>
          <p:cNvPr id="64" name="TextBox 63"/>
          <p:cNvSpPr txBox="1"/>
          <p:nvPr/>
        </p:nvSpPr>
        <p:spPr>
          <a:xfrm>
            <a:off x="1720280" y="74710"/>
            <a:ext cx="1430957" cy="307777"/>
          </a:xfrm>
          <a:prstGeom prst="rect">
            <a:avLst/>
          </a:prstGeom>
          <a:noFill/>
          <a:ln>
            <a:noFill/>
          </a:ln>
        </p:spPr>
        <p:txBody>
          <a:bodyPr wrap="square" rtlCol="0">
            <a:spAutoFit/>
          </a:bodyPr>
          <a:lstStyle/>
          <a:p>
            <a:r>
              <a:rPr lang="en-US" sz="1400" dirty="0" smtClean="0">
                <a:solidFill>
                  <a:srgbClr val="FEA002"/>
                </a:solidFill>
                <a:latin typeface="+mn-lt"/>
              </a:rPr>
              <a:t>For Employers</a:t>
            </a:r>
          </a:p>
        </p:txBody>
      </p:sp>
      <p:sp>
        <p:nvSpPr>
          <p:cNvPr id="90" name="Rectangular Callout 89"/>
          <p:cNvSpPr/>
          <p:nvPr/>
        </p:nvSpPr>
        <p:spPr>
          <a:xfrm>
            <a:off x="-367951" y="9025250"/>
            <a:ext cx="1645181" cy="518826"/>
          </a:xfrm>
          <a:prstGeom prst="wedgeRectCallout">
            <a:avLst>
              <a:gd name="adj1" fmla="val 70201"/>
              <a:gd name="adj2" fmla="val -15627"/>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Our current website already taking payment. So you can copy the code.</a:t>
            </a:r>
          </a:p>
        </p:txBody>
      </p:sp>
      <p:sp>
        <p:nvSpPr>
          <p:cNvPr id="95" name="TextBox 94"/>
          <p:cNvSpPr txBox="1"/>
          <p:nvPr/>
        </p:nvSpPr>
        <p:spPr>
          <a:xfrm>
            <a:off x="3425007" y="1083863"/>
            <a:ext cx="751325" cy="230832"/>
          </a:xfrm>
          <a:prstGeom prst="rect">
            <a:avLst/>
          </a:prstGeom>
          <a:noFill/>
          <a:ln>
            <a:noFill/>
          </a:ln>
        </p:spPr>
        <p:txBody>
          <a:bodyPr wrap="square" rtlCol="0">
            <a:spAutoFit/>
          </a:bodyPr>
          <a:lstStyle/>
          <a:p>
            <a:r>
              <a:rPr lang="en-US" sz="900" dirty="0" smtClean="0">
                <a:solidFill>
                  <a:srgbClr val="0070C0"/>
                </a:solidFill>
                <a:latin typeface="+mn-lt"/>
              </a:rPr>
              <a:t>About Job</a:t>
            </a:r>
          </a:p>
        </p:txBody>
      </p:sp>
      <p:sp>
        <p:nvSpPr>
          <p:cNvPr id="97" name="TextBox 96"/>
          <p:cNvSpPr txBox="1"/>
          <p:nvPr/>
        </p:nvSpPr>
        <p:spPr>
          <a:xfrm>
            <a:off x="4346397" y="1066589"/>
            <a:ext cx="1029953" cy="230832"/>
          </a:xfrm>
          <a:prstGeom prst="rect">
            <a:avLst/>
          </a:prstGeom>
          <a:noFill/>
          <a:ln>
            <a:noFill/>
          </a:ln>
        </p:spPr>
        <p:txBody>
          <a:bodyPr wrap="square" rtlCol="0">
            <a:spAutoFit/>
          </a:bodyPr>
          <a:lstStyle/>
          <a:p>
            <a:r>
              <a:rPr lang="en-US" sz="900" dirty="0" smtClean="0">
                <a:solidFill>
                  <a:srgbClr val="0070C0"/>
                </a:solidFill>
                <a:latin typeface="+mn-lt"/>
              </a:rPr>
              <a:t>About Company</a:t>
            </a:r>
          </a:p>
        </p:txBody>
      </p:sp>
      <p:grpSp>
        <p:nvGrpSpPr>
          <p:cNvPr id="98" name="Group 97"/>
          <p:cNvGrpSpPr/>
          <p:nvPr/>
        </p:nvGrpSpPr>
        <p:grpSpPr>
          <a:xfrm>
            <a:off x="1854034" y="929742"/>
            <a:ext cx="6101284" cy="384953"/>
            <a:chOff x="1854034" y="929742"/>
            <a:chExt cx="6101284" cy="384953"/>
          </a:xfrm>
        </p:grpSpPr>
        <p:sp>
          <p:nvSpPr>
            <p:cNvPr id="99" name="Oval 98"/>
            <p:cNvSpPr/>
            <p:nvPr/>
          </p:nvSpPr>
          <p:spPr>
            <a:xfrm>
              <a:off x="2676994"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00" name="Oval 99"/>
            <p:cNvSpPr/>
            <p:nvPr/>
          </p:nvSpPr>
          <p:spPr>
            <a:xfrm>
              <a:off x="3727518"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01" name="Oval 100"/>
            <p:cNvSpPr/>
            <p:nvPr/>
          </p:nvSpPr>
          <p:spPr>
            <a:xfrm>
              <a:off x="4788222"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02" name="Oval 101"/>
            <p:cNvSpPr/>
            <p:nvPr/>
          </p:nvSpPr>
          <p:spPr>
            <a:xfrm>
              <a:off x="5848926" y="930803"/>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03" name="Straight Connector 102"/>
            <p:cNvCxnSpPr/>
            <p:nvPr/>
          </p:nvCxnSpPr>
          <p:spPr>
            <a:xfrm>
              <a:off x="2823298" y="1010711"/>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1854034" y="1002894"/>
              <a:ext cx="822960" cy="1"/>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495303" y="1083863"/>
              <a:ext cx="845491" cy="230832"/>
            </a:xfrm>
            <a:prstGeom prst="rect">
              <a:avLst/>
            </a:prstGeom>
            <a:noFill/>
            <a:ln>
              <a:noFill/>
            </a:ln>
          </p:spPr>
          <p:txBody>
            <a:bodyPr wrap="square" rtlCol="0">
              <a:spAutoFit/>
            </a:bodyPr>
            <a:lstStyle/>
            <a:p>
              <a:r>
                <a:rPr lang="en-US" sz="900" dirty="0" smtClean="0">
                  <a:solidFill>
                    <a:srgbClr val="0070C0"/>
                  </a:solidFill>
                  <a:latin typeface="+mn-lt"/>
                </a:rPr>
                <a:t>Account</a:t>
              </a:r>
            </a:p>
          </p:txBody>
        </p:sp>
        <p:cxnSp>
          <p:nvCxnSpPr>
            <p:cNvPr id="106" name="Straight Connector 105"/>
            <p:cNvCxnSpPr/>
            <p:nvPr/>
          </p:nvCxnSpPr>
          <p:spPr>
            <a:xfrm>
              <a:off x="3873822" y="1013480"/>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934526" y="1010711"/>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980214" y="1014541"/>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894614" y="930803"/>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10" name="Straight Connector 109"/>
            <p:cNvCxnSpPr/>
            <p:nvPr/>
          </p:nvCxnSpPr>
          <p:spPr>
            <a:xfrm>
              <a:off x="7040918"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5589037" y="1066589"/>
            <a:ext cx="906153" cy="230832"/>
          </a:xfrm>
          <a:prstGeom prst="rect">
            <a:avLst/>
          </a:prstGeom>
          <a:noFill/>
          <a:ln>
            <a:noFill/>
          </a:ln>
        </p:spPr>
        <p:txBody>
          <a:bodyPr wrap="square" rtlCol="0">
            <a:spAutoFit/>
          </a:bodyPr>
          <a:lstStyle/>
          <a:p>
            <a:r>
              <a:rPr lang="en-US" sz="900" dirty="0" smtClean="0">
                <a:solidFill>
                  <a:srgbClr val="0070C0"/>
                </a:solidFill>
                <a:latin typeface="+mn-lt"/>
              </a:rPr>
              <a:t>Application</a:t>
            </a:r>
          </a:p>
        </p:txBody>
      </p:sp>
      <p:sp>
        <p:nvSpPr>
          <p:cNvPr id="68" name="TextBox 67"/>
          <p:cNvSpPr txBox="1"/>
          <p:nvPr/>
        </p:nvSpPr>
        <p:spPr>
          <a:xfrm>
            <a:off x="6688832" y="1059085"/>
            <a:ext cx="827044" cy="230832"/>
          </a:xfrm>
          <a:prstGeom prst="rect">
            <a:avLst/>
          </a:prstGeom>
          <a:noFill/>
          <a:ln>
            <a:noFill/>
          </a:ln>
        </p:spPr>
        <p:txBody>
          <a:bodyPr wrap="square" rtlCol="0">
            <a:spAutoFit/>
          </a:bodyPr>
          <a:lstStyle/>
          <a:p>
            <a:r>
              <a:rPr lang="en-US" sz="900" dirty="0">
                <a:solidFill>
                  <a:srgbClr val="0070C0"/>
                </a:solidFill>
                <a:latin typeface="+mn-lt"/>
              </a:rPr>
              <a:t> </a:t>
            </a:r>
            <a:r>
              <a:rPr lang="en-US" sz="900" dirty="0" smtClean="0">
                <a:solidFill>
                  <a:srgbClr val="0070C0"/>
                </a:solidFill>
                <a:latin typeface="+mn-lt"/>
              </a:rPr>
              <a:t>Post  Job</a:t>
            </a:r>
          </a:p>
        </p:txBody>
      </p:sp>
      <p:sp>
        <p:nvSpPr>
          <p:cNvPr id="4" name="Rounded Rectangle 3"/>
          <p:cNvSpPr/>
          <p:nvPr/>
        </p:nvSpPr>
        <p:spPr>
          <a:xfrm>
            <a:off x="1848331" y="2609363"/>
            <a:ext cx="2952328" cy="3546813"/>
          </a:xfrm>
          <a:prstGeom prst="roundRect">
            <a:avLst>
              <a:gd name="adj" fmla="val 106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1848330" y="3361305"/>
            <a:ext cx="2952329" cy="369332"/>
          </a:xfrm>
          <a:prstGeom prst="rect">
            <a:avLst/>
          </a:prstGeom>
          <a:noFill/>
          <a:ln>
            <a:noFill/>
          </a:ln>
        </p:spPr>
        <p:txBody>
          <a:bodyPr wrap="square" rtlCol="0">
            <a:spAutoFit/>
          </a:bodyPr>
          <a:lstStyle/>
          <a:p>
            <a:pPr algn="ctr"/>
            <a:r>
              <a:rPr lang="en-US" sz="1800" dirty="0" smtClean="0">
                <a:solidFill>
                  <a:schemeClr val="tx1">
                    <a:lumMod val="85000"/>
                    <a:lumOff val="15000"/>
                  </a:schemeClr>
                </a:solidFill>
                <a:latin typeface="+mn-lt"/>
              </a:rPr>
              <a:t>Free Jobs Posting</a:t>
            </a:r>
          </a:p>
        </p:txBody>
      </p:sp>
      <p:sp>
        <p:nvSpPr>
          <p:cNvPr id="7" name="TextBox 6"/>
          <p:cNvSpPr txBox="1"/>
          <p:nvPr/>
        </p:nvSpPr>
        <p:spPr>
          <a:xfrm>
            <a:off x="1926857" y="3770801"/>
            <a:ext cx="2801794" cy="1708160"/>
          </a:xfrm>
          <a:prstGeom prst="rect">
            <a:avLst/>
          </a:prstGeom>
          <a:noFill/>
          <a:ln>
            <a:noFill/>
          </a:ln>
        </p:spPr>
        <p:txBody>
          <a:bodyPr wrap="square" rtlCol="0">
            <a:spAutoFit/>
          </a:bodyPr>
          <a:lstStyle/>
          <a:p>
            <a:pPr algn="ctr">
              <a:spcAft>
                <a:spcPts val="0"/>
              </a:spcAft>
            </a:pPr>
            <a:r>
              <a:rPr lang="en-US" sz="1050" dirty="0" smtClean="0">
                <a:latin typeface="+mn-lt"/>
              </a:rPr>
              <a:t>List 5 jobs at a time</a:t>
            </a:r>
            <a:endParaRPr lang="en-US" sz="1050" dirty="0" smtClean="0">
              <a:solidFill>
                <a:schemeClr val="tx1">
                  <a:lumMod val="85000"/>
                  <a:lumOff val="15000"/>
                </a:schemeClr>
              </a:solidFill>
              <a:latin typeface="+mn-lt"/>
            </a:endParaRPr>
          </a:p>
          <a:p>
            <a:pPr algn="ctr"/>
            <a:endParaRPr lang="en-US" sz="1050" dirty="0">
              <a:solidFill>
                <a:schemeClr val="tx1">
                  <a:lumMod val="85000"/>
                  <a:lumOff val="15000"/>
                </a:schemeClr>
              </a:solidFill>
              <a:latin typeface="+mn-lt"/>
            </a:endParaRPr>
          </a:p>
          <a:p>
            <a:pPr algn="ctr"/>
            <a:r>
              <a:rPr lang="en-US" sz="1050" dirty="0">
                <a:solidFill>
                  <a:schemeClr val="tx1">
                    <a:lumMod val="85000"/>
                    <a:lumOff val="15000"/>
                  </a:schemeClr>
                </a:solidFill>
              </a:rPr>
              <a:t>Receive </a:t>
            </a:r>
            <a:r>
              <a:rPr lang="en-US" sz="1050" dirty="0" smtClean="0">
                <a:solidFill>
                  <a:schemeClr val="tx1">
                    <a:lumMod val="85000"/>
                    <a:lumOff val="15000"/>
                  </a:schemeClr>
                </a:solidFill>
              </a:rPr>
              <a:t>unlimited job application</a:t>
            </a:r>
            <a:endParaRPr lang="en-US" sz="1050" dirty="0">
              <a:solidFill>
                <a:schemeClr val="tx1">
                  <a:lumMod val="85000"/>
                  <a:lumOff val="15000"/>
                </a:schemeClr>
              </a:solidFill>
            </a:endParaRPr>
          </a:p>
          <a:p>
            <a:pPr algn="ctr"/>
            <a:endParaRPr lang="en-US" sz="1050" dirty="0">
              <a:solidFill>
                <a:schemeClr val="tx1">
                  <a:lumMod val="85000"/>
                  <a:lumOff val="15000"/>
                </a:schemeClr>
              </a:solidFill>
              <a:latin typeface="+mn-lt"/>
            </a:endParaRPr>
          </a:p>
          <a:p>
            <a:pPr algn="ctr"/>
            <a:r>
              <a:rPr lang="en-US" sz="1050" dirty="0" smtClean="0">
                <a:solidFill>
                  <a:schemeClr val="tx1">
                    <a:lumMod val="85000"/>
                    <a:lumOff val="15000"/>
                  </a:schemeClr>
                </a:solidFill>
                <a:latin typeface="+mn-lt"/>
              </a:rPr>
              <a:t>Attach </a:t>
            </a:r>
            <a:r>
              <a:rPr lang="en-US" sz="1050" dirty="0" smtClean="0">
                <a:solidFill>
                  <a:schemeClr val="tx1">
                    <a:lumMod val="85000"/>
                    <a:lumOff val="15000"/>
                  </a:schemeClr>
                </a:solidFill>
              </a:rPr>
              <a:t>photo/video </a:t>
            </a:r>
            <a:r>
              <a:rPr lang="en-US" sz="1050" dirty="0">
                <a:solidFill>
                  <a:schemeClr val="tx1">
                    <a:lumMod val="85000"/>
                    <a:lumOff val="15000"/>
                  </a:schemeClr>
                </a:solidFill>
              </a:rPr>
              <a:t>with each </a:t>
            </a:r>
            <a:r>
              <a:rPr lang="en-US" sz="1050" dirty="0" smtClean="0">
                <a:solidFill>
                  <a:schemeClr val="tx1">
                    <a:lumMod val="85000"/>
                    <a:lumOff val="15000"/>
                  </a:schemeClr>
                </a:solidFill>
              </a:rPr>
              <a:t>job</a:t>
            </a:r>
          </a:p>
          <a:p>
            <a:pPr algn="ctr"/>
            <a:endParaRPr lang="en-US" sz="1050" dirty="0">
              <a:solidFill>
                <a:schemeClr val="tx1">
                  <a:lumMod val="85000"/>
                  <a:lumOff val="15000"/>
                </a:schemeClr>
              </a:solidFill>
            </a:endParaRPr>
          </a:p>
          <a:p>
            <a:pPr algn="ctr"/>
            <a:r>
              <a:rPr lang="en-US" sz="1050" dirty="0" smtClean="0">
                <a:solidFill>
                  <a:schemeClr val="tx1">
                    <a:lumMod val="85000"/>
                    <a:lumOff val="15000"/>
                  </a:schemeClr>
                </a:solidFill>
              </a:rPr>
              <a:t>Find unlimited resumes</a:t>
            </a:r>
          </a:p>
          <a:p>
            <a:pPr algn="ctr"/>
            <a:endParaRPr lang="en-US" sz="1050" dirty="0">
              <a:solidFill>
                <a:schemeClr val="tx1">
                  <a:lumMod val="85000"/>
                  <a:lumOff val="15000"/>
                </a:schemeClr>
              </a:solidFill>
            </a:endParaRPr>
          </a:p>
          <a:p>
            <a:pPr algn="ctr"/>
            <a:r>
              <a:rPr lang="en-US" sz="1050" dirty="0" smtClean="0">
                <a:solidFill>
                  <a:schemeClr val="tx1">
                    <a:lumMod val="85000"/>
                    <a:lumOff val="15000"/>
                  </a:schemeClr>
                </a:solidFill>
              </a:rPr>
              <a:t>Contact candidate - $0.99/candidate</a:t>
            </a:r>
          </a:p>
          <a:p>
            <a:pPr algn="ctr"/>
            <a:endParaRPr lang="en-US" sz="1050" dirty="0" smtClean="0">
              <a:solidFill>
                <a:schemeClr val="tx1">
                  <a:lumMod val="85000"/>
                  <a:lumOff val="15000"/>
                </a:schemeClr>
              </a:solidFill>
              <a:latin typeface="+mn-lt"/>
            </a:endParaRPr>
          </a:p>
        </p:txBody>
      </p:sp>
      <p:sp>
        <p:nvSpPr>
          <p:cNvPr id="8" name="TextBox 7"/>
          <p:cNvSpPr txBox="1"/>
          <p:nvPr/>
        </p:nvSpPr>
        <p:spPr>
          <a:xfrm>
            <a:off x="1848331" y="2689053"/>
            <a:ext cx="2952328" cy="646331"/>
          </a:xfrm>
          <a:prstGeom prst="rect">
            <a:avLst/>
          </a:prstGeom>
          <a:noFill/>
          <a:ln>
            <a:noFill/>
          </a:ln>
        </p:spPr>
        <p:txBody>
          <a:bodyPr wrap="square" rtlCol="0">
            <a:spAutoFit/>
          </a:bodyPr>
          <a:lstStyle/>
          <a:p>
            <a:pPr algn="ctr"/>
            <a:r>
              <a:rPr lang="en-US" sz="3600" dirty="0" smtClean="0">
                <a:solidFill>
                  <a:schemeClr val="tx1">
                    <a:lumMod val="85000"/>
                    <a:lumOff val="15000"/>
                  </a:schemeClr>
                </a:solidFill>
                <a:latin typeface="+mn-lt"/>
              </a:rPr>
              <a:t>$0 </a:t>
            </a:r>
          </a:p>
        </p:txBody>
      </p:sp>
      <p:sp>
        <p:nvSpPr>
          <p:cNvPr id="83" name="TextBox 82"/>
          <p:cNvSpPr txBox="1"/>
          <p:nvPr/>
        </p:nvSpPr>
        <p:spPr>
          <a:xfrm>
            <a:off x="1761981" y="2001084"/>
            <a:ext cx="6048672" cy="261610"/>
          </a:xfrm>
          <a:prstGeom prst="rect">
            <a:avLst/>
          </a:prstGeom>
          <a:noFill/>
          <a:ln>
            <a:noFill/>
          </a:ln>
        </p:spPr>
        <p:txBody>
          <a:bodyPr wrap="square" rtlCol="0">
            <a:spAutoFit/>
          </a:bodyPr>
          <a:lstStyle/>
          <a:p>
            <a:r>
              <a:rPr lang="en-US" sz="1100" dirty="0" smtClean="0">
                <a:solidFill>
                  <a:schemeClr val="tx1">
                    <a:lumMod val="85000"/>
                    <a:lumOff val="15000"/>
                  </a:schemeClr>
                </a:solidFill>
              </a:rPr>
              <a:t>Choose a job plan that </a:t>
            </a:r>
            <a:r>
              <a:rPr lang="en-US" sz="1100" dirty="0" smtClean="0"/>
              <a:t>that fit your hiring needs.</a:t>
            </a:r>
            <a:endParaRPr lang="en-US" sz="1100" dirty="0" smtClean="0">
              <a:latin typeface="+mn-lt"/>
            </a:endParaRPr>
          </a:p>
        </p:txBody>
      </p:sp>
      <p:sp>
        <p:nvSpPr>
          <p:cNvPr id="113" name="Rounded Rectangle 112"/>
          <p:cNvSpPr/>
          <p:nvPr/>
        </p:nvSpPr>
        <p:spPr>
          <a:xfrm>
            <a:off x="5024058" y="2609365"/>
            <a:ext cx="2952328" cy="3546812"/>
          </a:xfrm>
          <a:prstGeom prst="roundRect">
            <a:avLst>
              <a:gd name="adj" fmla="val 1426"/>
            </a:avLst>
          </a:prstGeom>
          <a:solidFill>
            <a:schemeClr val="bg1"/>
          </a:solidFill>
          <a:ln w="19050">
            <a:solidFill>
              <a:srgbClr val="FEA0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14" name="TextBox 113"/>
          <p:cNvSpPr txBox="1"/>
          <p:nvPr/>
        </p:nvSpPr>
        <p:spPr>
          <a:xfrm>
            <a:off x="5024057" y="3361305"/>
            <a:ext cx="2952329" cy="369332"/>
          </a:xfrm>
          <a:prstGeom prst="rect">
            <a:avLst/>
          </a:prstGeom>
          <a:noFill/>
          <a:ln>
            <a:noFill/>
          </a:ln>
        </p:spPr>
        <p:txBody>
          <a:bodyPr wrap="square" rtlCol="0">
            <a:spAutoFit/>
          </a:bodyPr>
          <a:lstStyle/>
          <a:p>
            <a:pPr algn="ctr"/>
            <a:r>
              <a:rPr lang="en-US" sz="1800" dirty="0" smtClean="0">
                <a:solidFill>
                  <a:schemeClr val="tx1">
                    <a:lumMod val="85000"/>
                    <a:lumOff val="15000"/>
                  </a:schemeClr>
                </a:solidFill>
                <a:latin typeface="+mn-lt"/>
              </a:rPr>
              <a:t>Premium Jobs Posting</a:t>
            </a:r>
          </a:p>
        </p:txBody>
      </p:sp>
      <p:sp>
        <p:nvSpPr>
          <p:cNvPr id="115" name="TextBox 114"/>
          <p:cNvSpPr txBox="1"/>
          <p:nvPr/>
        </p:nvSpPr>
        <p:spPr>
          <a:xfrm>
            <a:off x="5102584" y="3770801"/>
            <a:ext cx="2801794" cy="1708160"/>
          </a:xfrm>
          <a:prstGeom prst="rect">
            <a:avLst/>
          </a:prstGeom>
          <a:noFill/>
          <a:ln>
            <a:noFill/>
          </a:ln>
        </p:spPr>
        <p:txBody>
          <a:bodyPr wrap="square" rtlCol="0">
            <a:spAutoFit/>
          </a:bodyPr>
          <a:lstStyle/>
          <a:p>
            <a:pPr algn="ctr">
              <a:spcAft>
                <a:spcPts val="0"/>
              </a:spcAft>
            </a:pPr>
            <a:r>
              <a:rPr lang="en-US" sz="1050" dirty="0" smtClean="0">
                <a:solidFill>
                  <a:schemeClr val="tx1">
                    <a:lumMod val="85000"/>
                    <a:lumOff val="15000"/>
                  </a:schemeClr>
                </a:solidFill>
                <a:latin typeface="+mn-lt"/>
              </a:rPr>
              <a:t>List 30 jobs at a time</a:t>
            </a:r>
          </a:p>
          <a:p>
            <a:pPr algn="ctr">
              <a:spcAft>
                <a:spcPts val="0"/>
              </a:spcAft>
            </a:pPr>
            <a:endParaRPr lang="en-US" sz="1050" dirty="0">
              <a:solidFill>
                <a:schemeClr val="tx1">
                  <a:lumMod val="85000"/>
                  <a:lumOff val="15000"/>
                </a:schemeClr>
              </a:solidFill>
              <a:latin typeface="+mn-lt"/>
            </a:endParaRPr>
          </a:p>
          <a:p>
            <a:pPr algn="ctr">
              <a:spcAft>
                <a:spcPts val="0"/>
              </a:spcAft>
            </a:pPr>
            <a:r>
              <a:rPr lang="en-US" sz="1050" dirty="0" smtClean="0">
                <a:solidFill>
                  <a:schemeClr val="tx1">
                    <a:lumMod val="85000"/>
                    <a:lumOff val="15000"/>
                  </a:schemeClr>
                </a:solidFill>
                <a:latin typeface="+mn-lt"/>
              </a:rPr>
              <a:t>Receive unlimited job application</a:t>
            </a:r>
          </a:p>
          <a:p>
            <a:pPr algn="ctr">
              <a:spcAft>
                <a:spcPts val="0"/>
              </a:spcAft>
            </a:pPr>
            <a:endParaRPr lang="en-US" sz="1050" dirty="0" smtClean="0">
              <a:solidFill>
                <a:schemeClr val="tx1">
                  <a:lumMod val="85000"/>
                  <a:lumOff val="15000"/>
                </a:schemeClr>
              </a:solidFill>
              <a:latin typeface="+mn-lt"/>
            </a:endParaRPr>
          </a:p>
          <a:p>
            <a:pPr algn="ctr">
              <a:spcAft>
                <a:spcPts val="0"/>
              </a:spcAft>
            </a:pPr>
            <a:r>
              <a:rPr lang="en-US" sz="1050" dirty="0" smtClean="0">
                <a:solidFill>
                  <a:schemeClr val="tx1">
                    <a:lumMod val="85000"/>
                    <a:lumOff val="15000"/>
                  </a:schemeClr>
                </a:solidFill>
                <a:latin typeface="+mn-lt"/>
              </a:rPr>
              <a:t>Attach photo/video with each job</a:t>
            </a:r>
          </a:p>
          <a:p>
            <a:pPr algn="ctr">
              <a:spcAft>
                <a:spcPts val="0"/>
              </a:spcAft>
            </a:pPr>
            <a:r>
              <a:rPr lang="en-US" sz="1050" dirty="0" smtClean="0">
                <a:solidFill>
                  <a:schemeClr val="tx1">
                    <a:lumMod val="85000"/>
                    <a:lumOff val="15000"/>
                  </a:schemeClr>
                </a:solidFill>
                <a:latin typeface="+mn-lt"/>
              </a:rPr>
              <a:t>  </a:t>
            </a:r>
          </a:p>
          <a:p>
            <a:pPr algn="ctr">
              <a:spcAft>
                <a:spcPts val="0"/>
              </a:spcAft>
            </a:pPr>
            <a:r>
              <a:rPr lang="en-US" sz="1050" dirty="0" smtClean="0">
                <a:solidFill>
                  <a:schemeClr val="tx1">
                    <a:lumMod val="85000"/>
                    <a:lumOff val="15000"/>
                  </a:schemeClr>
                </a:solidFill>
                <a:latin typeface="+mn-lt"/>
              </a:rPr>
              <a:t>Find unlimited </a:t>
            </a:r>
            <a:r>
              <a:rPr lang="en-US" sz="1050" dirty="0" smtClean="0">
                <a:solidFill>
                  <a:schemeClr val="tx1">
                    <a:lumMod val="85000"/>
                    <a:lumOff val="15000"/>
                  </a:schemeClr>
                </a:solidFill>
              </a:rPr>
              <a:t>resumes</a:t>
            </a:r>
          </a:p>
          <a:p>
            <a:pPr algn="ctr">
              <a:spcAft>
                <a:spcPts val="0"/>
              </a:spcAft>
            </a:pPr>
            <a:endParaRPr lang="en-US" sz="1050" dirty="0">
              <a:solidFill>
                <a:schemeClr val="tx1">
                  <a:lumMod val="85000"/>
                  <a:lumOff val="15000"/>
                </a:schemeClr>
              </a:solidFill>
            </a:endParaRPr>
          </a:p>
          <a:p>
            <a:pPr algn="ctr">
              <a:spcAft>
                <a:spcPts val="0"/>
              </a:spcAft>
            </a:pPr>
            <a:r>
              <a:rPr lang="en-US" sz="1050" dirty="0" smtClean="0">
                <a:solidFill>
                  <a:schemeClr val="tx1">
                    <a:lumMod val="85000"/>
                    <a:lumOff val="15000"/>
                  </a:schemeClr>
                </a:solidFill>
              </a:rPr>
              <a:t>Contact unlimited candidate</a:t>
            </a:r>
            <a:endParaRPr lang="en-US" sz="1050" dirty="0" smtClean="0">
              <a:solidFill>
                <a:schemeClr val="tx1">
                  <a:lumMod val="85000"/>
                  <a:lumOff val="15000"/>
                </a:schemeClr>
              </a:solidFill>
              <a:latin typeface="+mn-lt"/>
            </a:endParaRPr>
          </a:p>
          <a:p>
            <a:pPr algn="ctr"/>
            <a:r>
              <a:rPr lang="en-US" sz="1050" dirty="0" smtClean="0">
                <a:solidFill>
                  <a:schemeClr val="tx1">
                    <a:lumMod val="85000"/>
                    <a:lumOff val="15000"/>
                  </a:schemeClr>
                </a:solidFill>
                <a:latin typeface="+mn-lt"/>
              </a:rPr>
              <a:t> </a:t>
            </a:r>
          </a:p>
        </p:txBody>
      </p:sp>
      <p:sp>
        <p:nvSpPr>
          <p:cNvPr id="116" name="TextBox 115"/>
          <p:cNvSpPr txBox="1"/>
          <p:nvPr/>
        </p:nvSpPr>
        <p:spPr>
          <a:xfrm>
            <a:off x="5024058" y="2689053"/>
            <a:ext cx="2952328" cy="646331"/>
          </a:xfrm>
          <a:prstGeom prst="rect">
            <a:avLst/>
          </a:prstGeom>
          <a:noFill/>
          <a:ln>
            <a:noFill/>
          </a:ln>
        </p:spPr>
        <p:txBody>
          <a:bodyPr wrap="square" rtlCol="0">
            <a:spAutoFit/>
          </a:bodyPr>
          <a:lstStyle/>
          <a:p>
            <a:pPr algn="ctr"/>
            <a:r>
              <a:rPr lang="en-US" sz="3600" dirty="0" smtClean="0">
                <a:solidFill>
                  <a:schemeClr val="tx1">
                    <a:lumMod val="85000"/>
                    <a:lumOff val="15000"/>
                  </a:schemeClr>
                </a:solidFill>
                <a:latin typeface="+mn-lt"/>
              </a:rPr>
              <a:t>$99</a:t>
            </a:r>
            <a:r>
              <a:rPr lang="en-US" sz="1600" dirty="0" smtClean="0">
                <a:solidFill>
                  <a:schemeClr val="tx1">
                    <a:lumMod val="85000"/>
                    <a:lumOff val="15000"/>
                  </a:schemeClr>
                </a:solidFill>
                <a:latin typeface="+mn-lt"/>
              </a:rPr>
              <a:t>/month</a:t>
            </a:r>
            <a:r>
              <a:rPr lang="en-US" sz="3600" dirty="0" smtClean="0">
                <a:solidFill>
                  <a:schemeClr val="tx1">
                    <a:lumMod val="85000"/>
                    <a:lumOff val="15000"/>
                  </a:schemeClr>
                </a:solidFill>
                <a:latin typeface="+mn-lt"/>
              </a:rPr>
              <a:t> </a:t>
            </a:r>
          </a:p>
        </p:txBody>
      </p:sp>
      <p:sp>
        <p:nvSpPr>
          <p:cNvPr id="117" name="Rounded Rectangle 116"/>
          <p:cNvSpPr/>
          <p:nvPr/>
        </p:nvSpPr>
        <p:spPr>
          <a:xfrm>
            <a:off x="2393820" y="5547549"/>
            <a:ext cx="1773182" cy="307032"/>
          </a:xfrm>
          <a:prstGeom prst="roundRect">
            <a:avLst>
              <a:gd name="adj" fmla="val 1068"/>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dirty="0" smtClean="0">
                <a:solidFill>
                  <a:schemeClr val="bg1"/>
                </a:solidFill>
                <a:latin typeface="Arial" panose="020B0604020202020204" pitchFamily="34" charset="0"/>
                <a:cs typeface="Arial" panose="020B0604020202020204" pitchFamily="34" charset="0"/>
              </a:rPr>
              <a:t>SELECT</a:t>
            </a:r>
          </a:p>
        </p:txBody>
      </p:sp>
      <p:sp>
        <p:nvSpPr>
          <p:cNvPr id="118" name="Rounded Rectangle 117"/>
          <p:cNvSpPr/>
          <p:nvPr/>
        </p:nvSpPr>
        <p:spPr>
          <a:xfrm>
            <a:off x="5539856" y="5478961"/>
            <a:ext cx="1773182" cy="307032"/>
          </a:xfrm>
          <a:prstGeom prst="roundRect">
            <a:avLst>
              <a:gd name="adj" fmla="val 1068"/>
            </a:avLst>
          </a:prstGeom>
          <a:solidFill>
            <a:srgbClr val="FEA00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dirty="0" smtClean="0">
                <a:solidFill>
                  <a:schemeClr val="bg1"/>
                </a:solidFill>
                <a:latin typeface="Arial" panose="020B0604020202020204" pitchFamily="34" charset="0"/>
                <a:cs typeface="Arial" panose="020B0604020202020204" pitchFamily="34" charset="0"/>
              </a:rPr>
              <a:t>SELECT</a:t>
            </a:r>
          </a:p>
        </p:txBody>
      </p:sp>
      <p:sp>
        <p:nvSpPr>
          <p:cNvPr id="16" name="Rounded Rectangle 15"/>
          <p:cNvSpPr/>
          <p:nvPr/>
        </p:nvSpPr>
        <p:spPr>
          <a:xfrm>
            <a:off x="1854034" y="7812360"/>
            <a:ext cx="6122352" cy="4680520"/>
          </a:xfrm>
          <a:prstGeom prst="roundRect">
            <a:avLst>
              <a:gd name="adj" fmla="val 623"/>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a:off x="1990446" y="7941859"/>
            <a:ext cx="4504744" cy="338554"/>
          </a:xfrm>
          <a:prstGeom prst="rect">
            <a:avLst/>
          </a:prstGeom>
          <a:noFill/>
          <a:ln>
            <a:noFill/>
          </a:ln>
        </p:spPr>
        <p:txBody>
          <a:bodyPr wrap="square" rtlCol="0">
            <a:spAutoFit/>
          </a:bodyPr>
          <a:lstStyle/>
          <a:p>
            <a:r>
              <a:rPr lang="en-US" sz="1600" dirty="0" smtClean="0">
                <a:solidFill>
                  <a:schemeClr val="tx1">
                    <a:lumMod val="85000"/>
                    <a:lumOff val="15000"/>
                  </a:schemeClr>
                </a:solidFill>
                <a:latin typeface="+mn-lt"/>
              </a:rPr>
              <a:t>Enter your credit card to start posting jobs </a:t>
            </a:r>
          </a:p>
        </p:txBody>
      </p:sp>
      <p:sp>
        <p:nvSpPr>
          <p:cNvPr id="120" name="TextBox 119"/>
          <p:cNvSpPr txBox="1"/>
          <p:nvPr/>
        </p:nvSpPr>
        <p:spPr>
          <a:xfrm>
            <a:off x="2068972" y="8763640"/>
            <a:ext cx="5494671" cy="261610"/>
          </a:xfrm>
          <a:prstGeom prst="rect">
            <a:avLst/>
          </a:prstGeom>
          <a:solidFill>
            <a:schemeClr val="bg1"/>
          </a:solidFill>
          <a:ln>
            <a:solidFill>
              <a:schemeClr val="bg1">
                <a:lumMod val="75000"/>
              </a:schemeClr>
            </a:solidFill>
          </a:ln>
        </p:spPr>
        <p:txBody>
          <a:bodyPr wrap="square" rtlCol="0">
            <a:spAutoFit/>
          </a:bodyPr>
          <a:lstStyle/>
          <a:p>
            <a:r>
              <a:rPr lang="en-US" sz="1100" dirty="0">
                <a:solidFill>
                  <a:schemeClr val="bg1">
                    <a:lumMod val="65000"/>
                  </a:schemeClr>
                </a:solidFill>
                <a:latin typeface="+mn-lt"/>
              </a:rPr>
              <a:t>C</a:t>
            </a:r>
            <a:r>
              <a:rPr lang="en-US" sz="1100" dirty="0" smtClean="0">
                <a:solidFill>
                  <a:schemeClr val="bg1">
                    <a:lumMod val="65000"/>
                  </a:schemeClr>
                </a:solidFill>
                <a:latin typeface="+mn-lt"/>
              </a:rPr>
              <a:t>ard number</a:t>
            </a:r>
          </a:p>
        </p:txBody>
      </p:sp>
      <p:sp>
        <p:nvSpPr>
          <p:cNvPr id="121" name="TextBox 120"/>
          <p:cNvSpPr txBox="1"/>
          <p:nvPr/>
        </p:nvSpPr>
        <p:spPr>
          <a:xfrm>
            <a:off x="2068972" y="8480964"/>
            <a:ext cx="1800661"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Credit Card number</a:t>
            </a:r>
          </a:p>
        </p:txBody>
      </p:sp>
      <p:sp>
        <p:nvSpPr>
          <p:cNvPr id="122" name="TextBox 121"/>
          <p:cNvSpPr txBox="1"/>
          <p:nvPr/>
        </p:nvSpPr>
        <p:spPr>
          <a:xfrm>
            <a:off x="2091290" y="9329364"/>
            <a:ext cx="5494671" cy="261610"/>
          </a:xfrm>
          <a:prstGeom prst="rect">
            <a:avLst/>
          </a:prstGeom>
          <a:solidFill>
            <a:schemeClr val="bg1"/>
          </a:solidFill>
          <a:ln>
            <a:solidFill>
              <a:schemeClr val="bg1">
                <a:lumMod val="75000"/>
              </a:schemeClr>
            </a:solidFill>
          </a:ln>
        </p:spPr>
        <p:txBody>
          <a:bodyPr wrap="square" rtlCol="0">
            <a:spAutoFit/>
          </a:bodyPr>
          <a:lstStyle/>
          <a:p>
            <a:r>
              <a:rPr lang="en-US" sz="1100" dirty="0" smtClean="0">
                <a:solidFill>
                  <a:schemeClr val="bg1">
                    <a:lumMod val="65000"/>
                  </a:schemeClr>
                </a:solidFill>
                <a:latin typeface="+mn-lt"/>
              </a:rPr>
              <a:t>Name on card</a:t>
            </a:r>
          </a:p>
        </p:txBody>
      </p:sp>
      <p:sp>
        <p:nvSpPr>
          <p:cNvPr id="123" name="TextBox 122"/>
          <p:cNvSpPr txBox="1"/>
          <p:nvPr/>
        </p:nvSpPr>
        <p:spPr>
          <a:xfrm>
            <a:off x="2072215" y="9067754"/>
            <a:ext cx="1800661"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Name on Card</a:t>
            </a:r>
          </a:p>
        </p:txBody>
      </p:sp>
      <p:sp>
        <p:nvSpPr>
          <p:cNvPr id="124" name="TextBox 123"/>
          <p:cNvSpPr txBox="1"/>
          <p:nvPr/>
        </p:nvSpPr>
        <p:spPr>
          <a:xfrm>
            <a:off x="2104362" y="9995527"/>
            <a:ext cx="936726" cy="261610"/>
          </a:xfrm>
          <a:prstGeom prst="rect">
            <a:avLst/>
          </a:prstGeom>
          <a:solidFill>
            <a:schemeClr val="bg1"/>
          </a:solidFill>
          <a:ln>
            <a:solidFill>
              <a:schemeClr val="bg1">
                <a:lumMod val="75000"/>
              </a:schemeClr>
            </a:solidFill>
          </a:ln>
        </p:spPr>
        <p:txBody>
          <a:bodyPr wrap="square" rtlCol="0">
            <a:spAutoFit/>
          </a:bodyPr>
          <a:lstStyle/>
          <a:p>
            <a:r>
              <a:rPr lang="en-US" sz="1100" dirty="0" smtClean="0">
                <a:solidFill>
                  <a:schemeClr val="bg1">
                    <a:lumMod val="65000"/>
                  </a:schemeClr>
                </a:solidFill>
                <a:latin typeface="+mn-lt"/>
              </a:rPr>
              <a:t>Month</a:t>
            </a:r>
          </a:p>
        </p:txBody>
      </p:sp>
      <p:sp>
        <p:nvSpPr>
          <p:cNvPr id="125" name="TextBox 124"/>
          <p:cNvSpPr txBox="1"/>
          <p:nvPr/>
        </p:nvSpPr>
        <p:spPr>
          <a:xfrm>
            <a:off x="2085286" y="9733917"/>
            <a:ext cx="1188991"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Month</a:t>
            </a:r>
          </a:p>
        </p:txBody>
      </p:sp>
      <p:pic>
        <p:nvPicPr>
          <p:cNvPr id="1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0677" y="10031082"/>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7" name="TextBox 126"/>
          <p:cNvSpPr txBox="1"/>
          <p:nvPr/>
        </p:nvSpPr>
        <p:spPr>
          <a:xfrm>
            <a:off x="3299522" y="10023918"/>
            <a:ext cx="936726" cy="261610"/>
          </a:xfrm>
          <a:prstGeom prst="rect">
            <a:avLst/>
          </a:prstGeom>
          <a:solidFill>
            <a:schemeClr val="bg1"/>
          </a:solidFill>
          <a:ln>
            <a:solidFill>
              <a:schemeClr val="bg1">
                <a:lumMod val="75000"/>
              </a:schemeClr>
            </a:solidFill>
          </a:ln>
        </p:spPr>
        <p:txBody>
          <a:bodyPr wrap="square" rtlCol="0">
            <a:spAutoFit/>
          </a:bodyPr>
          <a:lstStyle/>
          <a:p>
            <a:r>
              <a:rPr lang="en-US" sz="1100" dirty="0" smtClean="0">
                <a:solidFill>
                  <a:schemeClr val="bg1">
                    <a:lumMod val="65000"/>
                  </a:schemeClr>
                </a:solidFill>
                <a:latin typeface="+mn-lt"/>
              </a:rPr>
              <a:t>Year</a:t>
            </a:r>
          </a:p>
        </p:txBody>
      </p:sp>
      <p:sp>
        <p:nvSpPr>
          <p:cNvPr id="128" name="TextBox 127"/>
          <p:cNvSpPr txBox="1"/>
          <p:nvPr/>
        </p:nvSpPr>
        <p:spPr>
          <a:xfrm>
            <a:off x="3211472" y="9762308"/>
            <a:ext cx="1257966"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Year</a:t>
            </a:r>
          </a:p>
        </p:txBody>
      </p:sp>
      <p:pic>
        <p:nvPicPr>
          <p:cNvPr id="1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837" y="10059473"/>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0" name="TextBox 129"/>
          <p:cNvSpPr txBox="1"/>
          <p:nvPr/>
        </p:nvSpPr>
        <p:spPr>
          <a:xfrm>
            <a:off x="4467864" y="10031082"/>
            <a:ext cx="936726" cy="261610"/>
          </a:xfrm>
          <a:prstGeom prst="rect">
            <a:avLst/>
          </a:prstGeom>
          <a:solidFill>
            <a:schemeClr val="bg1"/>
          </a:solidFill>
          <a:ln>
            <a:solidFill>
              <a:schemeClr val="bg1">
                <a:lumMod val="75000"/>
              </a:schemeClr>
            </a:solidFill>
          </a:ln>
        </p:spPr>
        <p:txBody>
          <a:bodyPr wrap="square" rtlCol="0">
            <a:spAutoFit/>
          </a:bodyPr>
          <a:lstStyle/>
          <a:p>
            <a:endParaRPr lang="en-US" sz="1100" dirty="0" smtClean="0">
              <a:solidFill>
                <a:schemeClr val="bg1">
                  <a:lumMod val="65000"/>
                </a:schemeClr>
              </a:solidFill>
              <a:latin typeface="+mn-lt"/>
            </a:endParaRPr>
          </a:p>
        </p:txBody>
      </p:sp>
      <p:sp>
        <p:nvSpPr>
          <p:cNvPr id="131" name="TextBox 130"/>
          <p:cNvSpPr txBox="1"/>
          <p:nvPr/>
        </p:nvSpPr>
        <p:spPr>
          <a:xfrm>
            <a:off x="4368114" y="9769472"/>
            <a:ext cx="1269665"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Security Code</a:t>
            </a:r>
          </a:p>
        </p:txBody>
      </p:sp>
      <p:sp>
        <p:nvSpPr>
          <p:cNvPr id="133" name="TextBox 132"/>
          <p:cNvSpPr txBox="1"/>
          <p:nvPr/>
        </p:nvSpPr>
        <p:spPr>
          <a:xfrm>
            <a:off x="2104362" y="10642767"/>
            <a:ext cx="936726" cy="261610"/>
          </a:xfrm>
          <a:prstGeom prst="rect">
            <a:avLst/>
          </a:prstGeom>
          <a:solidFill>
            <a:schemeClr val="bg1"/>
          </a:solidFill>
          <a:ln>
            <a:solidFill>
              <a:schemeClr val="bg1">
                <a:lumMod val="75000"/>
              </a:schemeClr>
            </a:solidFill>
          </a:ln>
        </p:spPr>
        <p:txBody>
          <a:bodyPr wrap="square" rtlCol="0">
            <a:spAutoFit/>
          </a:bodyPr>
          <a:lstStyle/>
          <a:p>
            <a:endParaRPr lang="en-US" sz="1100" dirty="0" smtClean="0">
              <a:solidFill>
                <a:schemeClr val="bg1">
                  <a:lumMod val="65000"/>
                </a:schemeClr>
              </a:solidFill>
              <a:latin typeface="+mn-lt"/>
            </a:endParaRPr>
          </a:p>
        </p:txBody>
      </p:sp>
      <p:sp>
        <p:nvSpPr>
          <p:cNvPr id="134" name="TextBox 133"/>
          <p:cNvSpPr txBox="1"/>
          <p:nvPr/>
        </p:nvSpPr>
        <p:spPr>
          <a:xfrm>
            <a:off x="2085286" y="10381157"/>
            <a:ext cx="1188991"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Zip Code</a:t>
            </a:r>
          </a:p>
        </p:txBody>
      </p:sp>
      <p:pic>
        <p:nvPicPr>
          <p:cNvPr id="1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904" y="11168609"/>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7" name="TextBox 136"/>
          <p:cNvSpPr txBox="1"/>
          <p:nvPr/>
        </p:nvSpPr>
        <p:spPr>
          <a:xfrm>
            <a:off x="2287879" y="11130121"/>
            <a:ext cx="5616499" cy="430887"/>
          </a:xfrm>
          <a:prstGeom prst="rect">
            <a:avLst/>
          </a:prstGeom>
          <a:noFill/>
          <a:ln>
            <a:noFill/>
          </a:ln>
        </p:spPr>
        <p:txBody>
          <a:bodyPr wrap="square" rtlCol="0">
            <a:spAutoFit/>
          </a:bodyPr>
          <a:lstStyle/>
          <a:p>
            <a:r>
              <a:rPr lang="en-US" sz="1100" dirty="0" smtClean="0">
                <a:solidFill>
                  <a:schemeClr val="tx1">
                    <a:lumMod val="85000"/>
                    <a:lumOff val="15000"/>
                  </a:schemeClr>
                </a:solidFill>
                <a:latin typeface="+mn-lt"/>
              </a:rPr>
              <a:t>I understand I will be billed $100.00 monthly after the Free Jobs Posting plan ends </a:t>
            </a:r>
          </a:p>
          <a:p>
            <a:r>
              <a:rPr lang="en-US" sz="1100" dirty="0" smtClean="0">
                <a:solidFill>
                  <a:schemeClr val="tx1">
                    <a:lumMod val="85000"/>
                    <a:lumOff val="15000"/>
                  </a:schemeClr>
                </a:solidFill>
                <a:latin typeface="+mn-lt"/>
              </a:rPr>
              <a:t>and I can cancel at any time.</a:t>
            </a:r>
            <a:endParaRPr lang="en-US" sz="1100" b="1" dirty="0" smtClean="0">
              <a:solidFill>
                <a:schemeClr val="tx1">
                  <a:lumMod val="85000"/>
                  <a:lumOff val="15000"/>
                </a:schemeClr>
              </a:solidFill>
              <a:latin typeface="+mn-lt"/>
            </a:endParaRPr>
          </a:p>
        </p:txBody>
      </p:sp>
      <p:sp>
        <p:nvSpPr>
          <p:cNvPr id="139" name="Rounded Rectangle 138"/>
          <p:cNvSpPr/>
          <p:nvPr/>
        </p:nvSpPr>
        <p:spPr>
          <a:xfrm>
            <a:off x="4097822" y="11850484"/>
            <a:ext cx="1773182" cy="307032"/>
          </a:xfrm>
          <a:prstGeom prst="roundRect">
            <a:avLst>
              <a:gd name="adj" fmla="val 1068"/>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dirty="0" smtClean="0">
                <a:solidFill>
                  <a:schemeClr val="bg1"/>
                </a:solidFill>
                <a:latin typeface="Arial" panose="020B0604020202020204" pitchFamily="34" charset="0"/>
                <a:cs typeface="Arial" panose="020B0604020202020204" pitchFamily="34" charset="0"/>
              </a:rPr>
              <a:t>Post My Job Now</a:t>
            </a:r>
          </a:p>
        </p:txBody>
      </p:sp>
      <p:sp>
        <p:nvSpPr>
          <p:cNvPr id="17" name="Isosceles Triangle 16"/>
          <p:cNvSpPr/>
          <p:nvPr/>
        </p:nvSpPr>
        <p:spPr>
          <a:xfrm>
            <a:off x="3193064" y="6172188"/>
            <a:ext cx="383919" cy="234443"/>
          </a:xfrm>
          <a:prstGeom prst="triangle">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20" name="Rectangle 19"/>
          <p:cNvSpPr/>
          <p:nvPr/>
        </p:nvSpPr>
        <p:spPr>
          <a:xfrm>
            <a:off x="1854034" y="6406631"/>
            <a:ext cx="6122352" cy="1152128"/>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9" name="TextBox 18"/>
          <p:cNvSpPr txBox="1"/>
          <p:nvPr/>
        </p:nvSpPr>
        <p:spPr>
          <a:xfrm>
            <a:off x="1926858" y="6525676"/>
            <a:ext cx="6028460" cy="900246"/>
          </a:xfrm>
          <a:prstGeom prst="rect">
            <a:avLst/>
          </a:prstGeom>
          <a:noFill/>
          <a:ln>
            <a:noFill/>
          </a:ln>
        </p:spPr>
        <p:txBody>
          <a:bodyPr wrap="square" rtlCol="0">
            <a:spAutoFit/>
          </a:bodyPr>
          <a:lstStyle/>
          <a:p>
            <a:r>
              <a:rPr lang="en-US" sz="1050" dirty="0">
                <a:solidFill>
                  <a:schemeClr val="tx1">
                    <a:lumMod val="85000"/>
                    <a:lumOff val="15000"/>
                  </a:schemeClr>
                </a:solidFill>
              </a:rPr>
              <a:t>Your </a:t>
            </a:r>
            <a:r>
              <a:rPr lang="en-US" sz="1050" b="1" dirty="0">
                <a:solidFill>
                  <a:schemeClr val="tx1">
                    <a:lumMod val="85000"/>
                    <a:lumOff val="15000"/>
                  </a:schemeClr>
                </a:solidFill>
              </a:rPr>
              <a:t>Free Jobs Posting </a:t>
            </a:r>
            <a:r>
              <a:rPr lang="en-US" sz="1050" dirty="0">
                <a:solidFill>
                  <a:schemeClr val="tx1">
                    <a:lumMod val="85000"/>
                    <a:lumOff val="15000"/>
                  </a:schemeClr>
                </a:solidFill>
              </a:rPr>
              <a:t>plan will end on </a:t>
            </a:r>
            <a:r>
              <a:rPr lang="en-US" sz="1050" b="1" dirty="0">
                <a:solidFill>
                  <a:schemeClr val="tx1">
                    <a:lumMod val="85000"/>
                    <a:lumOff val="15000"/>
                  </a:schemeClr>
                </a:solidFill>
              </a:rPr>
              <a:t>Monday, June 2017. </a:t>
            </a:r>
            <a:r>
              <a:rPr lang="en-US" sz="1050" dirty="0">
                <a:solidFill>
                  <a:schemeClr val="tx1">
                    <a:lumMod val="85000"/>
                    <a:lumOff val="15000"/>
                  </a:schemeClr>
                </a:solidFill>
              </a:rPr>
              <a:t>You will not be charged during this </a:t>
            </a:r>
            <a:r>
              <a:rPr lang="en-US" sz="1050" dirty="0" smtClean="0">
                <a:solidFill>
                  <a:schemeClr val="tx1">
                    <a:lumMod val="85000"/>
                    <a:lumOff val="15000"/>
                  </a:schemeClr>
                </a:solidFill>
              </a:rPr>
              <a:t>period</a:t>
            </a:r>
            <a:r>
              <a:rPr lang="en-US" sz="1050" dirty="0">
                <a:solidFill>
                  <a:schemeClr val="tx1">
                    <a:lumMod val="85000"/>
                    <a:lumOff val="15000"/>
                  </a:schemeClr>
                </a:solidFill>
              </a:rPr>
              <a:t>. Only</a:t>
            </a:r>
            <a:r>
              <a:rPr lang="en-US" sz="1050" b="1" dirty="0">
                <a:solidFill>
                  <a:schemeClr val="tx1">
                    <a:lumMod val="85000"/>
                    <a:lumOff val="15000"/>
                  </a:schemeClr>
                </a:solidFill>
              </a:rPr>
              <a:t> $100/month </a:t>
            </a:r>
            <a:r>
              <a:rPr lang="en-US" sz="1050" dirty="0">
                <a:solidFill>
                  <a:schemeClr val="tx1">
                    <a:lumMod val="85000"/>
                    <a:lumOff val="15000"/>
                  </a:schemeClr>
                </a:solidFill>
              </a:rPr>
              <a:t>will be billed after the </a:t>
            </a:r>
            <a:r>
              <a:rPr lang="en-US" sz="1050" dirty="0" smtClean="0">
                <a:solidFill>
                  <a:schemeClr val="tx1">
                    <a:lumMod val="85000"/>
                    <a:lumOff val="15000"/>
                  </a:schemeClr>
                </a:solidFill>
              </a:rPr>
              <a:t>plan has ended and </a:t>
            </a:r>
            <a:r>
              <a:rPr lang="en-US" sz="1050" dirty="0">
                <a:solidFill>
                  <a:schemeClr val="tx1">
                    <a:lumMod val="85000"/>
                    <a:lumOff val="15000"/>
                  </a:schemeClr>
                </a:solidFill>
              </a:rPr>
              <a:t>you can cancel at any time. </a:t>
            </a:r>
            <a:endParaRPr lang="en-US" sz="1050" dirty="0" smtClean="0">
              <a:solidFill>
                <a:schemeClr val="tx1">
                  <a:lumMod val="85000"/>
                  <a:lumOff val="15000"/>
                </a:schemeClr>
              </a:solidFill>
            </a:endParaRPr>
          </a:p>
          <a:p>
            <a:endParaRPr lang="en-US" sz="1050" b="1" dirty="0">
              <a:solidFill>
                <a:schemeClr val="tx1">
                  <a:lumMod val="85000"/>
                  <a:lumOff val="15000"/>
                </a:schemeClr>
              </a:solidFill>
            </a:endParaRPr>
          </a:p>
          <a:p>
            <a:r>
              <a:rPr lang="en-US" sz="1050" b="1" dirty="0">
                <a:solidFill>
                  <a:schemeClr val="tx1">
                    <a:lumMod val="75000"/>
                    <a:lumOff val="25000"/>
                  </a:schemeClr>
                </a:solidFill>
              </a:rPr>
              <a:t>Why do I need to enter credit card?  </a:t>
            </a:r>
            <a:r>
              <a:rPr lang="en-US" sz="1050" dirty="0">
                <a:solidFill>
                  <a:schemeClr val="tx1">
                    <a:lumMod val="75000"/>
                    <a:lumOff val="25000"/>
                  </a:schemeClr>
                </a:solidFill>
              </a:rPr>
              <a:t>We only need to verify that you are a real person that has </a:t>
            </a:r>
          </a:p>
          <a:p>
            <a:r>
              <a:rPr lang="en-US" sz="1050" dirty="0">
                <a:solidFill>
                  <a:schemeClr val="tx1">
                    <a:lumMod val="75000"/>
                    <a:lumOff val="25000"/>
                  </a:schemeClr>
                </a:solidFill>
              </a:rPr>
              <a:t>legitimate job </a:t>
            </a:r>
            <a:r>
              <a:rPr lang="en-US" sz="1050" dirty="0" smtClean="0">
                <a:solidFill>
                  <a:schemeClr val="tx1">
                    <a:lumMod val="75000"/>
                    <a:lumOff val="25000"/>
                  </a:schemeClr>
                </a:solidFill>
              </a:rPr>
              <a:t>openings.</a:t>
            </a:r>
            <a:endParaRPr lang="en-US" sz="1050" b="1" dirty="0">
              <a:solidFill>
                <a:schemeClr val="tx1">
                  <a:lumMod val="85000"/>
                  <a:lumOff val="15000"/>
                </a:schemeClr>
              </a:solidFill>
            </a:endParaRPr>
          </a:p>
        </p:txBody>
      </p:sp>
      <p:sp>
        <p:nvSpPr>
          <p:cNvPr id="145" name="Rectangular Callout 144"/>
          <p:cNvSpPr/>
          <p:nvPr/>
        </p:nvSpPr>
        <p:spPr>
          <a:xfrm>
            <a:off x="-367951" y="10642767"/>
            <a:ext cx="1897098" cy="1596512"/>
          </a:xfrm>
          <a:prstGeom prst="wedgeRectCallout">
            <a:avLst>
              <a:gd name="adj1" fmla="val 76570"/>
              <a:gd name="adj2" fmla="val -11814"/>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Display this if $0 is selected.</a:t>
            </a:r>
          </a:p>
          <a:p>
            <a:r>
              <a:rPr lang="en-US" sz="1000" dirty="0" smtClean="0">
                <a:solidFill>
                  <a:srgbClr val="FF0000"/>
                </a:solidFill>
                <a:latin typeface="Arial" panose="020B0604020202020204" pitchFamily="34" charset="0"/>
                <a:cs typeface="Arial" panose="020B0604020202020204" pitchFamily="34" charset="0"/>
              </a:rPr>
              <a:t>Replace this message with the following if $100 was selected: </a:t>
            </a:r>
          </a:p>
          <a:p>
            <a:r>
              <a:rPr lang="en-US" sz="1000" dirty="0" smtClean="0">
                <a:solidFill>
                  <a:schemeClr val="tx1">
                    <a:lumMod val="85000"/>
                    <a:lumOff val="15000"/>
                  </a:schemeClr>
                </a:solidFill>
              </a:rPr>
              <a:t> I </a:t>
            </a:r>
            <a:r>
              <a:rPr lang="en-US" sz="1000" dirty="0">
                <a:solidFill>
                  <a:schemeClr val="tx1">
                    <a:lumMod val="85000"/>
                    <a:lumOff val="15000"/>
                  </a:schemeClr>
                </a:solidFill>
              </a:rPr>
              <a:t>understand I will be billed $100.00 </a:t>
            </a:r>
            <a:r>
              <a:rPr lang="en-US" sz="1000" dirty="0" smtClean="0">
                <a:solidFill>
                  <a:schemeClr val="tx1">
                    <a:lumMod val="85000"/>
                    <a:lumOff val="15000"/>
                  </a:schemeClr>
                </a:solidFill>
              </a:rPr>
              <a:t>monthly. The monthly plan will renew if you don’t cancel more than 24 hours before your renewal date.</a:t>
            </a:r>
            <a:endParaRPr lang="en-US" sz="1000" dirty="0" smtClean="0">
              <a:solidFill>
                <a:srgbClr val="FF0000"/>
              </a:solidFill>
              <a:latin typeface="Arial" panose="020B0604020202020204" pitchFamily="34" charset="0"/>
              <a:cs typeface="Arial" panose="020B0604020202020204" pitchFamily="34" charset="0"/>
            </a:endParaRPr>
          </a:p>
        </p:txBody>
      </p:sp>
      <p:sp>
        <p:nvSpPr>
          <p:cNvPr id="66" name="Rectangular Callout 65"/>
          <p:cNvSpPr/>
          <p:nvPr/>
        </p:nvSpPr>
        <p:spPr>
          <a:xfrm>
            <a:off x="-583976" y="3211811"/>
            <a:ext cx="1645181" cy="518826"/>
          </a:xfrm>
          <a:prstGeom prst="wedgeRectCallout">
            <a:avLst>
              <a:gd name="adj1" fmla="val 70201"/>
              <a:gd name="adj2" fmla="val -15627"/>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These are sample text. Owner will replace real amount  and text later.</a:t>
            </a:r>
          </a:p>
        </p:txBody>
      </p:sp>
      <p:sp>
        <p:nvSpPr>
          <p:cNvPr id="67" name="Rectangular Callout 66"/>
          <p:cNvSpPr/>
          <p:nvPr/>
        </p:nvSpPr>
        <p:spPr>
          <a:xfrm>
            <a:off x="8348664" y="5441652"/>
            <a:ext cx="1645181" cy="518826"/>
          </a:xfrm>
          <a:prstGeom prst="wedgeRectCallout">
            <a:avLst>
              <a:gd name="adj1" fmla="val -109278"/>
              <a:gd name="adj2" fmla="val -21135"/>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Click Select will open a similar box in orange color.</a:t>
            </a:r>
          </a:p>
        </p:txBody>
      </p:sp>
      <p:cxnSp>
        <p:nvCxnSpPr>
          <p:cNvPr id="9" name="Straight Arrow Connector 8"/>
          <p:cNvCxnSpPr/>
          <p:nvPr/>
        </p:nvCxnSpPr>
        <p:spPr>
          <a:xfrm flipH="1">
            <a:off x="7976386" y="6172188"/>
            <a:ext cx="584654" cy="450467"/>
          </a:xfrm>
          <a:prstGeom prst="straightConnector1">
            <a:avLst/>
          </a:prstGeom>
          <a:ln w="31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712877" y="-4765"/>
            <a:ext cx="912059" cy="457200"/>
          </a:xfrm>
          <a:prstGeom prst="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Post a Job</a:t>
            </a:r>
            <a:endParaRPr lang="en-US" sz="1000" dirty="0" smtClean="0">
              <a:solidFill>
                <a:schemeClr val="bg1"/>
              </a:solidFill>
              <a:latin typeface="Arial" panose="020B0604020202020204" pitchFamily="34" charset="0"/>
              <a:cs typeface="Arial" panose="020B0604020202020204" pitchFamily="34" charset="0"/>
            </a:endParaRPr>
          </a:p>
        </p:txBody>
      </p:sp>
      <p:sp>
        <p:nvSpPr>
          <p:cNvPr id="70" name="Rectangle 69"/>
          <p:cNvSpPr/>
          <p:nvPr/>
        </p:nvSpPr>
        <p:spPr>
          <a:xfrm>
            <a:off x="7694624" y="-22577"/>
            <a:ext cx="1406320"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Create Brand Page</a:t>
            </a:r>
            <a:endParaRPr lang="en-US" sz="1000" dirty="0" smtClean="0">
              <a:solidFill>
                <a:schemeClr val="bg1"/>
              </a:solidFill>
              <a:latin typeface="Arial" panose="020B0604020202020204" pitchFamily="34" charset="0"/>
              <a:cs typeface="Arial" panose="020B0604020202020204" pitchFamily="34" charset="0"/>
            </a:endParaRPr>
          </a:p>
        </p:txBody>
      </p:sp>
      <p:sp>
        <p:nvSpPr>
          <p:cNvPr id="71" name="Rectangle 70"/>
          <p:cNvSpPr/>
          <p:nvPr/>
        </p:nvSpPr>
        <p:spPr>
          <a:xfrm>
            <a:off x="5716980" y="-9525"/>
            <a:ext cx="864096" cy="4572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Overview</a:t>
            </a:r>
            <a:endParaRPr lang="en-US" sz="1000" dirty="0" smtClean="0">
              <a:solidFill>
                <a:schemeClr val="bg1"/>
              </a:solidFill>
              <a:latin typeface="Arial" panose="020B0604020202020204" pitchFamily="34" charset="0"/>
              <a:cs typeface="Arial" panose="020B0604020202020204" pitchFamily="34" charset="0"/>
            </a:endParaRPr>
          </a:p>
        </p:txBody>
      </p:sp>
      <p:sp>
        <p:nvSpPr>
          <p:cNvPr id="72" name="Rectangle 71"/>
          <p:cNvSpPr/>
          <p:nvPr/>
        </p:nvSpPr>
        <p:spPr>
          <a:xfrm>
            <a:off x="9171255" y="-28612"/>
            <a:ext cx="973961"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Contact Us</a:t>
            </a:r>
            <a:endParaRPr lang="en-US" sz="10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01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F3CB1C4-1ED1-47F2-B1F3-A239304F00F1}" type="slidenum">
              <a:rPr lang="en-US" smtClean="0"/>
              <a:pPr>
                <a:defRPr/>
              </a:pPr>
              <a:t>2</a:t>
            </a:fld>
            <a:endParaRPr lang="en-US"/>
          </a:p>
        </p:txBody>
      </p:sp>
      <p:sp>
        <p:nvSpPr>
          <p:cNvPr id="3" name="TextBox 2"/>
          <p:cNvSpPr txBox="1"/>
          <p:nvPr/>
        </p:nvSpPr>
        <p:spPr>
          <a:xfrm>
            <a:off x="1144216" y="611560"/>
            <a:ext cx="10441160" cy="4739759"/>
          </a:xfrm>
          <a:prstGeom prst="rect">
            <a:avLst/>
          </a:prstGeom>
          <a:noFill/>
          <a:ln>
            <a:noFill/>
          </a:ln>
        </p:spPr>
        <p:txBody>
          <a:bodyPr wrap="square" rtlCol="0">
            <a:spAutoFit/>
          </a:bodyPr>
          <a:lstStyle/>
          <a:p>
            <a:endParaRPr lang="en-US" sz="1400" dirty="0">
              <a:solidFill>
                <a:schemeClr val="tx1">
                  <a:lumMod val="85000"/>
                  <a:lumOff val="15000"/>
                </a:schemeClr>
              </a:solidFill>
              <a:latin typeface="+mn-lt"/>
            </a:endParaRPr>
          </a:p>
          <a:p>
            <a:r>
              <a:rPr lang="en-US" sz="2000" b="1" dirty="0" smtClean="0">
                <a:solidFill>
                  <a:schemeClr val="tx1">
                    <a:lumMod val="85000"/>
                    <a:lumOff val="15000"/>
                  </a:schemeClr>
                </a:solidFill>
                <a:latin typeface="+mn-lt"/>
              </a:rPr>
              <a:t>Sprint 100: Build UI page for Employer</a:t>
            </a:r>
          </a:p>
          <a:p>
            <a:endParaRPr lang="en-US" sz="1400" dirty="0" smtClean="0">
              <a:solidFill>
                <a:schemeClr val="tx1">
                  <a:lumMod val="85000"/>
                  <a:lumOff val="15000"/>
                </a:schemeClr>
              </a:solidFill>
              <a:latin typeface="+mn-lt"/>
            </a:endParaRPr>
          </a:p>
          <a:p>
            <a:r>
              <a:rPr lang="en-US" sz="1400" dirty="0" smtClean="0">
                <a:solidFill>
                  <a:schemeClr val="tx1">
                    <a:lumMod val="85000"/>
                    <a:lumOff val="15000"/>
                  </a:schemeClr>
                </a:solidFill>
                <a:latin typeface="+mn-lt"/>
              </a:rPr>
              <a:t>Slide 3: Add new selection to existing top bar</a:t>
            </a:r>
          </a:p>
          <a:p>
            <a:pPr marL="285750" indent="-285750">
              <a:buFontTx/>
              <a:buChar char="-"/>
            </a:pPr>
            <a:r>
              <a:rPr lang="en-US" sz="1400" dirty="0" smtClean="0">
                <a:solidFill>
                  <a:schemeClr val="tx1">
                    <a:lumMod val="85000"/>
                    <a:lumOff val="15000"/>
                  </a:schemeClr>
                </a:solidFill>
                <a:latin typeface="+mn-lt"/>
              </a:rPr>
              <a:t>Add to top bar: “Employers”, and the dropdown list. All items on the dropdown shall work by the end of sprint 101 (except for Create Brand Page)</a:t>
            </a:r>
            <a:endParaRPr lang="en-US" sz="1400" dirty="0" smtClean="0">
              <a:solidFill>
                <a:srgbClr val="FEA002"/>
              </a:solidFill>
              <a:latin typeface="+mn-lt"/>
            </a:endParaRPr>
          </a:p>
          <a:p>
            <a:pPr marL="285750" indent="-285750">
              <a:buFontTx/>
              <a:buChar char="-"/>
            </a:pPr>
            <a:r>
              <a:rPr lang="en-US" sz="1400" dirty="0" smtClean="0">
                <a:solidFill>
                  <a:schemeClr val="tx1">
                    <a:lumMod val="85000"/>
                    <a:lumOff val="15000"/>
                  </a:schemeClr>
                </a:solidFill>
                <a:latin typeface="+mn-lt"/>
              </a:rPr>
              <a:t>Sign up, Sign In, and Foot bar menu are currently working so they should continue to work. After Sign in or sign up, the user should stay on the same page.</a:t>
            </a:r>
          </a:p>
          <a:p>
            <a:endParaRPr lang="en-US" sz="1400" dirty="0" smtClean="0">
              <a:solidFill>
                <a:schemeClr val="tx1">
                  <a:lumMod val="85000"/>
                  <a:lumOff val="15000"/>
                </a:schemeClr>
              </a:solidFill>
              <a:latin typeface="+mn-lt"/>
            </a:endParaRPr>
          </a:p>
          <a:p>
            <a:r>
              <a:rPr lang="en-US" sz="1400" dirty="0" smtClean="0">
                <a:solidFill>
                  <a:schemeClr val="tx1">
                    <a:lumMod val="85000"/>
                    <a:lumOff val="15000"/>
                  </a:schemeClr>
                </a:solidFill>
                <a:latin typeface="+mn-lt"/>
              </a:rPr>
              <a:t>Slide 4: Create employer’s overview page</a:t>
            </a:r>
          </a:p>
          <a:p>
            <a:pPr marL="285750" indent="-285750">
              <a:buFontTx/>
              <a:buChar char="-"/>
            </a:pPr>
            <a:r>
              <a:rPr lang="en-US" sz="1400" dirty="0" smtClean="0">
                <a:solidFill>
                  <a:schemeClr val="tx1">
                    <a:lumMod val="85000"/>
                    <a:lumOff val="15000"/>
                  </a:schemeClr>
                </a:solidFill>
                <a:latin typeface="+mn-lt"/>
              </a:rPr>
              <a:t>This page is pretty much a static page. Freelancer should design the UI as shown in the mockup using sample data. Owner will replace the texts, price, and photos in the code later. Please to put the price inside a </a:t>
            </a:r>
            <a:r>
              <a:rPr lang="en-US" sz="1400" dirty="0" err="1" smtClean="0">
                <a:solidFill>
                  <a:schemeClr val="tx1">
                    <a:lumMod val="85000"/>
                    <a:lumOff val="15000"/>
                  </a:schemeClr>
                </a:solidFill>
                <a:latin typeface="+mn-lt"/>
              </a:rPr>
              <a:t>config</a:t>
            </a:r>
            <a:r>
              <a:rPr lang="en-US" sz="1400" dirty="0" smtClean="0">
                <a:solidFill>
                  <a:schemeClr val="tx1">
                    <a:lumMod val="85000"/>
                    <a:lumOff val="15000"/>
                  </a:schemeClr>
                </a:solidFill>
                <a:latin typeface="+mn-lt"/>
              </a:rPr>
              <a:t> file rather than hard coded in the code.</a:t>
            </a:r>
          </a:p>
          <a:p>
            <a:pPr marL="285750" indent="-285750">
              <a:buFontTx/>
              <a:buChar char="-"/>
            </a:pPr>
            <a:r>
              <a:rPr lang="en-US" sz="1400" dirty="0" smtClean="0">
                <a:solidFill>
                  <a:schemeClr val="tx1">
                    <a:lumMod val="85000"/>
                    <a:lumOff val="15000"/>
                  </a:schemeClr>
                </a:solidFill>
                <a:latin typeface="+mn-lt"/>
              </a:rPr>
              <a:t>The URL for this page should be </a:t>
            </a:r>
            <a:r>
              <a:rPr lang="en-US" sz="1400" dirty="0" smtClean="0">
                <a:solidFill>
                  <a:schemeClr val="tx1">
                    <a:lumMod val="85000"/>
                    <a:lumOff val="15000"/>
                  </a:schemeClr>
                </a:solidFill>
                <a:latin typeface="+mn-lt"/>
                <a:hlinkClick r:id="rId2"/>
              </a:rPr>
              <a:t>http://fillintech.com/employer/overview</a:t>
            </a:r>
            <a:endParaRPr lang="en-US" sz="1400" dirty="0" smtClean="0">
              <a:solidFill>
                <a:schemeClr val="tx1">
                  <a:lumMod val="85000"/>
                  <a:lumOff val="15000"/>
                </a:schemeClr>
              </a:solidFill>
              <a:latin typeface="+mn-lt"/>
            </a:endParaRPr>
          </a:p>
          <a:p>
            <a:endParaRPr lang="en-US" sz="1400" dirty="0" smtClean="0">
              <a:solidFill>
                <a:schemeClr val="tx1">
                  <a:lumMod val="85000"/>
                  <a:lumOff val="15000"/>
                </a:schemeClr>
              </a:solidFill>
              <a:latin typeface="+mn-lt"/>
            </a:endParaRPr>
          </a:p>
          <a:p>
            <a:r>
              <a:rPr lang="en-US" sz="1400" dirty="0" smtClean="0">
                <a:solidFill>
                  <a:schemeClr val="tx1">
                    <a:lumMod val="85000"/>
                    <a:lumOff val="15000"/>
                  </a:schemeClr>
                </a:solidFill>
                <a:latin typeface="+mn-lt"/>
              </a:rPr>
              <a:t>Items that don’t work in Sprint 100 but will work in sprint 101:</a:t>
            </a:r>
          </a:p>
          <a:p>
            <a:pPr marL="285750" indent="-285750">
              <a:buFontTx/>
              <a:buChar char="-"/>
            </a:pPr>
            <a:r>
              <a:rPr lang="en-US" sz="1400" dirty="0" smtClean="0">
                <a:solidFill>
                  <a:schemeClr val="tx1">
                    <a:lumMod val="85000"/>
                    <a:lumOff val="15000"/>
                  </a:schemeClr>
                </a:solidFill>
                <a:latin typeface="+mn-lt"/>
              </a:rPr>
              <a:t>Post Jobs For Free button </a:t>
            </a:r>
          </a:p>
          <a:p>
            <a:pPr marL="285750" indent="-285750">
              <a:buFontTx/>
              <a:buChar char="-"/>
            </a:pPr>
            <a:r>
              <a:rPr lang="en-US" sz="1400" dirty="0" smtClean="0">
                <a:solidFill>
                  <a:schemeClr val="tx1">
                    <a:lumMod val="85000"/>
                    <a:lumOff val="15000"/>
                  </a:schemeClr>
                </a:solidFill>
                <a:latin typeface="+mn-lt"/>
              </a:rPr>
              <a:t>Create Brand Page button </a:t>
            </a:r>
          </a:p>
          <a:p>
            <a:pPr marL="285750" indent="-285750">
              <a:buFontTx/>
              <a:buChar char="-"/>
            </a:pPr>
            <a:r>
              <a:rPr lang="en-US" sz="1400" dirty="0" smtClean="0">
                <a:solidFill>
                  <a:schemeClr val="tx1">
                    <a:lumMod val="85000"/>
                    <a:lumOff val="15000"/>
                  </a:schemeClr>
                </a:solidFill>
                <a:latin typeface="+mn-lt"/>
              </a:rPr>
              <a:t>Get Started button</a:t>
            </a:r>
          </a:p>
          <a:p>
            <a:pPr marL="285750" indent="-285750">
              <a:buFontTx/>
              <a:buChar char="-"/>
            </a:pPr>
            <a:endParaRPr lang="en-US" sz="1400" dirty="0" smtClean="0">
              <a:solidFill>
                <a:schemeClr val="tx1">
                  <a:lumMod val="85000"/>
                  <a:lumOff val="15000"/>
                </a:schemeClr>
              </a:solidFill>
              <a:latin typeface="+mn-lt"/>
            </a:endParaRPr>
          </a:p>
          <a:p>
            <a:endParaRPr lang="en-US" sz="1600" dirty="0" smtClean="0">
              <a:solidFill>
                <a:schemeClr val="tx1">
                  <a:lumMod val="85000"/>
                  <a:lumOff val="15000"/>
                </a:schemeClr>
              </a:solidFill>
              <a:latin typeface="+mn-lt"/>
            </a:endParaRPr>
          </a:p>
        </p:txBody>
      </p:sp>
    </p:spTree>
    <p:extLst>
      <p:ext uri="{BB962C8B-B14F-4D97-AF65-F5344CB8AC3E}">
        <p14:creationId xmlns:p14="http://schemas.microsoft.com/office/powerpoint/2010/main" val="3208587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pic>
        <p:nvPicPr>
          <p:cNvPr id="78" name="Picture 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 y="0"/>
            <a:ext cx="12849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Rectangle 78"/>
          <p:cNvSpPr/>
          <p:nvPr/>
        </p:nvSpPr>
        <p:spPr>
          <a:xfrm>
            <a:off x="1592379" y="-9526"/>
            <a:ext cx="11209221" cy="466725"/>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chemeClr val="bg1"/>
              </a:solidFill>
              <a:latin typeface="Arial" panose="020B0604020202020204" pitchFamily="34" charset="0"/>
              <a:cs typeface="Arial" panose="020B0604020202020204" pitchFamily="34" charset="0"/>
            </a:endParaRPr>
          </a:p>
        </p:txBody>
      </p:sp>
      <p:pic>
        <p:nvPicPr>
          <p:cNvPr id="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1" y="-9526"/>
            <a:ext cx="1614409" cy="41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Rectangle 83"/>
          <p:cNvSpPr/>
          <p:nvPr/>
        </p:nvSpPr>
        <p:spPr>
          <a:xfrm>
            <a:off x="2852888" y="-9526"/>
            <a:ext cx="883615" cy="438114"/>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Apply For Me</a:t>
            </a:r>
            <a:endParaRPr lang="en-US" sz="1000" dirty="0" smtClean="0">
              <a:solidFill>
                <a:schemeClr val="bg1"/>
              </a:solidFill>
              <a:latin typeface="Arial" panose="020B0604020202020204" pitchFamily="34" charset="0"/>
              <a:cs typeface="Arial" panose="020B0604020202020204" pitchFamily="34" charset="0"/>
            </a:endParaRPr>
          </a:p>
        </p:txBody>
      </p:sp>
      <p:sp>
        <p:nvSpPr>
          <p:cNvPr id="87" name="Rectangle 86"/>
          <p:cNvSpPr/>
          <p:nvPr/>
        </p:nvSpPr>
        <p:spPr>
          <a:xfrm>
            <a:off x="2023321" y="0"/>
            <a:ext cx="804093" cy="441648"/>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Jobs</a:t>
            </a:r>
            <a:endParaRPr lang="en-US" sz="1000" dirty="0" smtClean="0">
              <a:solidFill>
                <a:schemeClr val="bg1"/>
              </a:solidFill>
              <a:latin typeface="Arial" panose="020B0604020202020204" pitchFamily="34" charset="0"/>
              <a:cs typeface="Arial" panose="020B0604020202020204" pitchFamily="34" charset="0"/>
            </a:endParaRPr>
          </a:p>
        </p:txBody>
      </p:sp>
      <p:pic>
        <p:nvPicPr>
          <p:cNvPr id="4" name="Picture 2" descr="message outl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0429" y="10227135"/>
            <a:ext cx="168790" cy="168790"/>
          </a:xfrm>
          <a:prstGeom prst="rect">
            <a:avLst/>
          </a:prstGeom>
          <a:noFill/>
          <a:extLst>
            <a:ext uri="{909E8E84-426E-40DD-AFC4-6F175D3DCCD1}">
              <a14:hiddenFill xmlns:a14="http://schemas.microsoft.com/office/drawing/2010/main">
                <a:solidFill>
                  <a:srgbClr val="FFFFFF"/>
                </a:solidFill>
              </a14:hiddenFill>
            </a:ext>
          </a:extLst>
        </p:spPr>
      </p:pic>
      <p:sp>
        <p:nvSpPr>
          <p:cNvPr id="65" name="Rounded Rectangle 64"/>
          <p:cNvSpPr/>
          <p:nvPr/>
        </p:nvSpPr>
        <p:spPr>
          <a:xfrm>
            <a:off x="10503068" y="67276"/>
            <a:ext cx="859719" cy="284473"/>
          </a:xfrm>
          <a:prstGeom prst="roundRect">
            <a:avLst>
              <a:gd name="adj" fmla="val 5291"/>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In</a:t>
            </a:r>
          </a:p>
        </p:txBody>
      </p:sp>
      <p:sp>
        <p:nvSpPr>
          <p:cNvPr id="66" name="Rounded Rectangle 65"/>
          <p:cNvSpPr/>
          <p:nvPr/>
        </p:nvSpPr>
        <p:spPr>
          <a:xfrm>
            <a:off x="11515556" y="81599"/>
            <a:ext cx="859719" cy="284473"/>
          </a:xfrm>
          <a:prstGeom prst="roundRect">
            <a:avLst>
              <a:gd name="adj" fmla="val 5291"/>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Up</a:t>
            </a:r>
          </a:p>
        </p:txBody>
      </p:sp>
      <p:sp>
        <p:nvSpPr>
          <p:cNvPr id="67" name="Rectangle 66"/>
          <p:cNvSpPr/>
          <p:nvPr/>
        </p:nvSpPr>
        <p:spPr>
          <a:xfrm>
            <a:off x="6815621" y="0"/>
            <a:ext cx="987275" cy="457200"/>
          </a:xfrm>
          <a:prstGeom prst="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Employers</a:t>
            </a:r>
            <a:endParaRPr lang="en-US" sz="1000" dirty="0" smtClean="0">
              <a:solidFill>
                <a:schemeClr val="bg1"/>
              </a:solidFill>
              <a:latin typeface="Arial" panose="020B0604020202020204" pitchFamily="34" charset="0"/>
              <a:cs typeface="Arial" panose="020B0604020202020204" pitchFamily="34" charset="0"/>
            </a:endParaRPr>
          </a:p>
        </p:txBody>
      </p:sp>
      <p:sp>
        <p:nvSpPr>
          <p:cNvPr id="69" name="Rectangle 68"/>
          <p:cNvSpPr/>
          <p:nvPr/>
        </p:nvSpPr>
        <p:spPr>
          <a:xfrm>
            <a:off x="7802896" y="-15552"/>
            <a:ext cx="1101778"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Free Job Post</a:t>
            </a:r>
            <a:endParaRPr lang="en-US" sz="1000" dirty="0" smtClean="0">
              <a:solidFill>
                <a:schemeClr val="bg1"/>
              </a:solidFill>
              <a:latin typeface="Arial" panose="020B0604020202020204" pitchFamily="34" charset="0"/>
              <a:cs typeface="Arial" panose="020B0604020202020204" pitchFamily="34" charset="0"/>
            </a:endParaRPr>
          </a:p>
        </p:txBody>
      </p:sp>
      <p:grpSp>
        <p:nvGrpSpPr>
          <p:cNvPr id="30" name="Group 29"/>
          <p:cNvGrpSpPr/>
          <p:nvPr/>
        </p:nvGrpSpPr>
        <p:grpSpPr>
          <a:xfrm>
            <a:off x="6800073" y="470248"/>
            <a:ext cx="2592288" cy="1653480"/>
            <a:chOff x="6521508" y="539552"/>
            <a:chExt cx="2592288" cy="1653480"/>
          </a:xfrm>
        </p:grpSpPr>
        <p:sp>
          <p:nvSpPr>
            <p:cNvPr id="27" name="Rectangle 26"/>
            <p:cNvSpPr/>
            <p:nvPr/>
          </p:nvSpPr>
          <p:spPr>
            <a:xfrm>
              <a:off x="6521508" y="683567"/>
              <a:ext cx="2592288" cy="1509465"/>
            </a:xfrm>
            <a:prstGeom prst="rect">
              <a:avLst/>
            </a:prstGeom>
            <a:solidFill>
              <a:schemeClr val="bg1"/>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28" name="TextBox 27"/>
            <p:cNvSpPr txBox="1"/>
            <p:nvPr/>
          </p:nvSpPr>
          <p:spPr>
            <a:xfrm>
              <a:off x="6585798" y="755576"/>
              <a:ext cx="2527997" cy="1384995"/>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Overview</a:t>
              </a:r>
            </a:p>
            <a:p>
              <a:endParaRPr lang="en-US" sz="1050" dirty="0">
                <a:solidFill>
                  <a:schemeClr val="tx1">
                    <a:lumMod val="85000"/>
                    <a:lumOff val="15000"/>
                  </a:schemeClr>
                </a:solidFill>
                <a:latin typeface="+mn-lt"/>
              </a:endParaRPr>
            </a:p>
            <a:p>
              <a:r>
                <a:rPr lang="en-US" sz="1050" dirty="0" smtClean="0">
                  <a:solidFill>
                    <a:schemeClr val="tx1">
                      <a:lumMod val="85000"/>
                      <a:lumOff val="15000"/>
                    </a:schemeClr>
                  </a:solidFill>
                  <a:latin typeface="+mn-lt"/>
                </a:rPr>
                <a:t>Post a Job</a:t>
              </a:r>
            </a:p>
            <a:p>
              <a:endParaRPr lang="en-US" sz="1050" dirty="0">
                <a:solidFill>
                  <a:schemeClr val="tx1">
                    <a:lumMod val="85000"/>
                    <a:lumOff val="15000"/>
                  </a:schemeClr>
                </a:solidFill>
                <a:latin typeface="+mn-lt"/>
              </a:endParaRPr>
            </a:p>
            <a:p>
              <a:r>
                <a:rPr lang="en-US" sz="1050" dirty="0" smtClean="0">
                  <a:solidFill>
                    <a:schemeClr val="tx1">
                      <a:lumMod val="85000"/>
                      <a:lumOff val="15000"/>
                    </a:schemeClr>
                  </a:solidFill>
                  <a:latin typeface="+mn-lt"/>
                </a:rPr>
                <a:t>Job Posting Plan</a:t>
              </a:r>
            </a:p>
            <a:p>
              <a:endParaRPr lang="en-US" sz="1050" dirty="0">
                <a:solidFill>
                  <a:schemeClr val="tx1">
                    <a:lumMod val="85000"/>
                    <a:lumOff val="15000"/>
                  </a:schemeClr>
                </a:solidFill>
                <a:latin typeface="+mn-lt"/>
              </a:endParaRPr>
            </a:p>
            <a:p>
              <a:r>
                <a:rPr lang="en-US" sz="1050" dirty="0" smtClean="0">
                  <a:solidFill>
                    <a:schemeClr val="tx1">
                      <a:lumMod val="85000"/>
                      <a:lumOff val="15000"/>
                    </a:schemeClr>
                  </a:solidFill>
                  <a:latin typeface="+mn-lt"/>
                </a:rPr>
                <a:t>Create Branding Page </a:t>
              </a:r>
            </a:p>
            <a:p>
              <a:endParaRPr lang="en-US" sz="1050" dirty="0">
                <a:solidFill>
                  <a:schemeClr val="tx1">
                    <a:lumMod val="85000"/>
                    <a:lumOff val="15000"/>
                  </a:schemeClr>
                </a:solidFill>
                <a:latin typeface="+mn-lt"/>
              </a:endParaRPr>
            </a:p>
          </p:txBody>
        </p:sp>
        <p:sp>
          <p:nvSpPr>
            <p:cNvPr id="29" name="Isosceles Triangle 28"/>
            <p:cNvSpPr/>
            <p:nvPr/>
          </p:nvSpPr>
          <p:spPr>
            <a:xfrm>
              <a:off x="6904856" y="539552"/>
              <a:ext cx="216024" cy="144016"/>
            </a:xfrm>
            <a:prstGeom prst="triangle">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grpSp>
      <p:sp>
        <p:nvSpPr>
          <p:cNvPr id="103" name="Rectangular Callout 102"/>
          <p:cNvSpPr/>
          <p:nvPr/>
        </p:nvSpPr>
        <p:spPr>
          <a:xfrm>
            <a:off x="4312568" y="692654"/>
            <a:ext cx="1931170" cy="1143042"/>
          </a:xfrm>
          <a:prstGeom prst="wedgeRectCallout">
            <a:avLst>
              <a:gd name="adj1" fmla="val 80246"/>
              <a:gd name="adj2" fmla="val -83209"/>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If you click on Employers only then you will open Overview page or you can click on Overview in the dropdown.  Click other items on the dropdown will open other pages.</a:t>
            </a:r>
          </a:p>
        </p:txBody>
      </p:sp>
      <p:sp>
        <p:nvSpPr>
          <p:cNvPr id="17" name="Rectangular Callout 16"/>
          <p:cNvSpPr/>
          <p:nvPr/>
        </p:nvSpPr>
        <p:spPr>
          <a:xfrm>
            <a:off x="9641160" y="699550"/>
            <a:ext cx="1368152" cy="564625"/>
          </a:xfrm>
          <a:prstGeom prst="wedgeRectCallout">
            <a:avLst>
              <a:gd name="adj1" fmla="val -108801"/>
              <a:gd name="adj2" fmla="val -132944"/>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Click to open page 6</a:t>
            </a:r>
          </a:p>
        </p:txBody>
      </p:sp>
      <p:cxnSp>
        <p:nvCxnSpPr>
          <p:cNvPr id="3" name="Straight Arrow Connector 2"/>
          <p:cNvCxnSpPr>
            <a:stCxn id="17" idx="1"/>
          </p:cNvCxnSpPr>
          <p:nvPr/>
        </p:nvCxnSpPr>
        <p:spPr>
          <a:xfrm flipH="1">
            <a:off x="7696944" y="981863"/>
            <a:ext cx="1944216" cy="133753"/>
          </a:xfrm>
          <a:prstGeom prst="straightConnector1">
            <a:avLst/>
          </a:prstGeom>
          <a:ln w="31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ular Callout 19"/>
          <p:cNvSpPr/>
          <p:nvPr/>
        </p:nvSpPr>
        <p:spPr>
          <a:xfrm>
            <a:off x="9713168" y="1506642"/>
            <a:ext cx="1368152" cy="564625"/>
          </a:xfrm>
          <a:prstGeom prst="wedgeRectCallout">
            <a:avLst>
              <a:gd name="adj1" fmla="val -170066"/>
              <a:gd name="adj2" fmla="val -55344"/>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Open similar to page without the progress bar    </a:t>
            </a:r>
          </a:p>
        </p:txBody>
      </p:sp>
    </p:spTree>
    <p:extLst>
      <p:ext uri="{BB962C8B-B14F-4D97-AF65-F5344CB8AC3E}">
        <p14:creationId xmlns:p14="http://schemas.microsoft.com/office/powerpoint/2010/main" val="3329577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3" name="Rectangle 2"/>
          <p:cNvSpPr/>
          <p:nvPr/>
        </p:nvSpPr>
        <p:spPr>
          <a:xfrm>
            <a:off x="19447" y="9172645"/>
            <a:ext cx="12801600" cy="2296382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pic>
        <p:nvPicPr>
          <p:cNvPr id="78"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 y="0"/>
            <a:ext cx="12849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Rectangle 78"/>
          <p:cNvSpPr/>
          <p:nvPr/>
        </p:nvSpPr>
        <p:spPr>
          <a:xfrm>
            <a:off x="1592379" y="-9526"/>
            <a:ext cx="11209221" cy="466725"/>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chemeClr val="bg1"/>
              </a:solidFill>
              <a:latin typeface="Arial" panose="020B0604020202020204" pitchFamily="34" charset="0"/>
              <a:cs typeface="Arial" panose="020B0604020202020204" pitchFamily="34" charset="0"/>
            </a:endParaRPr>
          </a:p>
        </p:txBody>
      </p:sp>
      <p:pic>
        <p:nvPicPr>
          <p:cNvPr id="8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1" y="-9526"/>
            <a:ext cx="1614409" cy="41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ounded Rectangle 64"/>
          <p:cNvSpPr/>
          <p:nvPr/>
        </p:nvSpPr>
        <p:spPr>
          <a:xfrm>
            <a:off x="10503068" y="67276"/>
            <a:ext cx="859719" cy="284473"/>
          </a:xfrm>
          <a:prstGeom prst="roundRect">
            <a:avLst>
              <a:gd name="adj" fmla="val 5291"/>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In</a:t>
            </a:r>
          </a:p>
        </p:txBody>
      </p:sp>
      <p:sp>
        <p:nvSpPr>
          <p:cNvPr id="66" name="Rounded Rectangle 65"/>
          <p:cNvSpPr/>
          <p:nvPr/>
        </p:nvSpPr>
        <p:spPr>
          <a:xfrm>
            <a:off x="11515556" y="81599"/>
            <a:ext cx="859719" cy="284473"/>
          </a:xfrm>
          <a:prstGeom prst="roundRect">
            <a:avLst>
              <a:gd name="adj" fmla="val 5291"/>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Up</a:t>
            </a:r>
          </a:p>
        </p:txBody>
      </p:sp>
      <p:sp>
        <p:nvSpPr>
          <p:cNvPr id="68" name="Rectangle 67"/>
          <p:cNvSpPr/>
          <p:nvPr/>
        </p:nvSpPr>
        <p:spPr>
          <a:xfrm>
            <a:off x="6513707" y="-4765"/>
            <a:ext cx="1224136"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Post a Job</a:t>
            </a:r>
            <a:endParaRPr lang="en-US" sz="1000" dirty="0" smtClean="0">
              <a:solidFill>
                <a:schemeClr val="bg1"/>
              </a:solidFill>
              <a:latin typeface="Arial" panose="020B0604020202020204" pitchFamily="34" charset="0"/>
              <a:cs typeface="Arial" panose="020B0604020202020204" pitchFamily="34" charset="0"/>
            </a:endParaRPr>
          </a:p>
        </p:txBody>
      </p:sp>
      <p:sp>
        <p:nvSpPr>
          <p:cNvPr id="69" name="Rectangle 68"/>
          <p:cNvSpPr/>
          <p:nvPr/>
        </p:nvSpPr>
        <p:spPr>
          <a:xfrm>
            <a:off x="7694624" y="-22577"/>
            <a:ext cx="1406320"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Create Brand Page</a:t>
            </a:r>
            <a:endParaRPr lang="en-US" sz="1000" dirty="0" smtClean="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1720280" y="74710"/>
            <a:ext cx="1430957" cy="307777"/>
          </a:xfrm>
          <a:prstGeom prst="rect">
            <a:avLst/>
          </a:prstGeom>
          <a:noFill/>
          <a:ln>
            <a:noFill/>
          </a:ln>
        </p:spPr>
        <p:txBody>
          <a:bodyPr wrap="square" rtlCol="0">
            <a:spAutoFit/>
          </a:bodyPr>
          <a:lstStyle/>
          <a:p>
            <a:r>
              <a:rPr lang="en-US" sz="1400" dirty="0" smtClean="0">
                <a:solidFill>
                  <a:srgbClr val="FEA002"/>
                </a:solidFill>
                <a:latin typeface="+mn-lt"/>
              </a:rPr>
              <a:t>For Employers</a:t>
            </a:r>
          </a:p>
        </p:txBody>
      </p:sp>
      <p:sp>
        <p:nvSpPr>
          <p:cNvPr id="35" name="Rectangle 34"/>
          <p:cNvSpPr/>
          <p:nvPr/>
        </p:nvSpPr>
        <p:spPr>
          <a:xfrm>
            <a:off x="5716980" y="-9525"/>
            <a:ext cx="864096" cy="457201"/>
          </a:xfrm>
          <a:prstGeom prst="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Overview</a:t>
            </a:r>
            <a:endParaRPr lang="en-US" sz="1000" dirty="0" smtClean="0">
              <a:solidFill>
                <a:schemeClr val="bg1"/>
              </a:solidFill>
              <a:latin typeface="Arial" panose="020B0604020202020204" pitchFamily="34" charset="0"/>
              <a:cs typeface="Arial" panose="020B0604020202020204" pitchFamily="34" charset="0"/>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 y="28280938"/>
            <a:ext cx="1282065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059163" y="1115616"/>
            <a:ext cx="5434668" cy="1200329"/>
          </a:xfrm>
          <a:prstGeom prst="rect">
            <a:avLst/>
          </a:prstGeom>
          <a:noFill/>
          <a:ln>
            <a:noFill/>
          </a:ln>
        </p:spPr>
        <p:txBody>
          <a:bodyPr wrap="square" rtlCol="0">
            <a:spAutoFit/>
          </a:bodyPr>
          <a:lstStyle/>
          <a:p>
            <a:pPr algn="ctr"/>
            <a:r>
              <a:rPr lang="en-US" sz="3600" dirty="0" smtClean="0">
                <a:solidFill>
                  <a:srgbClr val="FF0000"/>
                </a:solidFill>
                <a:latin typeface="+mn-lt"/>
              </a:rPr>
              <a:t>Accelerate your hiring </a:t>
            </a:r>
          </a:p>
          <a:p>
            <a:pPr algn="ctr"/>
            <a:r>
              <a:rPr lang="en-US" sz="3600" dirty="0" smtClean="0">
                <a:solidFill>
                  <a:srgbClr val="FF0000"/>
                </a:solidFill>
                <a:latin typeface="+mn-lt"/>
              </a:rPr>
              <a:t>in 2017</a:t>
            </a:r>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2363" y="1715780"/>
            <a:ext cx="4013865" cy="345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622765" y="4750761"/>
            <a:ext cx="2115671" cy="504056"/>
          </a:xfrm>
          <a:prstGeom prst="rect">
            <a:avLst/>
          </a:prstGeom>
          <a:solidFill>
            <a:srgbClr val="FEA00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dirty="0" smtClean="0">
                <a:solidFill>
                  <a:schemeClr val="bg1"/>
                </a:solidFill>
                <a:latin typeface="Arial" panose="020B0604020202020204" pitchFamily="34" charset="0"/>
                <a:cs typeface="Arial" panose="020B0604020202020204" pitchFamily="34" charset="0"/>
              </a:rPr>
              <a:t>Post  Jobs for Free</a:t>
            </a:r>
          </a:p>
        </p:txBody>
      </p:sp>
      <p:sp>
        <p:nvSpPr>
          <p:cNvPr id="20" name="Rectangle 19"/>
          <p:cNvSpPr/>
          <p:nvPr/>
        </p:nvSpPr>
        <p:spPr>
          <a:xfrm>
            <a:off x="5433" y="25688650"/>
            <a:ext cx="12811125" cy="2592288"/>
          </a:xfrm>
          <a:prstGeom prst="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9" name="TextBox 18"/>
          <p:cNvSpPr txBox="1"/>
          <p:nvPr/>
        </p:nvSpPr>
        <p:spPr>
          <a:xfrm>
            <a:off x="1329282" y="26211517"/>
            <a:ext cx="4272192" cy="830997"/>
          </a:xfrm>
          <a:prstGeom prst="rect">
            <a:avLst/>
          </a:prstGeom>
          <a:noFill/>
          <a:ln>
            <a:noFill/>
          </a:ln>
        </p:spPr>
        <p:txBody>
          <a:bodyPr wrap="square" rtlCol="0">
            <a:spAutoFit/>
          </a:bodyPr>
          <a:lstStyle/>
          <a:p>
            <a:pPr algn="ctr"/>
            <a:r>
              <a:rPr lang="en-US" dirty="0" smtClean="0">
                <a:solidFill>
                  <a:schemeClr val="bg1"/>
                </a:solidFill>
                <a:latin typeface="+mn-lt"/>
              </a:rPr>
              <a:t>Boost your hiring and grow your staff today </a:t>
            </a:r>
          </a:p>
        </p:txBody>
      </p:sp>
      <p:sp>
        <p:nvSpPr>
          <p:cNvPr id="42" name="Rectangle 41"/>
          <p:cNvSpPr/>
          <p:nvPr/>
        </p:nvSpPr>
        <p:spPr>
          <a:xfrm>
            <a:off x="2315569" y="27272826"/>
            <a:ext cx="2299617" cy="504056"/>
          </a:xfrm>
          <a:prstGeom prst="rect">
            <a:avLst/>
          </a:prstGeom>
          <a:solidFill>
            <a:srgbClr val="FEA00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smtClean="0">
                <a:solidFill>
                  <a:schemeClr val="tx1"/>
                </a:solidFill>
                <a:latin typeface="Arial" panose="020B0604020202020204" pitchFamily="34" charset="0"/>
                <a:cs typeface="Arial" panose="020B0604020202020204" pitchFamily="34" charset="0"/>
              </a:rPr>
              <a:t>Try Free Post Job</a:t>
            </a:r>
          </a:p>
        </p:txBody>
      </p:sp>
      <p:sp>
        <p:nvSpPr>
          <p:cNvPr id="45" name="TextBox 44"/>
          <p:cNvSpPr txBox="1"/>
          <p:nvPr/>
        </p:nvSpPr>
        <p:spPr>
          <a:xfrm>
            <a:off x="7423448" y="26226411"/>
            <a:ext cx="4272192" cy="830997"/>
          </a:xfrm>
          <a:prstGeom prst="rect">
            <a:avLst/>
          </a:prstGeom>
          <a:noFill/>
          <a:ln>
            <a:noFill/>
          </a:ln>
        </p:spPr>
        <p:txBody>
          <a:bodyPr wrap="square" rtlCol="0">
            <a:spAutoFit/>
          </a:bodyPr>
          <a:lstStyle/>
          <a:p>
            <a:pPr algn="ctr"/>
            <a:r>
              <a:rPr lang="en-US" dirty="0" smtClean="0">
                <a:solidFill>
                  <a:schemeClr val="bg1"/>
                </a:solidFill>
                <a:latin typeface="+mn-lt"/>
              </a:rPr>
              <a:t>Promote your company and drive awareness </a:t>
            </a:r>
          </a:p>
        </p:txBody>
      </p:sp>
      <p:sp>
        <p:nvSpPr>
          <p:cNvPr id="46" name="Rectangle 45"/>
          <p:cNvSpPr/>
          <p:nvPr/>
        </p:nvSpPr>
        <p:spPr>
          <a:xfrm>
            <a:off x="8177205" y="27287720"/>
            <a:ext cx="2821693" cy="504056"/>
          </a:xfrm>
          <a:prstGeom prst="rect">
            <a:avLst/>
          </a:prstGeom>
          <a:solidFill>
            <a:srgbClr val="FEA00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smtClean="0">
                <a:solidFill>
                  <a:schemeClr val="tx1"/>
                </a:solidFill>
                <a:latin typeface="Arial" panose="020B0604020202020204" pitchFamily="34" charset="0"/>
                <a:cs typeface="Arial" panose="020B0604020202020204" pitchFamily="34" charset="0"/>
              </a:rPr>
              <a:t>Create Brand Page</a:t>
            </a:r>
          </a:p>
        </p:txBody>
      </p:sp>
      <p:cxnSp>
        <p:nvCxnSpPr>
          <p:cNvPr id="24" name="Straight Connector 23"/>
          <p:cNvCxnSpPr>
            <a:stCxn id="20" idx="0"/>
            <a:endCxn id="20" idx="2"/>
          </p:cNvCxnSpPr>
          <p:nvPr/>
        </p:nvCxnSpPr>
        <p:spPr>
          <a:xfrm>
            <a:off x="6410996" y="25688650"/>
            <a:ext cx="0" cy="2592288"/>
          </a:xfrm>
          <a:prstGeom prst="line">
            <a:avLst/>
          </a:prstGeom>
          <a:ln w="3175">
            <a:solidFill>
              <a:schemeClr val="bg1">
                <a:lumMod val="95000"/>
              </a:schemeClr>
            </a:solidFill>
            <a:tailEnd type="none"/>
          </a:ln>
        </p:spPr>
        <p:style>
          <a:lnRef idx="1">
            <a:schemeClr val="accent1"/>
          </a:lnRef>
          <a:fillRef idx="0">
            <a:schemeClr val="accent1"/>
          </a:fillRef>
          <a:effectRef idx="0">
            <a:schemeClr val="accent1"/>
          </a:effectRef>
          <a:fontRef idx="minor">
            <a:schemeClr val="tx1"/>
          </a:fontRef>
        </p:style>
      </p:cxnSp>
      <p:sp>
        <p:nvSpPr>
          <p:cNvPr id="50" name="Rectangular Callout 49"/>
          <p:cNvSpPr/>
          <p:nvPr/>
        </p:nvSpPr>
        <p:spPr>
          <a:xfrm>
            <a:off x="200631" y="28824432"/>
            <a:ext cx="923058" cy="749699"/>
          </a:xfrm>
          <a:prstGeom prst="wedgeRectCallout">
            <a:avLst>
              <a:gd name="adj1" fmla="val 86717"/>
              <a:gd name="adj2" fmla="val -1071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Take code from current website</a:t>
            </a:r>
          </a:p>
        </p:txBody>
      </p:sp>
      <p:sp>
        <p:nvSpPr>
          <p:cNvPr id="41" name="TextBox 40"/>
          <p:cNvSpPr txBox="1"/>
          <p:nvPr/>
        </p:nvSpPr>
        <p:spPr>
          <a:xfrm>
            <a:off x="1304799" y="2636720"/>
            <a:ext cx="5328690" cy="1785104"/>
          </a:xfrm>
          <a:prstGeom prst="rect">
            <a:avLst/>
          </a:prstGeom>
          <a:noFill/>
          <a:ln>
            <a:noFill/>
          </a:ln>
        </p:spPr>
        <p:txBody>
          <a:bodyPr wrap="square" rtlCol="0">
            <a:spAutoFit/>
          </a:bodyPr>
          <a:lstStyle/>
          <a:p>
            <a:r>
              <a:rPr lang="en-US" sz="2000" b="1" dirty="0" smtClean="0">
                <a:solidFill>
                  <a:schemeClr val="tx1">
                    <a:lumMod val="85000"/>
                    <a:lumOff val="15000"/>
                  </a:schemeClr>
                </a:solidFill>
                <a:latin typeface="+mn-lt"/>
              </a:rPr>
              <a:t>Are you happy with your hiring today?</a:t>
            </a:r>
            <a:r>
              <a:rPr lang="en-US" sz="2000" dirty="0" smtClean="0">
                <a:solidFill>
                  <a:schemeClr val="tx1">
                    <a:lumMod val="85000"/>
                    <a:lumOff val="15000"/>
                  </a:schemeClr>
                </a:solidFill>
                <a:latin typeface="+mn-lt"/>
              </a:rPr>
              <a:t> </a:t>
            </a:r>
          </a:p>
          <a:p>
            <a:endParaRPr lang="en-US" sz="1800" dirty="0">
              <a:solidFill>
                <a:schemeClr val="tx1">
                  <a:lumMod val="85000"/>
                  <a:lumOff val="15000"/>
                </a:schemeClr>
              </a:solidFill>
              <a:latin typeface="+mn-lt"/>
            </a:endParaRPr>
          </a:p>
          <a:p>
            <a:r>
              <a:rPr lang="en-US" sz="1800" dirty="0">
                <a:solidFill>
                  <a:schemeClr val="tx1">
                    <a:lumMod val="85000"/>
                    <a:lumOff val="15000"/>
                  </a:schemeClr>
                </a:solidFill>
                <a:latin typeface="+mn-lt"/>
              </a:rPr>
              <a:t>O</a:t>
            </a:r>
            <a:r>
              <a:rPr lang="en-US" sz="1800" dirty="0" smtClean="0">
                <a:solidFill>
                  <a:schemeClr val="tx1">
                    <a:lumMod val="85000"/>
                    <a:lumOff val="15000"/>
                  </a:schemeClr>
                </a:solidFill>
                <a:latin typeface="+mn-lt"/>
              </a:rPr>
              <a:t>ur new approach to attract candidates is affordable, fast and easy. </a:t>
            </a:r>
          </a:p>
          <a:p>
            <a:endParaRPr lang="en-US" sz="1800" dirty="0">
              <a:solidFill>
                <a:schemeClr val="tx1">
                  <a:lumMod val="85000"/>
                  <a:lumOff val="15000"/>
                </a:schemeClr>
              </a:solidFill>
              <a:latin typeface="+mn-lt"/>
            </a:endParaRPr>
          </a:p>
          <a:p>
            <a:r>
              <a:rPr lang="en-US" sz="1800" dirty="0" smtClean="0">
                <a:solidFill>
                  <a:schemeClr val="tx1">
                    <a:lumMod val="85000"/>
                    <a:lumOff val="15000"/>
                  </a:schemeClr>
                </a:solidFill>
                <a:latin typeface="+mn-lt"/>
              </a:rPr>
              <a:t>Try our 30 days risk-free jobs posting that works. </a:t>
            </a:r>
          </a:p>
        </p:txBody>
      </p:sp>
      <p:sp>
        <p:nvSpPr>
          <p:cNvPr id="59" name="Rectangle 58"/>
          <p:cNvSpPr/>
          <p:nvPr/>
        </p:nvSpPr>
        <p:spPr>
          <a:xfrm>
            <a:off x="9100945" y="-28612"/>
            <a:ext cx="1044272"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Contact Us</a:t>
            </a:r>
            <a:endParaRPr lang="en-US" sz="1000" dirty="0" smtClean="0">
              <a:solidFill>
                <a:schemeClr val="bg1"/>
              </a:solidFill>
              <a:latin typeface="Arial" panose="020B0604020202020204" pitchFamily="34" charset="0"/>
              <a:cs typeface="Arial" panose="020B0604020202020204" pitchFamily="34" charset="0"/>
            </a:endParaRPr>
          </a:p>
        </p:txBody>
      </p:sp>
      <p:sp>
        <p:nvSpPr>
          <p:cNvPr id="60" name="Rectangular Callout 59"/>
          <p:cNvSpPr/>
          <p:nvPr/>
        </p:nvSpPr>
        <p:spPr>
          <a:xfrm>
            <a:off x="8907287" y="671813"/>
            <a:ext cx="2002642" cy="288032"/>
          </a:xfrm>
          <a:prstGeom prst="wedgeRectCallout">
            <a:avLst>
              <a:gd name="adj1" fmla="val 6793"/>
              <a:gd name="adj2" fmla="val -172661"/>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hlinkClick r:id="rId7"/>
              </a:rPr>
              <a:t>Open http://fillintech.com/contactUs</a:t>
            </a:r>
            <a:endParaRPr lang="en-US" sz="1000" dirty="0" smtClean="0">
              <a:solidFill>
                <a:srgbClr val="FF0000"/>
              </a:solidFill>
              <a:latin typeface="Arial" panose="020B0604020202020204" pitchFamily="34" charset="0"/>
              <a:cs typeface="Arial" panose="020B0604020202020204" pitchFamily="34" charset="0"/>
            </a:endParaRP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63" name="TextBox 62"/>
          <p:cNvSpPr txBox="1"/>
          <p:nvPr/>
        </p:nvSpPr>
        <p:spPr>
          <a:xfrm>
            <a:off x="1397956" y="22230764"/>
            <a:ext cx="3744416" cy="507831"/>
          </a:xfrm>
          <a:prstGeom prst="rect">
            <a:avLst/>
          </a:prstGeom>
          <a:noFill/>
          <a:ln>
            <a:noFill/>
          </a:ln>
        </p:spPr>
        <p:txBody>
          <a:bodyPr wrap="square" rtlCol="0">
            <a:spAutoFit/>
          </a:bodyPr>
          <a:lstStyle/>
          <a:p>
            <a:r>
              <a:rPr lang="en-US" sz="2000" dirty="0" smtClean="0">
                <a:solidFill>
                  <a:schemeClr val="tx1">
                    <a:lumMod val="85000"/>
                    <a:lumOff val="15000"/>
                  </a:schemeClr>
                </a:solidFill>
                <a:latin typeface="+mn-lt"/>
              </a:rPr>
              <a:t>Frequently Asked Questions</a:t>
            </a:r>
          </a:p>
          <a:p>
            <a:endParaRPr lang="en-US" sz="600" dirty="0">
              <a:solidFill>
                <a:schemeClr val="tx1">
                  <a:lumMod val="85000"/>
                  <a:lumOff val="15000"/>
                </a:schemeClr>
              </a:solidFill>
              <a:latin typeface="+mn-lt"/>
            </a:endParaRPr>
          </a:p>
        </p:txBody>
      </p:sp>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4236" y="22878836"/>
            <a:ext cx="44196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2564" y="22897286"/>
            <a:ext cx="44196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tangular Callout 69"/>
          <p:cNvSpPr/>
          <p:nvPr/>
        </p:nvSpPr>
        <p:spPr>
          <a:xfrm>
            <a:off x="-1128646" y="22374780"/>
            <a:ext cx="1830346" cy="1585072"/>
          </a:xfrm>
          <a:prstGeom prst="wedgeRectCallout">
            <a:avLst>
              <a:gd name="adj1" fmla="val 86717"/>
              <a:gd name="adj2" fmla="val -1071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Use: </a:t>
            </a:r>
            <a:r>
              <a:rPr lang="en-US" sz="1000" dirty="0">
                <a:solidFill>
                  <a:srgbClr val="FF0000"/>
                </a:solidFill>
                <a:latin typeface="Arial" panose="020B0604020202020204" pitchFamily="34" charset="0"/>
                <a:cs typeface="Arial" panose="020B0604020202020204" pitchFamily="34" charset="0"/>
                <a:hlinkClick r:id="rId9"/>
              </a:rPr>
              <a:t>http://</a:t>
            </a:r>
            <a:r>
              <a:rPr lang="en-US" sz="1000" dirty="0" smtClean="0">
                <a:solidFill>
                  <a:srgbClr val="FF0000"/>
                </a:solidFill>
                <a:latin typeface="Arial" panose="020B0604020202020204" pitchFamily="34" charset="0"/>
                <a:cs typeface="Arial" panose="020B0604020202020204" pitchFamily="34" charset="0"/>
                <a:hlinkClick r:id="rId9"/>
              </a:rPr>
              <a:t>keenthemes.com/preview/metronic/theme/admin_1/page_general_faq.html</a:t>
            </a:r>
            <a:r>
              <a:rPr lang="en-US" sz="1000" dirty="0" smtClean="0">
                <a:solidFill>
                  <a:srgbClr val="FF0000"/>
                </a:solidFill>
                <a:latin typeface="Arial" panose="020B0604020202020204" pitchFamily="34" charset="0"/>
                <a:cs typeface="Arial" panose="020B0604020202020204" pitchFamily="34" charset="0"/>
              </a:rPr>
              <a:t> which allows you to expand and collapse the question. Should put sample questions so Owner can replace them in the file later.</a:t>
            </a:r>
          </a:p>
        </p:txBody>
      </p:sp>
      <p:sp>
        <p:nvSpPr>
          <p:cNvPr id="77" name="Rectangular Callout 76"/>
          <p:cNvSpPr/>
          <p:nvPr/>
        </p:nvSpPr>
        <p:spPr>
          <a:xfrm>
            <a:off x="-511968" y="815829"/>
            <a:ext cx="1201824" cy="731835"/>
          </a:xfrm>
          <a:prstGeom prst="wedgeRectCallout">
            <a:avLst>
              <a:gd name="adj1" fmla="val 58995"/>
              <a:gd name="adj2" fmla="val -108565"/>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click on logo to go back to landing page</a:t>
            </a:r>
          </a:p>
        </p:txBody>
      </p:sp>
      <p:grpSp>
        <p:nvGrpSpPr>
          <p:cNvPr id="21" name="Group 20"/>
          <p:cNvGrpSpPr/>
          <p:nvPr/>
        </p:nvGrpSpPr>
        <p:grpSpPr>
          <a:xfrm>
            <a:off x="241929" y="17064209"/>
            <a:ext cx="9096292" cy="4057455"/>
            <a:chOff x="506789" y="6085272"/>
            <a:chExt cx="9096292" cy="4057455"/>
          </a:xfrm>
        </p:grpSpPr>
        <p:sp>
          <p:nvSpPr>
            <p:cNvPr id="61" name="TextBox 60"/>
            <p:cNvSpPr txBox="1"/>
            <p:nvPr/>
          </p:nvSpPr>
          <p:spPr>
            <a:xfrm>
              <a:off x="4775461" y="6085272"/>
              <a:ext cx="3414573" cy="723275"/>
            </a:xfrm>
            <a:prstGeom prst="rect">
              <a:avLst/>
            </a:prstGeom>
            <a:noFill/>
            <a:ln>
              <a:noFill/>
            </a:ln>
          </p:spPr>
          <p:txBody>
            <a:bodyPr wrap="square" rtlCol="0">
              <a:spAutoFit/>
            </a:bodyPr>
            <a:lstStyle/>
            <a:p>
              <a:r>
                <a:rPr lang="en-US" sz="3200" dirty="0" smtClean="0">
                  <a:solidFill>
                    <a:schemeClr val="tx1">
                      <a:lumMod val="85000"/>
                      <a:lumOff val="15000"/>
                    </a:schemeClr>
                  </a:solidFill>
                  <a:latin typeface="+mn-lt"/>
                </a:rPr>
                <a:t>Job Posting Plan</a:t>
              </a:r>
            </a:p>
            <a:p>
              <a:endParaRPr lang="en-US" sz="900" dirty="0">
                <a:solidFill>
                  <a:schemeClr val="tx1">
                    <a:lumMod val="85000"/>
                    <a:lumOff val="15000"/>
                  </a:schemeClr>
                </a:solidFill>
                <a:latin typeface="+mn-lt"/>
              </a:endParaRPr>
            </a:p>
          </p:txBody>
        </p:sp>
        <p:sp>
          <p:nvSpPr>
            <p:cNvPr id="72" name="Rounded Rectangle 71"/>
            <p:cNvSpPr/>
            <p:nvPr/>
          </p:nvSpPr>
          <p:spPr>
            <a:xfrm>
              <a:off x="3225421" y="7187690"/>
              <a:ext cx="2952328" cy="2955037"/>
            </a:xfrm>
            <a:prstGeom prst="roundRect">
              <a:avLst>
                <a:gd name="adj" fmla="val 106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73" name="TextBox 72"/>
            <p:cNvSpPr txBox="1"/>
            <p:nvPr/>
          </p:nvSpPr>
          <p:spPr>
            <a:xfrm>
              <a:off x="3225420" y="7939630"/>
              <a:ext cx="2952329" cy="369332"/>
            </a:xfrm>
            <a:prstGeom prst="rect">
              <a:avLst/>
            </a:prstGeom>
            <a:noFill/>
            <a:ln>
              <a:noFill/>
            </a:ln>
          </p:spPr>
          <p:txBody>
            <a:bodyPr wrap="square" rtlCol="0">
              <a:spAutoFit/>
            </a:bodyPr>
            <a:lstStyle/>
            <a:p>
              <a:pPr algn="ctr"/>
              <a:r>
                <a:rPr lang="en-US" sz="1800" dirty="0" smtClean="0">
                  <a:solidFill>
                    <a:schemeClr val="tx1">
                      <a:lumMod val="85000"/>
                      <a:lumOff val="15000"/>
                    </a:schemeClr>
                  </a:solidFill>
                  <a:latin typeface="+mn-lt"/>
                </a:rPr>
                <a:t>Free Jobs Posting</a:t>
              </a:r>
            </a:p>
          </p:txBody>
        </p:sp>
        <p:sp>
          <p:nvSpPr>
            <p:cNvPr id="75" name="TextBox 74"/>
            <p:cNvSpPr txBox="1"/>
            <p:nvPr/>
          </p:nvSpPr>
          <p:spPr>
            <a:xfrm>
              <a:off x="3303947" y="8349126"/>
              <a:ext cx="2801794" cy="730969"/>
            </a:xfrm>
            <a:prstGeom prst="rect">
              <a:avLst/>
            </a:prstGeom>
            <a:noFill/>
            <a:ln>
              <a:noFill/>
            </a:ln>
          </p:spPr>
          <p:txBody>
            <a:bodyPr wrap="square" rtlCol="0">
              <a:spAutoFit/>
            </a:bodyPr>
            <a:lstStyle/>
            <a:p>
              <a:pPr algn="ctr">
                <a:spcAft>
                  <a:spcPts val="600"/>
                </a:spcAft>
              </a:pPr>
              <a:r>
                <a:rPr lang="en-US" sz="1050" dirty="0" smtClean="0">
                  <a:latin typeface="+mn-lt"/>
                </a:rPr>
                <a:t>30 days jobs post</a:t>
              </a:r>
            </a:p>
            <a:p>
              <a:pPr algn="ctr">
                <a:spcAft>
                  <a:spcPts val="600"/>
                </a:spcAft>
              </a:pPr>
              <a:r>
                <a:rPr lang="en-US" sz="1050" dirty="0">
                  <a:latin typeface="+mn-lt"/>
                </a:rPr>
                <a:t>5</a:t>
              </a:r>
              <a:r>
                <a:rPr lang="en-US" sz="1050" dirty="0" smtClean="0">
                  <a:latin typeface="+mn-lt"/>
                </a:rPr>
                <a:t> jobs</a:t>
              </a:r>
            </a:p>
            <a:p>
              <a:pPr algn="ctr">
                <a:spcAft>
                  <a:spcPts val="600"/>
                </a:spcAft>
              </a:pPr>
              <a:r>
                <a:rPr lang="en-US" sz="1050" dirty="0" smtClean="0">
                  <a:latin typeface="+mn-lt"/>
                </a:rPr>
                <a:t>All features included</a:t>
              </a:r>
              <a:endParaRPr lang="en-US" sz="1050" dirty="0" smtClean="0">
                <a:solidFill>
                  <a:schemeClr val="tx1">
                    <a:lumMod val="85000"/>
                    <a:lumOff val="15000"/>
                  </a:schemeClr>
                </a:solidFill>
                <a:latin typeface="+mn-lt"/>
              </a:endParaRPr>
            </a:p>
          </p:txBody>
        </p:sp>
        <p:sp>
          <p:nvSpPr>
            <p:cNvPr id="76" name="TextBox 75"/>
            <p:cNvSpPr txBox="1"/>
            <p:nvPr/>
          </p:nvSpPr>
          <p:spPr>
            <a:xfrm>
              <a:off x="3225421" y="7267378"/>
              <a:ext cx="2952328" cy="646331"/>
            </a:xfrm>
            <a:prstGeom prst="rect">
              <a:avLst/>
            </a:prstGeom>
            <a:noFill/>
            <a:ln>
              <a:noFill/>
            </a:ln>
          </p:spPr>
          <p:txBody>
            <a:bodyPr wrap="square" rtlCol="0">
              <a:spAutoFit/>
            </a:bodyPr>
            <a:lstStyle/>
            <a:p>
              <a:pPr algn="ctr"/>
              <a:r>
                <a:rPr lang="en-US" sz="3600" dirty="0" smtClean="0">
                  <a:solidFill>
                    <a:schemeClr val="tx1">
                      <a:lumMod val="85000"/>
                      <a:lumOff val="15000"/>
                    </a:schemeClr>
                  </a:solidFill>
                  <a:latin typeface="+mn-lt"/>
                </a:rPr>
                <a:t>$0 </a:t>
              </a:r>
            </a:p>
          </p:txBody>
        </p:sp>
        <p:sp>
          <p:nvSpPr>
            <p:cNvPr id="80" name="Rounded Rectangle 79"/>
            <p:cNvSpPr/>
            <p:nvPr/>
          </p:nvSpPr>
          <p:spPr>
            <a:xfrm>
              <a:off x="6650753" y="7170988"/>
              <a:ext cx="2952328" cy="2971739"/>
            </a:xfrm>
            <a:prstGeom prst="roundRect">
              <a:avLst>
                <a:gd name="adj" fmla="val 1426"/>
              </a:avLst>
            </a:prstGeom>
            <a:solidFill>
              <a:schemeClr val="bg1"/>
            </a:solidFill>
            <a:ln w="19050">
              <a:solidFill>
                <a:srgbClr val="FEA00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81" name="TextBox 80"/>
            <p:cNvSpPr txBox="1"/>
            <p:nvPr/>
          </p:nvSpPr>
          <p:spPr>
            <a:xfrm>
              <a:off x="6650752" y="7922928"/>
              <a:ext cx="2952329" cy="369332"/>
            </a:xfrm>
            <a:prstGeom prst="rect">
              <a:avLst/>
            </a:prstGeom>
            <a:noFill/>
            <a:ln>
              <a:noFill/>
            </a:ln>
          </p:spPr>
          <p:txBody>
            <a:bodyPr wrap="square" rtlCol="0">
              <a:spAutoFit/>
            </a:bodyPr>
            <a:lstStyle/>
            <a:p>
              <a:pPr algn="ctr"/>
              <a:r>
                <a:rPr lang="en-US" sz="1800" dirty="0" smtClean="0">
                  <a:solidFill>
                    <a:schemeClr val="tx1">
                      <a:lumMod val="85000"/>
                      <a:lumOff val="15000"/>
                    </a:schemeClr>
                  </a:solidFill>
                  <a:latin typeface="+mn-lt"/>
                </a:rPr>
                <a:t>Premium Jobs Listing</a:t>
              </a:r>
            </a:p>
          </p:txBody>
        </p:sp>
        <p:sp>
          <p:nvSpPr>
            <p:cNvPr id="83" name="TextBox 82"/>
            <p:cNvSpPr txBox="1"/>
            <p:nvPr/>
          </p:nvSpPr>
          <p:spPr>
            <a:xfrm>
              <a:off x="6729279" y="8361829"/>
              <a:ext cx="2801794" cy="730969"/>
            </a:xfrm>
            <a:prstGeom prst="rect">
              <a:avLst/>
            </a:prstGeom>
            <a:noFill/>
            <a:ln>
              <a:noFill/>
            </a:ln>
          </p:spPr>
          <p:txBody>
            <a:bodyPr wrap="square" rtlCol="0">
              <a:spAutoFit/>
            </a:bodyPr>
            <a:lstStyle/>
            <a:p>
              <a:pPr algn="ctr">
                <a:spcAft>
                  <a:spcPts val="600"/>
                </a:spcAft>
              </a:pPr>
              <a:r>
                <a:rPr lang="en-US" sz="1050" dirty="0" smtClean="0">
                  <a:solidFill>
                    <a:schemeClr val="tx1">
                      <a:lumMod val="85000"/>
                      <a:lumOff val="15000"/>
                    </a:schemeClr>
                  </a:solidFill>
                  <a:latin typeface="+mn-lt"/>
                </a:rPr>
                <a:t>No end date – Cancel any time </a:t>
              </a:r>
            </a:p>
            <a:p>
              <a:pPr algn="ctr">
                <a:spcAft>
                  <a:spcPts val="600"/>
                </a:spcAft>
              </a:pPr>
              <a:r>
                <a:rPr lang="en-US" sz="1050" dirty="0" smtClean="0">
                  <a:solidFill>
                    <a:schemeClr val="tx1">
                      <a:lumMod val="85000"/>
                      <a:lumOff val="15000"/>
                    </a:schemeClr>
                  </a:solidFill>
                  <a:latin typeface="+mn-lt"/>
                </a:rPr>
                <a:t>50 jobs per month</a:t>
              </a:r>
            </a:p>
            <a:p>
              <a:pPr algn="ctr">
                <a:spcAft>
                  <a:spcPts val="600"/>
                </a:spcAft>
              </a:pPr>
              <a:r>
                <a:rPr lang="en-US" sz="1050" dirty="0" smtClean="0">
                  <a:solidFill>
                    <a:schemeClr val="tx1">
                      <a:lumMod val="85000"/>
                      <a:lumOff val="15000"/>
                    </a:schemeClr>
                  </a:solidFill>
                  <a:latin typeface="+mn-lt"/>
                </a:rPr>
                <a:t>All features included </a:t>
              </a:r>
            </a:p>
          </p:txBody>
        </p:sp>
        <p:sp>
          <p:nvSpPr>
            <p:cNvPr id="84" name="TextBox 83"/>
            <p:cNvSpPr txBox="1"/>
            <p:nvPr/>
          </p:nvSpPr>
          <p:spPr>
            <a:xfrm>
              <a:off x="6650753" y="7250676"/>
              <a:ext cx="2952328" cy="646331"/>
            </a:xfrm>
            <a:prstGeom prst="rect">
              <a:avLst/>
            </a:prstGeom>
            <a:noFill/>
            <a:ln>
              <a:noFill/>
            </a:ln>
          </p:spPr>
          <p:txBody>
            <a:bodyPr wrap="square" rtlCol="0">
              <a:spAutoFit/>
            </a:bodyPr>
            <a:lstStyle/>
            <a:p>
              <a:pPr algn="ctr"/>
              <a:r>
                <a:rPr lang="en-US" sz="3600" dirty="0" smtClean="0">
                  <a:solidFill>
                    <a:schemeClr val="tx1">
                      <a:lumMod val="85000"/>
                      <a:lumOff val="15000"/>
                    </a:schemeClr>
                  </a:solidFill>
                  <a:latin typeface="+mn-lt"/>
                </a:rPr>
                <a:t>$100</a:t>
              </a:r>
              <a:r>
                <a:rPr lang="en-US" sz="1600" dirty="0" smtClean="0">
                  <a:solidFill>
                    <a:schemeClr val="tx1">
                      <a:lumMod val="85000"/>
                      <a:lumOff val="15000"/>
                    </a:schemeClr>
                  </a:solidFill>
                  <a:latin typeface="+mn-lt"/>
                </a:rPr>
                <a:t>/month</a:t>
              </a:r>
              <a:r>
                <a:rPr lang="en-US" sz="3600" dirty="0" smtClean="0">
                  <a:solidFill>
                    <a:schemeClr val="tx1">
                      <a:lumMod val="85000"/>
                      <a:lumOff val="15000"/>
                    </a:schemeClr>
                  </a:solidFill>
                  <a:latin typeface="+mn-lt"/>
                </a:rPr>
                <a:t> </a:t>
              </a:r>
            </a:p>
          </p:txBody>
        </p:sp>
        <p:sp>
          <p:nvSpPr>
            <p:cNvPr id="85" name="Rounded Rectangle 84"/>
            <p:cNvSpPr/>
            <p:nvPr/>
          </p:nvSpPr>
          <p:spPr>
            <a:xfrm>
              <a:off x="3856813" y="9430641"/>
              <a:ext cx="1773182" cy="307032"/>
            </a:xfrm>
            <a:prstGeom prst="roundRect">
              <a:avLst>
                <a:gd name="adj" fmla="val 1068"/>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dirty="0" smtClean="0">
                  <a:solidFill>
                    <a:schemeClr val="bg1"/>
                  </a:solidFill>
                  <a:latin typeface="Arial" panose="020B0604020202020204" pitchFamily="34" charset="0"/>
                  <a:cs typeface="Arial" panose="020B0604020202020204" pitchFamily="34" charset="0"/>
                </a:rPr>
                <a:t>GET STARTED</a:t>
              </a:r>
            </a:p>
          </p:txBody>
        </p:sp>
        <p:sp>
          <p:nvSpPr>
            <p:cNvPr id="86" name="Rounded Rectangle 85"/>
            <p:cNvSpPr/>
            <p:nvPr/>
          </p:nvSpPr>
          <p:spPr>
            <a:xfrm>
              <a:off x="7240326" y="9430641"/>
              <a:ext cx="1773182" cy="307032"/>
            </a:xfrm>
            <a:prstGeom prst="roundRect">
              <a:avLst>
                <a:gd name="adj" fmla="val 1068"/>
              </a:avLst>
            </a:prstGeom>
            <a:solidFill>
              <a:srgbClr val="FEA00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b="1" dirty="0" smtClean="0">
                  <a:solidFill>
                    <a:schemeClr val="bg1"/>
                  </a:solidFill>
                  <a:latin typeface="Arial" panose="020B0604020202020204" pitchFamily="34" charset="0"/>
                  <a:cs typeface="Arial" panose="020B0604020202020204" pitchFamily="34" charset="0"/>
                </a:rPr>
                <a:t>GET STARTED</a:t>
              </a:r>
            </a:p>
          </p:txBody>
        </p:sp>
        <p:sp>
          <p:nvSpPr>
            <p:cNvPr id="62" name="Rectangular Callout 61"/>
            <p:cNvSpPr/>
            <p:nvPr/>
          </p:nvSpPr>
          <p:spPr>
            <a:xfrm>
              <a:off x="506789" y="8002928"/>
              <a:ext cx="1830346" cy="612068"/>
            </a:xfrm>
            <a:prstGeom prst="wedgeRectCallout">
              <a:avLst>
                <a:gd name="adj1" fmla="val 86717"/>
                <a:gd name="adj2" fmla="val -1071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Owner will replace with price and text in code </a:t>
              </a:r>
            </a:p>
          </p:txBody>
        </p:sp>
        <p:sp>
          <p:nvSpPr>
            <p:cNvPr id="87" name="Rectangular Callout 86"/>
            <p:cNvSpPr/>
            <p:nvPr/>
          </p:nvSpPr>
          <p:spPr>
            <a:xfrm>
              <a:off x="1064896" y="9278123"/>
              <a:ext cx="1830346" cy="612068"/>
            </a:xfrm>
            <a:prstGeom prst="wedgeRectCallout">
              <a:avLst>
                <a:gd name="adj1" fmla="val 86717"/>
                <a:gd name="adj2" fmla="val -1071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Click buttons will open slide 6</a:t>
              </a:r>
            </a:p>
          </p:txBody>
        </p:sp>
      </p:grpSp>
      <p:cxnSp>
        <p:nvCxnSpPr>
          <p:cNvPr id="27" name="Straight Connector 26"/>
          <p:cNvCxnSpPr/>
          <p:nvPr/>
        </p:nvCxnSpPr>
        <p:spPr>
          <a:xfrm>
            <a:off x="-19050" y="5796136"/>
            <a:ext cx="12811125" cy="0"/>
          </a:xfrm>
          <a:prstGeom prst="line">
            <a:avLst/>
          </a:prstGeom>
          <a:ln w="317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912" y="5792996"/>
            <a:ext cx="12809513" cy="10876348"/>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90" name="TextBox 89"/>
          <p:cNvSpPr txBox="1"/>
          <p:nvPr/>
        </p:nvSpPr>
        <p:spPr>
          <a:xfrm>
            <a:off x="1900773" y="14905994"/>
            <a:ext cx="3962427" cy="1384995"/>
          </a:xfrm>
          <a:prstGeom prst="rect">
            <a:avLst/>
          </a:prstGeom>
          <a:noFill/>
          <a:ln>
            <a:noFill/>
          </a:ln>
        </p:spPr>
        <p:txBody>
          <a:bodyPr wrap="square" rtlCol="0">
            <a:spAutoFit/>
          </a:bodyPr>
          <a:lstStyle/>
          <a:p>
            <a:pPr algn="ctr"/>
            <a:r>
              <a:rPr lang="en-US" sz="1800" dirty="0" smtClean="0">
                <a:latin typeface="+mn-lt"/>
              </a:rPr>
              <a:t>Best matched </a:t>
            </a:r>
          </a:p>
          <a:p>
            <a:pPr algn="ctr"/>
            <a:r>
              <a:rPr lang="en-US" sz="1800" dirty="0" smtClean="0">
                <a:latin typeface="+mn-lt"/>
              </a:rPr>
              <a:t>Candidates</a:t>
            </a:r>
            <a:endParaRPr lang="en-US" sz="1050" dirty="0" smtClean="0">
              <a:solidFill>
                <a:schemeClr val="tx1">
                  <a:lumMod val="85000"/>
                  <a:lumOff val="15000"/>
                </a:schemeClr>
              </a:solidFill>
              <a:latin typeface="+mn-lt"/>
            </a:endParaRPr>
          </a:p>
          <a:p>
            <a:endParaRPr lang="en-US" sz="1200" dirty="0">
              <a:solidFill>
                <a:schemeClr val="tx1">
                  <a:lumMod val="85000"/>
                  <a:lumOff val="15000"/>
                </a:schemeClr>
              </a:solidFill>
              <a:latin typeface="+mn-lt"/>
            </a:endParaRPr>
          </a:p>
          <a:p>
            <a:endParaRPr lang="en-US" sz="1200" dirty="0" smtClean="0">
              <a:solidFill>
                <a:schemeClr val="tx1">
                  <a:lumMod val="85000"/>
                  <a:lumOff val="15000"/>
                </a:schemeClr>
              </a:solidFill>
              <a:latin typeface="+mn-lt"/>
            </a:endParaRPr>
          </a:p>
          <a:p>
            <a:pPr algn="ctr"/>
            <a:r>
              <a:rPr lang="en-US" sz="1200" dirty="0" smtClean="0">
                <a:solidFill>
                  <a:schemeClr val="tx1">
                    <a:lumMod val="85000"/>
                    <a:lumOff val="15000"/>
                  </a:schemeClr>
                </a:solidFill>
                <a:latin typeface="+mn-lt"/>
              </a:rPr>
              <a:t>Receive daily best-matched candidates </a:t>
            </a:r>
          </a:p>
          <a:p>
            <a:pPr algn="ctr"/>
            <a:r>
              <a:rPr lang="en-US" sz="1200" dirty="0" smtClean="0">
                <a:solidFill>
                  <a:schemeClr val="tx1">
                    <a:lumMod val="85000"/>
                    <a:lumOff val="15000"/>
                  </a:schemeClr>
                </a:solidFill>
                <a:latin typeface="+mn-lt"/>
              </a:rPr>
              <a:t>to reduce your search time</a:t>
            </a:r>
          </a:p>
        </p:txBody>
      </p:sp>
      <p:sp>
        <p:nvSpPr>
          <p:cNvPr id="101" name="TextBox 100"/>
          <p:cNvSpPr txBox="1"/>
          <p:nvPr/>
        </p:nvSpPr>
        <p:spPr>
          <a:xfrm>
            <a:off x="6843550" y="8316416"/>
            <a:ext cx="3834880" cy="1384995"/>
          </a:xfrm>
          <a:prstGeom prst="rect">
            <a:avLst/>
          </a:prstGeom>
          <a:noFill/>
          <a:ln>
            <a:noFill/>
          </a:ln>
        </p:spPr>
        <p:txBody>
          <a:bodyPr wrap="square" rtlCol="0">
            <a:spAutoFit/>
          </a:bodyPr>
          <a:lstStyle/>
          <a:p>
            <a:pPr algn="ctr"/>
            <a:r>
              <a:rPr lang="en-US" sz="1800" dirty="0" smtClean="0">
                <a:latin typeface="+mn-lt"/>
              </a:rPr>
              <a:t>Grab </a:t>
            </a:r>
            <a:r>
              <a:rPr lang="en-US" sz="1800" dirty="0">
                <a:latin typeface="+mn-lt"/>
              </a:rPr>
              <a:t>job seekers </a:t>
            </a:r>
            <a:r>
              <a:rPr lang="en-US" sz="1800" dirty="0" smtClean="0">
                <a:latin typeface="+mn-lt"/>
              </a:rPr>
              <a:t>attention</a:t>
            </a:r>
          </a:p>
          <a:p>
            <a:pPr algn="ctr"/>
            <a:r>
              <a:rPr lang="en-US" sz="1800" dirty="0">
                <a:latin typeface="+mn-lt"/>
              </a:rPr>
              <a:t>w</a:t>
            </a:r>
            <a:r>
              <a:rPr lang="en-US" sz="1800" dirty="0" smtClean="0">
                <a:latin typeface="+mn-lt"/>
              </a:rPr>
              <a:t>ith photos and videos </a:t>
            </a:r>
            <a:endParaRPr lang="en-US" sz="1050" dirty="0" smtClean="0">
              <a:solidFill>
                <a:schemeClr val="tx1">
                  <a:lumMod val="85000"/>
                  <a:lumOff val="15000"/>
                </a:schemeClr>
              </a:solidFill>
              <a:latin typeface="+mn-lt"/>
            </a:endParaRPr>
          </a:p>
          <a:p>
            <a:endParaRPr lang="en-US" sz="1200" dirty="0">
              <a:solidFill>
                <a:schemeClr val="tx1">
                  <a:lumMod val="85000"/>
                  <a:lumOff val="15000"/>
                </a:schemeClr>
              </a:solidFill>
              <a:latin typeface="+mn-lt"/>
            </a:endParaRPr>
          </a:p>
          <a:p>
            <a:endParaRPr lang="en-US" sz="1200" dirty="0" smtClean="0">
              <a:solidFill>
                <a:schemeClr val="tx1">
                  <a:lumMod val="85000"/>
                  <a:lumOff val="15000"/>
                </a:schemeClr>
              </a:solidFill>
              <a:latin typeface="+mn-lt"/>
            </a:endParaRPr>
          </a:p>
          <a:p>
            <a:pPr algn="ctr"/>
            <a:r>
              <a:rPr lang="en-US" sz="1200" dirty="0" smtClean="0">
                <a:solidFill>
                  <a:schemeClr val="tx1">
                    <a:lumMod val="85000"/>
                    <a:lumOff val="15000"/>
                  </a:schemeClr>
                </a:solidFill>
                <a:latin typeface="+mn-lt"/>
              </a:rPr>
              <a:t>Option to show your photos </a:t>
            </a:r>
          </a:p>
          <a:p>
            <a:pPr algn="ctr"/>
            <a:r>
              <a:rPr lang="en-US" sz="1200" dirty="0" smtClean="0">
                <a:solidFill>
                  <a:schemeClr val="tx1">
                    <a:lumMod val="85000"/>
                    <a:lumOff val="15000"/>
                  </a:schemeClr>
                </a:solidFill>
                <a:latin typeface="+mn-lt"/>
              </a:rPr>
              <a:t>and videos next to your jobs ads </a:t>
            </a:r>
          </a:p>
        </p:txBody>
      </p:sp>
      <p:sp>
        <p:nvSpPr>
          <p:cNvPr id="104" name="TextBox 103"/>
          <p:cNvSpPr txBox="1"/>
          <p:nvPr/>
        </p:nvSpPr>
        <p:spPr>
          <a:xfrm>
            <a:off x="1878325" y="11225043"/>
            <a:ext cx="3667082" cy="1384995"/>
          </a:xfrm>
          <a:prstGeom prst="rect">
            <a:avLst/>
          </a:prstGeom>
          <a:noFill/>
          <a:ln>
            <a:noFill/>
          </a:ln>
        </p:spPr>
        <p:txBody>
          <a:bodyPr wrap="square" rtlCol="0">
            <a:spAutoFit/>
          </a:bodyPr>
          <a:lstStyle/>
          <a:p>
            <a:pPr algn="ctr"/>
            <a:r>
              <a:rPr lang="en-US" sz="1800" dirty="0" smtClean="0">
                <a:latin typeface="+mn-lt"/>
              </a:rPr>
              <a:t>Option to make </a:t>
            </a:r>
            <a:r>
              <a:rPr lang="en-US" sz="1800" dirty="0">
                <a:latin typeface="+mn-lt"/>
              </a:rPr>
              <a:t>y</a:t>
            </a:r>
            <a:r>
              <a:rPr lang="en-US" sz="1800" dirty="0" smtClean="0">
                <a:latin typeface="+mn-lt"/>
              </a:rPr>
              <a:t>our </a:t>
            </a:r>
            <a:r>
              <a:rPr lang="en-US" sz="1800" dirty="0">
                <a:latin typeface="+mn-lt"/>
              </a:rPr>
              <a:t>j</a:t>
            </a:r>
            <a:r>
              <a:rPr lang="en-US" sz="1800" dirty="0" smtClean="0">
                <a:latin typeface="+mn-lt"/>
              </a:rPr>
              <a:t>obs </a:t>
            </a:r>
          </a:p>
          <a:p>
            <a:pPr algn="ctr"/>
            <a:r>
              <a:rPr lang="en-US" sz="1800" dirty="0">
                <a:latin typeface="+mn-lt"/>
              </a:rPr>
              <a:t>l</a:t>
            </a:r>
            <a:r>
              <a:rPr lang="en-US" sz="1800" dirty="0" smtClean="0">
                <a:latin typeface="+mn-lt"/>
              </a:rPr>
              <a:t>isting go viral</a:t>
            </a:r>
            <a:endParaRPr lang="en-US" sz="1050" dirty="0">
              <a:solidFill>
                <a:schemeClr val="tx1">
                  <a:lumMod val="85000"/>
                  <a:lumOff val="15000"/>
                </a:schemeClr>
              </a:solidFill>
              <a:latin typeface="+mn-lt"/>
            </a:endParaRPr>
          </a:p>
          <a:p>
            <a:pPr algn="ctr"/>
            <a:endParaRPr lang="en-US" sz="1200" dirty="0" smtClean="0">
              <a:solidFill>
                <a:schemeClr val="tx1">
                  <a:lumMod val="85000"/>
                  <a:lumOff val="15000"/>
                </a:schemeClr>
              </a:solidFill>
              <a:latin typeface="+mn-lt"/>
            </a:endParaRPr>
          </a:p>
          <a:p>
            <a:pPr algn="ctr"/>
            <a:endParaRPr lang="en-US" sz="1200" dirty="0" smtClean="0">
              <a:solidFill>
                <a:schemeClr val="tx1">
                  <a:lumMod val="85000"/>
                  <a:lumOff val="15000"/>
                </a:schemeClr>
              </a:solidFill>
              <a:latin typeface="+mn-lt"/>
            </a:endParaRPr>
          </a:p>
          <a:p>
            <a:pPr algn="ctr"/>
            <a:r>
              <a:rPr lang="en-US" sz="1200" dirty="0" smtClean="0">
                <a:solidFill>
                  <a:schemeClr val="tx1">
                    <a:lumMod val="85000"/>
                    <a:lumOff val="15000"/>
                  </a:schemeClr>
                </a:solidFill>
                <a:latin typeface="+mn-lt"/>
              </a:rPr>
              <a:t> </a:t>
            </a:r>
            <a:r>
              <a:rPr lang="en-US" sz="1200" dirty="0">
                <a:solidFill>
                  <a:schemeClr val="tx1">
                    <a:lumMod val="85000"/>
                    <a:lumOff val="15000"/>
                  </a:schemeClr>
                </a:solidFill>
                <a:latin typeface="+mn-lt"/>
              </a:rPr>
              <a:t>S</a:t>
            </a:r>
            <a:r>
              <a:rPr lang="en-US" sz="1200" dirty="0" smtClean="0">
                <a:solidFill>
                  <a:schemeClr val="tx1">
                    <a:lumMod val="85000"/>
                    <a:lumOff val="15000"/>
                  </a:schemeClr>
                </a:solidFill>
                <a:latin typeface="+mn-lt"/>
              </a:rPr>
              <a:t>igning bonus and referral fees </a:t>
            </a:r>
          </a:p>
          <a:p>
            <a:pPr algn="ctr"/>
            <a:r>
              <a:rPr lang="en-US" sz="1200" dirty="0" smtClean="0">
                <a:solidFill>
                  <a:schemeClr val="tx1">
                    <a:lumMod val="85000"/>
                    <a:lumOff val="15000"/>
                  </a:schemeClr>
                </a:solidFill>
                <a:latin typeface="+mn-lt"/>
              </a:rPr>
              <a:t>are available options for you to use</a:t>
            </a:r>
          </a:p>
        </p:txBody>
      </p:sp>
      <p:cxnSp>
        <p:nvCxnSpPr>
          <p:cNvPr id="37" name="Straight Connector 36"/>
          <p:cNvCxnSpPr/>
          <p:nvPr/>
        </p:nvCxnSpPr>
        <p:spPr>
          <a:xfrm>
            <a:off x="-18698" y="21781912"/>
            <a:ext cx="12820651" cy="0"/>
          </a:xfrm>
          <a:prstGeom prst="line">
            <a:avLst/>
          </a:prstGeom>
          <a:ln w="317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262921" y="15680831"/>
            <a:ext cx="1268188" cy="0"/>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8203612" y="9108193"/>
            <a:ext cx="1268188" cy="0"/>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064936" y="11977768"/>
            <a:ext cx="1268188" cy="0"/>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1899310" y="13140228"/>
            <a:ext cx="3667082" cy="1384995"/>
          </a:xfrm>
          <a:prstGeom prst="rect">
            <a:avLst/>
          </a:prstGeom>
          <a:noFill/>
          <a:ln>
            <a:noFill/>
          </a:ln>
        </p:spPr>
        <p:txBody>
          <a:bodyPr wrap="square" rtlCol="0">
            <a:spAutoFit/>
          </a:bodyPr>
          <a:lstStyle/>
          <a:p>
            <a:pPr algn="ctr"/>
            <a:r>
              <a:rPr lang="en-US" sz="1800" dirty="0" smtClean="0">
                <a:latin typeface="+mn-lt"/>
              </a:rPr>
              <a:t>Promote Your Brand </a:t>
            </a:r>
          </a:p>
          <a:p>
            <a:pPr algn="ctr"/>
            <a:r>
              <a:rPr lang="en-US" sz="1800" dirty="0" smtClean="0">
                <a:latin typeface="+mn-lt"/>
              </a:rPr>
              <a:t>Name for Free</a:t>
            </a:r>
          </a:p>
          <a:p>
            <a:pPr algn="ctr"/>
            <a:endParaRPr lang="en-US" sz="1200" dirty="0">
              <a:solidFill>
                <a:schemeClr val="tx1">
                  <a:lumMod val="85000"/>
                  <a:lumOff val="15000"/>
                </a:schemeClr>
              </a:solidFill>
              <a:latin typeface="+mn-lt"/>
            </a:endParaRPr>
          </a:p>
          <a:p>
            <a:pPr algn="ctr"/>
            <a:endParaRPr lang="en-US" sz="1200" dirty="0" smtClean="0">
              <a:solidFill>
                <a:schemeClr val="tx1">
                  <a:lumMod val="85000"/>
                  <a:lumOff val="15000"/>
                </a:schemeClr>
              </a:solidFill>
              <a:latin typeface="+mn-lt"/>
            </a:endParaRPr>
          </a:p>
          <a:p>
            <a:pPr algn="ctr"/>
            <a:r>
              <a:rPr lang="en-US" sz="1200" dirty="0" smtClean="0">
                <a:solidFill>
                  <a:schemeClr val="tx1">
                    <a:lumMod val="85000"/>
                    <a:lumOff val="15000"/>
                  </a:schemeClr>
                </a:solidFill>
                <a:latin typeface="+mn-lt"/>
              </a:rPr>
              <a:t>70% of candidates would like to know </a:t>
            </a:r>
          </a:p>
          <a:p>
            <a:pPr algn="ctr"/>
            <a:r>
              <a:rPr lang="en-US" sz="1200" dirty="0" smtClean="0">
                <a:solidFill>
                  <a:schemeClr val="tx1">
                    <a:lumMod val="85000"/>
                    <a:lumOff val="15000"/>
                  </a:schemeClr>
                </a:solidFill>
                <a:latin typeface="+mn-lt"/>
              </a:rPr>
              <a:t>who you are before applying.  </a:t>
            </a:r>
          </a:p>
        </p:txBody>
      </p:sp>
      <p:cxnSp>
        <p:nvCxnSpPr>
          <p:cNvPr id="123" name="Straight Connector 122"/>
          <p:cNvCxnSpPr/>
          <p:nvPr/>
        </p:nvCxnSpPr>
        <p:spPr>
          <a:xfrm>
            <a:off x="3115364" y="13889411"/>
            <a:ext cx="1268188" cy="0"/>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4" name="Rectangular Callout 123"/>
          <p:cNvSpPr/>
          <p:nvPr/>
        </p:nvSpPr>
        <p:spPr>
          <a:xfrm>
            <a:off x="6633489" y="681388"/>
            <a:ext cx="1468418" cy="288032"/>
          </a:xfrm>
          <a:prstGeom prst="wedgeRectCallout">
            <a:avLst>
              <a:gd name="adj1" fmla="val 2901"/>
              <a:gd name="adj2" fmla="val -172661"/>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Open slide 6</a:t>
            </a:r>
          </a:p>
        </p:txBody>
      </p:sp>
      <p:sp>
        <p:nvSpPr>
          <p:cNvPr id="125" name="Rectangular Callout 124"/>
          <p:cNvSpPr/>
          <p:nvPr/>
        </p:nvSpPr>
        <p:spPr>
          <a:xfrm>
            <a:off x="603857" y="4750761"/>
            <a:ext cx="1468418" cy="793347"/>
          </a:xfrm>
          <a:prstGeom prst="wedgeRectCallout">
            <a:avLst>
              <a:gd name="adj1" fmla="val 74253"/>
              <a:gd name="adj2" fmla="val -30463"/>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Open slide </a:t>
            </a:r>
            <a:r>
              <a:rPr lang="en-US" sz="1000" dirty="0" smtClean="0">
                <a:solidFill>
                  <a:srgbClr val="FF0000"/>
                </a:solidFill>
                <a:latin typeface="Arial" panose="020B0604020202020204" pitchFamily="34" charset="0"/>
                <a:cs typeface="Arial" panose="020B0604020202020204" pitchFamily="34" charset="0"/>
              </a:rPr>
              <a:t>6. If user has not signed in then open the page for Sign in, which already exist today. After sign in open page 6.</a:t>
            </a:r>
            <a:endParaRPr lang="en-US" sz="1000" dirty="0" smtClean="0">
              <a:solidFill>
                <a:srgbClr val="FF0000"/>
              </a:solidFill>
              <a:latin typeface="Arial" panose="020B0604020202020204" pitchFamily="34" charset="0"/>
              <a:cs typeface="Arial" panose="020B0604020202020204" pitchFamily="34" charset="0"/>
            </a:endParaRPr>
          </a:p>
        </p:txBody>
      </p:sp>
      <p:sp>
        <p:nvSpPr>
          <p:cNvPr id="126" name="Rectangular Callout 125"/>
          <p:cNvSpPr/>
          <p:nvPr/>
        </p:nvSpPr>
        <p:spPr>
          <a:xfrm>
            <a:off x="-342932" y="27272826"/>
            <a:ext cx="1830346" cy="612068"/>
          </a:xfrm>
          <a:prstGeom prst="wedgeRectCallout">
            <a:avLst>
              <a:gd name="adj1" fmla="val 86717"/>
              <a:gd name="adj2" fmla="val -1071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Click button will open slide 6</a:t>
            </a:r>
          </a:p>
        </p:txBody>
      </p:sp>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4327" y="6732240"/>
            <a:ext cx="4962256" cy="3345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9"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3489" y="12420872"/>
            <a:ext cx="4834747" cy="3259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0" name="TextBox 129"/>
          <p:cNvSpPr txBox="1"/>
          <p:nvPr/>
        </p:nvSpPr>
        <p:spPr>
          <a:xfrm>
            <a:off x="6835986" y="6483465"/>
            <a:ext cx="3667082" cy="1384995"/>
          </a:xfrm>
          <a:prstGeom prst="rect">
            <a:avLst/>
          </a:prstGeom>
          <a:noFill/>
          <a:ln>
            <a:noFill/>
          </a:ln>
        </p:spPr>
        <p:txBody>
          <a:bodyPr wrap="square" rtlCol="0">
            <a:spAutoFit/>
          </a:bodyPr>
          <a:lstStyle/>
          <a:p>
            <a:pPr algn="ctr"/>
            <a:r>
              <a:rPr lang="en-US" sz="1800" dirty="0" smtClean="0">
                <a:latin typeface="+mn-lt"/>
              </a:rPr>
              <a:t>Easy and Affordable </a:t>
            </a:r>
          </a:p>
          <a:p>
            <a:pPr algn="ctr"/>
            <a:r>
              <a:rPr lang="en-US" sz="1800" dirty="0" smtClean="0">
                <a:latin typeface="+mn-lt"/>
              </a:rPr>
              <a:t>Solutions</a:t>
            </a:r>
            <a:r>
              <a:rPr lang="en-US" sz="1050" dirty="0" smtClean="0">
                <a:solidFill>
                  <a:schemeClr val="tx1">
                    <a:lumMod val="85000"/>
                    <a:lumOff val="15000"/>
                  </a:schemeClr>
                </a:solidFill>
                <a:latin typeface="+mn-lt"/>
              </a:rPr>
              <a:t> </a:t>
            </a:r>
          </a:p>
          <a:p>
            <a:endParaRPr lang="en-US" sz="1200" dirty="0">
              <a:solidFill>
                <a:schemeClr val="tx1">
                  <a:lumMod val="85000"/>
                  <a:lumOff val="15000"/>
                </a:schemeClr>
              </a:solidFill>
              <a:latin typeface="+mn-lt"/>
            </a:endParaRPr>
          </a:p>
          <a:p>
            <a:endParaRPr lang="en-US" sz="1200" dirty="0" smtClean="0">
              <a:solidFill>
                <a:schemeClr val="tx1">
                  <a:lumMod val="85000"/>
                  <a:lumOff val="15000"/>
                </a:schemeClr>
              </a:solidFill>
              <a:latin typeface="+mn-lt"/>
            </a:endParaRPr>
          </a:p>
          <a:p>
            <a:pPr algn="ctr"/>
            <a:r>
              <a:rPr lang="en-US" sz="1200" dirty="0" smtClean="0">
                <a:solidFill>
                  <a:schemeClr val="tx1">
                    <a:lumMod val="85000"/>
                    <a:lumOff val="15000"/>
                  </a:schemeClr>
                </a:solidFill>
                <a:latin typeface="+mn-lt"/>
              </a:rPr>
              <a:t>Manage, request for interview, and track </a:t>
            </a:r>
          </a:p>
          <a:p>
            <a:pPr algn="ctr"/>
            <a:r>
              <a:rPr lang="en-US" sz="1200" dirty="0" smtClean="0">
                <a:solidFill>
                  <a:schemeClr val="tx1">
                    <a:lumMod val="85000"/>
                    <a:lumOff val="15000"/>
                  </a:schemeClr>
                </a:solidFill>
                <a:latin typeface="+mn-lt"/>
              </a:rPr>
              <a:t>candidates with ease</a:t>
            </a:r>
          </a:p>
        </p:txBody>
      </p:sp>
      <p:cxnSp>
        <p:nvCxnSpPr>
          <p:cNvPr id="131" name="Straight Connector 130"/>
          <p:cNvCxnSpPr/>
          <p:nvPr/>
        </p:nvCxnSpPr>
        <p:spPr>
          <a:xfrm>
            <a:off x="8022891" y="7236296"/>
            <a:ext cx="1268188" cy="0"/>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994044" y="10188624"/>
            <a:ext cx="3918854" cy="1384995"/>
          </a:xfrm>
          <a:prstGeom prst="rect">
            <a:avLst/>
          </a:prstGeom>
          <a:noFill/>
          <a:ln>
            <a:noFill/>
          </a:ln>
        </p:spPr>
        <p:txBody>
          <a:bodyPr wrap="square" rtlCol="0">
            <a:spAutoFit/>
          </a:bodyPr>
          <a:lstStyle/>
          <a:p>
            <a:pPr algn="ctr"/>
            <a:r>
              <a:rPr lang="en-US" sz="1800" dirty="0" smtClean="0">
                <a:latin typeface="+mn-lt"/>
              </a:rPr>
              <a:t>Option to use questions to filter  </a:t>
            </a:r>
          </a:p>
          <a:p>
            <a:pPr algn="ctr"/>
            <a:r>
              <a:rPr lang="en-US" sz="1800" dirty="0" smtClean="0">
                <a:latin typeface="+mn-lt"/>
              </a:rPr>
              <a:t>unqualified  candidates</a:t>
            </a:r>
            <a:endParaRPr lang="en-US" sz="1050" dirty="0" smtClean="0">
              <a:solidFill>
                <a:schemeClr val="tx1">
                  <a:lumMod val="85000"/>
                  <a:lumOff val="15000"/>
                </a:schemeClr>
              </a:solidFill>
              <a:latin typeface="+mn-lt"/>
            </a:endParaRPr>
          </a:p>
          <a:p>
            <a:endParaRPr lang="en-US" sz="1200" dirty="0">
              <a:solidFill>
                <a:schemeClr val="tx1">
                  <a:lumMod val="85000"/>
                  <a:lumOff val="15000"/>
                </a:schemeClr>
              </a:solidFill>
              <a:latin typeface="+mn-lt"/>
            </a:endParaRPr>
          </a:p>
          <a:p>
            <a:endParaRPr lang="en-US" sz="1200" dirty="0" smtClean="0">
              <a:solidFill>
                <a:schemeClr val="tx1">
                  <a:lumMod val="85000"/>
                  <a:lumOff val="15000"/>
                </a:schemeClr>
              </a:solidFill>
              <a:latin typeface="+mn-lt"/>
            </a:endParaRPr>
          </a:p>
          <a:p>
            <a:pPr algn="ctr"/>
            <a:r>
              <a:rPr lang="en-US" sz="1200" dirty="0">
                <a:solidFill>
                  <a:schemeClr val="tx1">
                    <a:lumMod val="85000"/>
                    <a:lumOff val="15000"/>
                  </a:schemeClr>
                </a:solidFill>
                <a:latin typeface="+mn-lt"/>
              </a:rPr>
              <a:t>C</a:t>
            </a:r>
            <a:r>
              <a:rPr lang="en-US" sz="1200" dirty="0" smtClean="0">
                <a:solidFill>
                  <a:schemeClr val="tx1">
                    <a:lumMod val="85000"/>
                    <a:lumOff val="15000"/>
                  </a:schemeClr>
                </a:solidFill>
                <a:latin typeface="+mn-lt"/>
              </a:rPr>
              <a:t>reate questions that candidates must </a:t>
            </a:r>
          </a:p>
          <a:p>
            <a:pPr algn="ctr"/>
            <a:r>
              <a:rPr lang="en-US" sz="1200" dirty="0" smtClean="0">
                <a:solidFill>
                  <a:schemeClr val="tx1">
                    <a:lumMod val="85000"/>
                    <a:lumOff val="15000"/>
                  </a:schemeClr>
                </a:solidFill>
                <a:latin typeface="+mn-lt"/>
              </a:rPr>
              <a:t>fill out Before submitting the application</a:t>
            </a:r>
          </a:p>
        </p:txBody>
      </p:sp>
      <p:cxnSp>
        <p:nvCxnSpPr>
          <p:cNvPr id="133" name="Straight Connector 132"/>
          <p:cNvCxnSpPr/>
          <p:nvPr/>
        </p:nvCxnSpPr>
        <p:spPr>
          <a:xfrm>
            <a:off x="8211068" y="10974674"/>
            <a:ext cx="1268188" cy="0"/>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52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F3CB1C4-1ED1-47F2-B1F3-A239304F00F1}" type="slidenum">
              <a:rPr lang="en-US" smtClean="0"/>
              <a:pPr>
                <a:defRPr/>
              </a:pPr>
              <a:t>5</a:t>
            </a:fld>
            <a:endParaRPr lang="en-US"/>
          </a:p>
        </p:txBody>
      </p:sp>
      <p:sp>
        <p:nvSpPr>
          <p:cNvPr id="3" name="TextBox 2"/>
          <p:cNvSpPr txBox="1"/>
          <p:nvPr/>
        </p:nvSpPr>
        <p:spPr>
          <a:xfrm>
            <a:off x="1144216" y="611560"/>
            <a:ext cx="10441160" cy="8433078"/>
          </a:xfrm>
          <a:prstGeom prst="rect">
            <a:avLst/>
          </a:prstGeom>
          <a:noFill/>
          <a:ln>
            <a:noFill/>
          </a:ln>
        </p:spPr>
        <p:txBody>
          <a:bodyPr wrap="square" rtlCol="0">
            <a:spAutoFit/>
          </a:bodyPr>
          <a:lstStyle/>
          <a:p>
            <a:r>
              <a:rPr lang="en-US" sz="2000" b="1" dirty="0" smtClean="0">
                <a:solidFill>
                  <a:schemeClr val="tx1">
                    <a:lumMod val="85000"/>
                    <a:lumOff val="15000"/>
                  </a:schemeClr>
                </a:solidFill>
                <a:latin typeface="+mn-lt"/>
              </a:rPr>
              <a:t>Sprint 101: Post Jobs Page</a:t>
            </a:r>
          </a:p>
          <a:p>
            <a:endParaRPr lang="en-US" sz="1400" dirty="0" smtClean="0">
              <a:solidFill>
                <a:schemeClr val="tx1">
                  <a:lumMod val="85000"/>
                  <a:lumOff val="15000"/>
                </a:schemeClr>
              </a:solidFill>
              <a:latin typeface="+mn-lt"/>
            </a:endParaRPr>
          </a:p>
          <a:p>
            <a:r>
              <a:rPr lang="en-US" sz="1200" dirty="0" smtClean="0">
                <a:solidFill>
                  <a:schemeClr val="tx1">
                    <a:lumMod val="85000"/>
                    <a:lumOff val="15000"/>
                  </a:schemeClr>
                </a:solidFill>
                <a:latin typeface="+mn-lt"/>
              </a:rPr>
              <a:t>General Info:</a:t>
            </a:r>
          </a:p>
          <a:p>
            <a:pPr marL="285750" indent="-285750">
              <a:buFontTx/>
              <a:buChar char="-"/>
            </a:pPr>
            <a:r>
              <a:rPr lang="en-US" sz="1200" dirty="0" smtClean="0">
                <a:solidFill>
                  <a:schemeClr val="tx1">
                    <a:lumMod val="85000"/>
                    <a:lumOff val="15000"/>
                  </a:schemeClr>
                </a:solidFill>
                <a:latin typeface="+mn-lt"/>
              </a:rPr>
              <a:t>Everything displayed in these mockup page shall work fully </a:t>
            </a:r>
            <a:r>
              <a:rPr lang="en-US" sz="1200" dirty="0" smtClean="0">
                <a:solidFill>
                  <a:srgbClr val="FEA002"/>
                </a:solidFill>
                <a:latin typeface="+mn-lt"/>
              </a:rPr>
              <a:t>(including all the buttons in Sprint 100 except for Create Brand page)</a:t>
            </a:r>
          </a:p>
          <a:p>
            <a:pPr marL="285750" indent="-285750">
              <a:buFontTx/>
              <a:buChar char="-"/>
            </a:pPr>
            <a:r>
              <a:rPr lang="en-US" sz="1200" dirty="0" smtClean="0">
                <a:latin typeface="+mn-lt"/>
              </a:rPr>
              <a:t>The </a:t>
            </a:r>
            <a:r>
              <a:rPr lang="en-US" sz="1200" dirty="0" err="1" smtClean="0">
                <a:latin typeface="+mn-lt"/>
              </a:rPr>
              <a:t>url</a:t>
            </a:r>
            <a:r>
              <a:rPr lang="en-US" sz="1200" dirty="0" smtClean="0">
                <a:latin typeface="+mn-lt"/>
              </a:rPr>
              <a:t> for page 6-9 shall be: </a:t>
            </a:r>
            <a:r>
              <a:rPr lang="en-US" sz="1200" dirty="0" smtClean="0">
                <a:latin typeface="+mn-lt"/>
                <a:hlinkClick r:id="rId2"/>
              </a:rPr>
              <a:t>http://fillintech.com/employer/post-a-job</a:t>
            </a:r>
            <a:endParaRPr lang="en-US" sz="1200" dirty="0" smtClean="0">
              <a:latin typeface="+mn-lt"/>
            </a:endParaRPr>
          </a:p>
          <a:p>
            <a:pPr marL="285750" indent="-285750">
              <a:buFontTx/>
              <a:buChar char="-"/>
            </a:pPr>
            <a:r>
              <a:rPr lang="en-US" sz="1200" dirty="0" smtClean="0">
                <a:solidFill>
                  <a:schemeClr val="tx1">
                    <a:lumMod val="85000"/>
                    <a:lumOff val="15000"/>
                  </a:schemeClr>
                </a:solidFill>
                <a:latin typeface="+mn-lt"/>
              </a:rPr>
              <a:t>If the employers exit the form, they should be able to resume to the page they had completed before when they log in again</a:t>
            </a:r>
          </a:p>
          <a:p>
            <a:r>
              <a:rPr lang="en-US" sz="1200" dirty="0" smtClean="0">
                <a:solidFill>
                  <a:schemeClr val="tx1">
                    <a:lumMod val="85000"/>
                    <a:lumOff val="15000"/>
                  </a:schemeClr>
                </a:solidFill>
                <a:latin typeface="+mn-lt"/>
              </a:rPr>
              <a:t>-      In </a:t>
            </a:r>
            <a:r>
              <a:rPr lang="en-US" sz="1200" dirty="0" err="1">
                <a:solidFill>
                  <a:schemeClr val="tx1">
                    <a:lumMod val="85000"/>
                    <a:lumOff val="15000"/>
                  </a:schemeClr>
                </a:solidFill>
                <a:latin typeface="+mn-lt"/>
              </a:rPr>
              <a:t>mongoDB</a:t>
            </a:r>
            <a:r>
              <a:rPr lang="en-US" sz="1200" dirty="0">
                <a:solidFill>
                  <a:schemeClr val="tx1">
                    <a:lumMod val="85000"/>
                    <a:lumOff val="15000"/>
                  </a:schemeClr>
                </a:solidFill>
                <a:latin typeface="+mn-lt"/>
              </a:rPr>
              <a:t>, you need to add a BAID to the account. BAID is </a:t>
            </a:r>
            <a:r>
              <a:rPr lang="en-US" sz="1200" dirty="0">
                <a:solidFill>
                  <a:schemeClr val="tx1">
                    <a:lumMod val="85000"/>
                    <a:lumOff val="15000"/>
                  </a:schemeClr>
                </a:solidFill>
              </a:rPr>
              <a:t>Business Account ID to identify that the account has jobs posted by business/employers. Jobs Details information from this employer can be saved in other </a:t>
            </a:r>
            <a:r>
              <a:rPr lang="en-US" sz="1200" dirty="0" err="1">
                <a:solidFill>
                  <a:schemeClr val="tx1">
                    <a:lumMod val="85000"/>
                    <a:lumOff val="15000"/>
                  </a:schemeClr>
                </a:solidFill>
              </a:rPr>
              <a:t>mongoDB</a:t>
            </a:r>
            <a:r>
              <a:rPr lang="en-US" sz="1200" dirty="0">
                <a:solidFill>
                  <a:schemeClr val="tx1">
                    <a:lumMod val="85000"/>
                    <a:lumOff val="15000"/>
                  </a:schemeClr>
                </a:solidFill>
              </a:rPr>
              <a:t>. Let’s start this BAID at 10000</a:t>
            </a:r>
            <a:r>
              <a:rPr lang="en-US" sz="1200" dirty="0" smtClean="0">
                <a:solidFill>
                  <a:schemeClr val="tx1">
                    <a:lumMod val="85000"/>
                    <a:lumOff val="15000"/>
                  </a:schemeClr>
                </a:solidFill>
              </a:rPr>
              <a:t>. Some other important information mentioned here as a reminder: </a:t>
            </a:r>
          </a:p>
          <a:p>
            <a:pPr marL="628650" lvl="1" indent="-171450">
              <a:buFont typeface="Arial" panose="020B0604020202020204" pitchFamily="34" charset="0"/>
              <a:buChar char="•"/>
            </a:pPr>
            <a:r>
              <a:rPr lang="en-US" sz="1200" dirty="0" smtClean="0"/>
              <a:t>Free </a:t>
            </a:r>
            <a:r>
              <a:rPr lang="en-US" sz="1200" dirty="0"/>
              <a:t>t</a:t>
            </a:r>
            <a:r>
              <a:rPr lang="en-US" sz="1200" dirty="0" smtClean="0"/>
              <a:t>rial</a:t>
            </a:r>
            <a:r>
              <a:rPr lang="en-US" sz="1200" dirty="0"/>
              <a:t>: </a:t>
            </a:r>
            <a:r>
              <a:rPr lang="en-US" sz="1200" dirty="0" smtClean="0"/>
              <a:t>need to know if a plan is a free trial or a payment plan</a:t>
            </a:r>
            <a:endParaRPr lang="en-US" sz="1200" dirty="0"/>
          </a:p>
          <a:p>
            <a:pPr marL="628650" lvl="1" indent="-171450">
              <a:buFont typeface="Arial" panose="020B0604020202020204" pitchFamily="34" charset="0"/>
              <a:buChar char="•"/>
            </a:pPr>
            <a:r>
              <a:rPr lang="en-US" sz="1200" dirty="0"/>
              <a:t>Price plan: </a:t>
            </a:r>
            <a:r>
              <a:rPr lang="en-US" sz="1200" dirty="0" smtClean="0"/>
              <a:t>for example $0 </a:t>
            </a:r>
            <a:r>
              <a:rPr lang="en-US" sz="1200" dirty="0"/>
              <a:t>or $</a:t>
            </a:r>
            <a:r>
              <a:rPr lang="en-US" sz="1200" dirty="0" smtClean="0"/>
              <a:t>100</a:t>
            </a:r>
          </a:p>
          <a:p>
            <a:pPr marL="628650" lvl="1" indent="-171450">
              <a:buFont typeface="Arial" panose="020B0604020202020204" pitchFamily="34" charset="0"/>
              <a:buChar char="•"/>
            </a:pPr>
            <a:r>
              <a:rPr lang="en-US" sz="1200" dirty="0" smtClean="0"/>
              <a:t>Plan duration: 30 (30 days? Or no end date)</a:t>
            </a:r>
            <a:endParaRPr lang="en-US" sz="1200" dirty="0"/>
          </a:p>
          <a:p>
            <a:pPr marL="628650" lvl="1" indent="-171450">
              <a:buFont typeface="Arial" panose="020B0604020202020204" pitchFamily="34" charset="0"/>
              <a:buChar char="•"/>
            </a:pPr>
            <a:r>
              <a:rPr lang="en-US" sz="1200" dirty="0" smtClean="0"/>
              <a:t>Payment </a:t>
            </a:r>
            <a:r>
              <a:rPr lang="en-US" sz="1200" dirty="0"/>
              <a:t>date: may 8 </a:t>
            </a:r>
            <a:r>
              <a:rPr lang="en-US" sz="1200" dirty="0" smtClean="0"/>
              <a:t>2017 (date when user paid) </a:t>
            </a:r>
            <a:endParaRPr lang="en-US" sz="1200" dirty="0"/>
          </a:p>
          <a:p>
            <a:pPr marL="628650" lvl="1" indent="-171450">
              <a:buFont typeface="Arial" panose="020B0604020202020204" pitchFamily="34" charset="0"/>
              <a:buChar char="•"/>
            </a:pPr>
            <a:r>
              <a:rPr lang="en-US" sz="1200" dirty="0" smtClean="0"/>
              <a:t>Payment status: Pass </a:t>
            </a:r>
            <a:r>
              <a:rPr lang="en-US" sz="1200" dirty="0"/>
              <a:t>or </a:t>
            </a:r>
            <a:r>
              <a:rPr lang="en-US" sz="1200" dirty="0" smtClean="0"/>
              <a:t>Fail (was the payment pass?)</a:t>
            </a:r>
            <a:endParaRPr lang="en-US" sz="1200" dirty="0"/>
          </a:p>
          <a:p>
            <a:pPr marL="628650" lvl="1" indent="-171450">
              <a:buFont typeface="Arial" panose="020B0604020202020204" pitchFamily="34" charset="0"/>
              <a:buChar char="•"/>
            </a:pPr>
            <a:r>
              <a:rPr lang="en-US" sz="1200" dirty="0" smtClean="0"/>
              <a:t>Listing start </a:t>
            </a:r>
            <a:r>
              <a:rPr lang="en-US" sz="1200" dirty="0"/>
              <a:t>date: may 8, 207 </a:t>
            </a:r>
            <a:r>
              <a:rPr lang="en-US" sz="1200" dirty="0" smtClean="0"/>
              <a:t>(same date as payment date if payment passed)</a:t>
            </a:r>
            <a:endParaRPr lang="en-US" sz="1200" dirty="0"/>
          </a:p>
          <a:p>
            <a:pPr marL="628650" lvl="1" indent="-171450">
              <a:buFont typeface="Arial" panose="020B0604020202020204" pitchFamily="34" charset="0"/>
              <a:buChar char="•"/>
            </a:pPr>
            <a:r>
              <a:rPr lang="en-US" sz="1200" dirty="0" smtClean="0"/>
              <a:t>Listing end </a:t>
            </a:r>
            <a:r>
              <a:rPr lang="en-US" sz="1200" dirty="0"/>
              <a:t>date: June 28, 2017 </a:t>
            </a:r>
            <a:r>
              <a:rPr lang="en-US" sz="1200" dirty="0" smtClean="0"/>
              <a:t>(end date from plan duration or </a:t>
            </a:r>
            <a:r>
              <a:rPr lang="en-US" sz="1200" dirty="0"/>
              <a:t>no end </a:t>
            </a:r>
            <a:r>
              <a:rPr lang="en-US" sz="1200" dirty="0" smtClean="0"/>
              <a:t>date)</a:t>
            </a:r>
            <a:endParaRPr lang="en-US" sz="1200" dirty="0" smtClean="0">
              <a:solidFill>
                <a:schemeClr val="tx1">
                  <a:lumMod val="85000"/>
                  <a:lumOff val="15000"/>
                </a:schemeClr>
              </a:solidFill>
            </a:endParaRPr>
          </a:p>
          <a:p>
            <a:endParaRPr lang="en-US" sz="1200" dirty="0">
              <a:solidFill>
                <a:schemeClr val="tx1">
                  <a:lumMod val="85000"/>
                  <a:lumOff val="15000"/>
                </a:schemeClr>
              </a:solidFill>
              <a:latin typeface="+mn-lt"/>
            </a:endParaRPr>
          </a:p>
          <a:p>
            <a:r>
              <a:rPr lang="en-US" sz="1200" dirty="0" smtClean="0">
                <a:solidFill>
                  <a:schemeClr val="tx1">
                    <a:lumMod val="85000"/>
                    <a:lumOff val="15000"/>
                  </a:schemeClr>
                </a:solidFill>
                <a:latin typeface="+mn-lt"/>
              </a:rPr>
              <a:t>Slide 6: Create Account Info</a:t>
            </a:r>
          </a:p>
          <a:p>
            <a:pPr marL="285750" indent="-285750">
              <a:buFontTx/>
              <a:buChar char="-"/>
            </a:pPr>
            <a:r>
              <a:rPr lang="en-US" sz="1200" dirty="0">
                <a:solidFill>
                  <a:schemeClr val="tx1">
                    <a:lumMod val="85000"/>
                    <a:lumOff val="15000"/>
                  </a:schemeClr>
                </a:solidFill>
              </a:rPr>
              <a:t>The page is self-explanatory</a:t>
            </a:r>
          </a:p>
          <a:p>
            <a:pPr marL="285750" indent="-285750">
              <a:buFontTx/>
              <a:buChar char="-"/>
            </a:pPr>
            <a:r>
              <a:rPr lang="en-US" sz="1200" dirty="0" smtClean="0">
                <a:solidFill>
                  <a:schemeClr val="tx1">
                    <a:lumMod val="85000"/>
                    <a:lumOff val="15000"/>
                  </a:schemeClr>
                </a:solidFill>
                <a:latin typeface="+mn-lt"/>
              </a:rPr>
              <a:t>Employer </a:t>
            </a:r>
            <a:r>
              <a:rPr lang="en-US" sz="1200" dirty="0">
                <a:solidFill>
                  <a:schemeClr val="tx1">
                    <a:lumMod val="85000"/>
                    <a:lumOff val="15000"/>
                  </a:schemeClr>
                </a:solidFill>
                <a:latin typeface="+mn-lt"/>
              </a:rPr>
              <a:t>only needs to fill out this page one time </a:t>
            </a:r>
            <a:r>
              <a:rPr lang="en-US" sz="1200" dirty="0" smtClean="0">
                <a:solidFill>
                  <a:schemeClr val="tx1">
                    <a:lumMod val="85000"/>
                    <a:lumOff val="15000"/>
                  </a:schemeClr>
                </a:solidFill>
                <a:latin typeface="+mn-lt"/>
              </a:rPr>
              <a:t>only. </a:t>
            </a:r>
          </a:p>
          <a:p>
            <a:pPr marL="285750" indent="-285750">
              <a:buFontTx/>
              <a:buChar char="-"/>
            </a:pPr>
            <a:endParaRPr lang="en-US" sz="1200" dirty="0" smtClean="0">
              <a:solidFill>
                <a:schemeClr val="tx1">
                  <a:lumMod val="85000"/>
                  <a:lumOff val="15000"/>
                </a:schemeClr>
              </a:solidFill>
            </a:endParaRPr>
          </a:p>
          <a:p>
            <a:r>
              <a:rPr lang="en-US" sz="1200" dirty="0" smtClean="0">
                <a:solidFill>
                  <a:schemeClr val="tx1">
                    <a:lumMod val="85000"/>
                    <a:lumOff val="15000"/>
                  </a:schemeClr>
                </a:solidFill>
                <a:latin typeface="+mn-lt"/>
              </a:rPr>
              <a:t>Slide 7: About the job</a:t>
            </a:r>
          </a:p>
          <a:p>
            <a:pPr marL="285750" indent="-285750">
              <a:buFontTx/>
              <a:buChar char="-"/>
            </a:pPr>
            <a:r>
              <a:rPr lang="en-US" sz="1200" dirty="0" smtClean="0">
                <a:solidFill>
                  <a:schemeClr val="tx1">
                    <a:lumMod val="85000"/>
                    <a:lumOff val="15000"/>
                  </a:schemeClr>
                </a:solidFill>
              </a:rPr>
              <a:t>The </a:t>
            </a:r>
            <a:r>
              <a:rPr lang="en-US" sz="1200" dirty="0">
                <a:solidFill>
                  <a:schemeClr val="tx1">
                    <a:lumMod val="85000"/>
                    <a:lumOff val="15000"/>
                  </a:schemeClr>
                </a:solidFill>
              </a:rPr>
              <a:t>page is self-explanatory</a:t>
            </a:r>
          </a:p>
          <a:p>
            <a:pPr marL="285750" indent="-285750">
              <a:buFontTx/>
              <a:buChar char="-"/>
            </a:pPr>
            <a:r>
              <a:rPr lang="en-US" sz="1200" dirty="0" smtClean="0">
                <a:solidFill>
                  <a:schemeClr val="tx1">
                    <a:lumMod val="85000"/>
                    <a:lumOff val="15000"/>
                  </a:schemeClr>
                </a:solidFill>
                <a:latin typeface="+mn-lt"/>
              </a:rPr>
              <a:t>Shall organize data for quick responses when it is requested (via JSON request /response)</a:t>
            </a:r>
          </a:p>
          <a:p>
            <a:endParaRPr lang="en-US" sz="1200" dirty="0">
              <a:solidFill>
                <a:schemeClr val="tx1">
                  <a:lumMod val="85000"/>
                  <a:lumOff val="15000"/>
                </a:schemeClr>
              </a:solidFill>
              <a:latin typeface="+mn-lt"/>
            </a:endParaRPr>
          </a:p>
          <a:p>
            <a:r>
              <a:rPr lang="en-US" sz="1200" dirty="0" smtClean="0">
                <a:solidFill>
                  <a:schemeClr val="tx1">
                    <a:lumMod val="85000"/>
                    <a:lumOff val="15000"/>
                  </a:schemeClr>
                </a:solidFill>
                <a:latin typeface="+mn-lt"/>
              </a:rPr>
              <a:t>Slide 8: About Company</a:t>
            </a:r>
          </a:p>
          <a:p>
            <a:pPr marL="285750" indent="-285750">
              <a:buFontTx/>
              <a:buChar char="-"/>
            </a:pPr>
            <a:r>
              <a:rPr lang="en-US" sz="1200" dirty="0">
                <a:solidFill>
                  <a:schemeClr val="tx1">
                    <a:lumMod val="85000"/>
                    <a:lumOff val="15000"/>
                  </a:schemeClr>
                </a:solidFill>
              </a:rPr>
              <a:t>Everything on this page should work fully.</a:t>
            </a:r>
          </a:p>
          <a:p>
            <a:pPr marL="285750" indent="-285750">
              <a:buFontTx/>
              <a:buChar char="-"/>
            </a:pPr>
            <a:r>
              <a:rPr lang="en-US" sz="1200" dirty="0">
                <a:solidFill>
                  <a:schemeClr val="tx1">
                    <a:lumMod val="85000"/>
                    <a:lumOff val="15000"/>
                  </a:schemeClr>
                </a:solidFill>
              </a:rPr>
              <a:t>The page is self-explanatory</a:t>
            </a:r>
          </a:p>
          <a:p>
            <a:endParaRPr lang="en-US" sz="1200" dirty="0" smtClean="0">
              <a:solidFill>
                <a:schemeClr val="tx1">
                  <a:lumMod val="85000"/>
                  <a:lumOff val="15000"/>
                </a:schemeClr>
              </a:solidFill>
              <a:latin typeface="+mn-lt"/>
            </a:endParaRPr>
          </a:p>
          <a:p>
            <a:r>
              <a:rPr lang="en-US" sz="1200" dirty="0" smtClean="0">
                <a:solidFill>
                  <a:schemeClr val="tx1">
                    <a:lumMod val="85000"/>
                    <a:lumOff val="15000"/>
                  </a:schemeClr>
                </a:solidFill>
                <a:latin typeface="+mn-lt"/>
              </a:rPr>
              <a:t>Slide 9: Job application</a:t>
            </a:r>
          </a:p>
          <a:p>
            <a:pPr marL="285750" indent="-285750">
              <a:buFontTx/>
              <a:buChar char="-"/>
            </a:pPr>
            <a:r>
              <a:rPr lang="en-US" sz="1200" dirty="0" smtClean="0">
                <a:solidFill>
                  <a:schemeClr val="tx1">
                    <a:lumMod val="85000"/>
                    <a:lumOff val="15000"/>
                  </a:schemeClr>
                </a:solidFill>
                <a:latin typeface="+mn-lt"/>
              </a:rPr>
              <a:t>Everything on this page should work fully.</a:t>
            </a:r>
          </a:p>
          <a:p>
            <a:pPr marL="285750" indent="-285750">
              <a:buFontTx/>
              <a:buChar char="-"/>
            </a:pPr>
            <a:r>
              <a:rPr lang="en-US" sz="1200" dirty="0" smtClean="0">
                <a:solidFill>
                  <a:schemeClr val="tx1">
                    <a:lumMod val="85000"/>
                    <a:lumOff val="15000"/>
                  </a:schemeClr>
                </a:solidFill>
                <a:latin typeface="+mn-lt"/>
              </a:rPr>
              <a:t>The page is self-explanatory</a:t>
            </a:r>
          </a:p>
          <a:p>
            <a:pPr marL="285750" indent="-285750">
              <a:buFontTx/>
              <a:buChar char="-"/>
            </a:pPr>
            <a:endParaRPr lang="en-US" sz="1200" dirty="0" smtClean="0">
              <a:solidFill>
                <a:schemeClr val="tx1">
                  <a:lumMod val="85000"/>
                  <a:lumOff val="15000"/>
                </a:schemeClr>
              </a:solidFill>
              <a:latin typeface="+mn-lt"/>
            </a:endParaRPr>
          </a:p>
          <a:p>
            <a:r>
              <a:rPr lang="en-US" sz="1200" dirty="0" smtClean="0">
                <a:solidFill>
                  <a:schemeClr val="tx1">
                    <a:lumMod val="85000"/>
                    <a:lumOff val="15000"/>
                  </a:schemeClr>
                </a:solidFill>
                <a:latin typeface="+mn-lt"/>
              </a:rPr>
              <a:t>Slide 10: Payment page</a:t>
            </a:r>
          </a:p>
          <a:p>
            <a:pPr marL="285750" indent="-285750">
              <a:buFontTx/>
              <a:buChar char="-"/>
            </a:pPr>
            <a:r>
              <a:rPr lang="en-US" sz="1200" dirty="0" smtClean="0">
                <a:solidFill>
                  <a:schemeClr val="tx1">
                    <a:lumMod val="85000"/>
                    <a:lumOff val="15000"/>
                  </a:schemeClr>
                </a:solidFill>
                <a:latin typeface="+mn-lt"/>
              </a:rPr>
              <a:t>Everything describes on this page should work fully</a:t>
            </a:r>
          </a:p>
          <a:p>
            <a:pPr marL="285750" indent="-285750">
              <a:buFontTx/>
              <a:buChar char="-"/>
            </a:pPr>
            <a:r>
              <a:rPr lang="en-US" sz="1200" dirty="0" smtClean="0">
                <a:solidFill>
                  <a:schemeClr val="tx1">
                    <a:lumMod val="85000"/>
                    <a:lumOff val="15000"/>
                  </a:schemeClr>
                </a:solidFill>
                <a:latin typeface="+mn-lt"/>
              </a:rPr>
              <a:t>Our current website is supporting credit card and </a:t>
            </a:r>
            <a:r>
              <a:rPr lang="en-US" sz="1200" dirty="0" err="1" smtClean="0">
                <a:solidFill>
                  <a:schemeClr val="tx1">
                    <a:lumMod val="85000"/>
                    <a:lumOff val="15000"/>
                  </a:schemeClr>
                </a:solidFill>
                <a:latin typeface="+mn-lt"/>
              </a:rPr>
              <a:t>paypal</a:t>
            </a:r>
            <a:r>
              <a:rPr lang="en-US" sz="1200" dirty="0" smtClean="0">
                <a:solidFill>
                  <a:schemeClr val="tx1">
                    <a:lumMod val="85000"/>
                    <a:lumOff val="15000"/>
                  </a:schemeClr>
                </a:solidFill>
                <a:latin typeface="+mn-lt"/>
              </a:rPr>
              <a:t> already. This UI is different but you should use the same code for interfacing with the payment system.</a:t>
            </a:r>
          </a:p>
          <a:p>
            <a:pPr marL="285750" indent="-285750">
              <a:buFontTx/>
              <a:buChar char="-"/>
            </a:pPr>
            <a:r>
              <a:rPr lang="en-US" sz="1200" dirty="0" smtClean="0">
                <a:solidFill>
                  <a:schemeClr val="tx1">
                    <a:lumMod val="85000"/>
                    <a:lumOff val="15000"/>
                  </a:schemeClr>
                </a:solidFill>
                <a:latin typeface="+mn-lt"/>
              </a:rPr>
              <a:t>Send a confirmation email to the employer after a payment is made. I will provide you the html template. Note: Our current website is supporting email sending already.</a:t>
            </a:r>
          </a:p>
          <a:p>
            <a:pPr marL="285750" indent="-285750">
              <a:buFontTx/>
              <a:buChar char="-"/>
            </a:pPr>
            <a:r>
              <a:rPr lang="en-US" sz="1200" dirty="0">
                <a:solidFill>
                  <a:schemeClr val="tx1">
                    <a:lumMod val="85000"/>
                    <a:lumOff val="15000"/>
                  </a:schemeClr>
                </a:solidFill>
              </a:rPr>
              <a:t>The URL for this page </a:t>
            </a:r>
            <a:r>
              <a:rPr lang="en-US" sz="1200" dirty="0" smtClean="0">
                <a:solidFill>
                  <a:schemeClr val="tx1">
                    <a:lumMod val="85000"/>
                    <a:lumOff val="15000"/>
                  </a:schemeClr>
                </a:solidFill>
              </a:rPr>
              <a:t>shall be: </a:t>
            </a:r>
            <a:r>
              <a:rPr lang="en-US" sz="1200" dirty="0">
                <a:solidFill>
                  <a:schemeClr val="tx1">
                    <a:lumMod val="85000"/>
                    <a:lumOff val="15000"/>
                  </a:schemeClr>
                </a:solidFill>
                <a:hlinkClick r:id="rId3"/>
              </a:rPr>
              <a:t>http://</a:t>
            </a:r>
            <a:r>
              <a:rPr lang="en-US" sz="1200" dirty="0" smtClean="0">
                <a:solidFill>
                  <a:schemeClr val="tx1">
                    <a:lumMod val="85000"/>
                    <a:lumOff val="15000"/>
                  </a:schemeClr>
                </a:solidFill>
                <a:hlinkClick r:id="rId3"/>
              </a:rPr>
              <a:t>fillintech.com/employer/job-posting-plan/</a:t>
            </a:r>
            <a:endParaRPr lang="en-US" sz="1200" dirty="0" smtClean="0">
              <a:solidFill>
                <a:schemeClr val="tx1">
                  <a:lumMod val="85000"/>
                  <a:lumOff val="15000"/>
                </a:schemeClr>
              </a:solidFill>
            </a:endParaRPr>
          </a:p>
          <a:p>
            <a:pPr marL="285750" indent="-285750">
              <a:buFontTx/>
              <a:buChar char="-"/>
            </a:pPr>
            <a:r>
              <a:rPr lang="en-US" sz="1200" dirty="0" smtClean="0">
                <a:solidFill>
                  <a:schemeClr val="tx1">
                    <a:lumMod val="85000"/>
                    <a:lumOff val="15000"/>
                  </a:schemeClr>
                </a:solidFill>
              </a:rPr>
              <a:t> </a:t>
            </a:r>
            <a:endParaRPr lang="en-US" sz="1200" dirty="0">
              <a:solidFill>
                <a:schemeClr val="tx1">
                  <a:lumMod val="85000"/>
                  <a:lumOff val="15000"/>
                </a:schemeClr>
              </a:solidFill>
            </a:endParaRPr>
          </a:p>
          <a:p>
            <a:pPr marL="285750" indent="-285750">
              <a:buFontTx/>
              <a:buChar char="-"/>
            </a:pPr>
            <a:endParaRPr lang="en-US" sz="1200" dirty="0" smtClean="0">
              <a:solidFill>
                <a:schemeClr val="tx1">
                  <a:lumMod val="85000"/>
                  <a:lumOff val="15000"/>
                </a:schemeClr>
              </a:solidFill>
              <a:latin typeface="+mn-lt"/>
            </a:endParaRPr>
          </a:p>
          <a:p>
            <a:endParaRPr lang="en-US" sz="1600" dirty="0" smtClean="0">
              <a:solidFill>
                <a:schemeClr val="tx1">
                  <a:lumMod val="85000"/>
                  <a:lumOff val="15000"/>
                </a:schemeClr>
              </a:solidFill>
              <a:latin typeface="+mn-lt"/>
            </a:endParaRPr>
          </a:p>
        </p:txBody>
      </p:sp>
    </p:spTree>
    <p:extLst>
      <p:ext uri="{BB962C8B-B14F-4D97-AF65-F5344CB8AC3E}">
        <p14:creationId xmlns:p14="http://schemas.microsoft.com/office/powerpoint/2010/main" val="2172620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5" name="Rectangle 4"/>
          <p:cNvSpPr/>
          <p:nvPr/>
        </p:nvSpPr>
        <p:spPr>
          <a:xfrm>
            <a:off x="0" y="9144000"/>
            <a:ext cx="12801600" cy="527531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pic>
        <p:nvPicPr>
          <p:cNvPr id="4" name="Picture 2" descr="message outl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429" y="10227135"/>
            <a:ext cx="168790" cy="1687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02998" y="1441003"/>
            <a:ext cx="6137962" cy="400110"/>
          </a:xfrm>
          <a:prstGeom prst="rect">
            <a:avLst/>
          </a:prstGeom>
          <a:noFill/>
          <a:ln>
            <a:noFill/>
          </a:ln>
        </p:spPr>
        <p:txBody>
          <a:bodyPr wrap="square" rtlCol="0">
            <a:spAutoFit/>
          </a:bodyPr>
          <a:lstStyle/>
          <a:p>
            <a:r>
              <a:rPr lang="en-US" sz="2000" dirty="0" smtClean="0">
                <a:solidFill>
                  <a:schemeClr val="tx1">
                    <a:lumMod val="85000"/>
                    <a:lumOff val="15000"/>
                  </a:schemeClr>
                </a:solidFill>
                <a:latin typeface="+mn-lt"/>
              </a:rPr>
              <a:t>Account Information</a:t>
            </a:r>
          </a:p>
        </p:txBody>
      </p:sp>
      <p:pic>
        <p:nvPicPr>
          <p:cNvPr id="2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 y="0"/>
            <a:ext cx="12849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1592379" y="-9526"/>
            <a:ext cx="11209221" cy="466725"/>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chemeClr val="bg1"/>
              </a:solidFill>
              <a:latin typeface="Arial" panose="020B0604020202020204" pitchFamily="34" charset="0"/>
              <a:cs typeface="Arial" panose="020B0604020202020204" pitchFamily="34" charset="0"/>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1" y="-9526"/>
            <a:ext cx="1614409" cy="41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ounded Rectangle 29"/>
          <p:cNvSpPr/>
          <p:nvPr/>
        </p:nvSpPr>
        <p:spPr>
          <a:xfrm>
            <a:off x="10503068" y="67276"/>
            <a:ext cx="859719" cy="284473"/>
          </a:xfrm>
          <a:prstGeom prst="roundRect">
            <a:avLst>
              <a:gd name="adj" fmla="val 5291"/>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In</a:t>
            </a:r>
          </a:p>
        </p:txBody>
      </p:sp>
      <p:sp>
        <p:nvSpPr>
          <p:cNvPr id="35" name="Rounded Rectangle 34"/>
          <p:cNvSpPr/>
          <p:nvPr/>
        </p:nvSpPr>
        <p:spPr>
          <a:xfrm>
            <a:off x="11515556" y="81599"/>
            <a:ext cx="859719" cy="284473"/>
          </a:xfrm>
          <a:prstGeom prst="roundRect">
            <a:avLst>
              <a:gd name="adj" fmla="val 5291"/>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Up</a:t>
            </a:r>
          </a:p>
        </p:txBody>
      </p:sp>
      <p:sp>
        <p:nvSpPr>
          <p:cNvPr id="38" name="TextBox 37"/>
          <p:cNvSpPr txBox="1"/>
          <p:nvPr/>
        </p:nvSpPr>
        <p:spPr>
          <a:xfrm>
            <a:off x="1720280" y="74710"/>
            <a:ext cx="1430957" cy="307777"/>
          </a:xfrm>
          <a:prstGeom prst="rect">
            <a:avLst/>
          </a:prstGeom>
          <a:noFill/>
          <a:ln>
            <a:noFill/>
          </a:ln>
        </p:spPr>
        <p:txBody>
          <a:bodyPr wrap="square" rtlCol="0">
            <a:spAutoFit/>
          </a:bodyPr>
          <a:lstStyle/>
          <a:p>
            <a:r>
              <a:rPr lang="en-US" sz="1400" dirty="0" smtClean="0">
                <a:solidFill>
                  <a:srgbClr val="FEA002"/>
                </a:solidFill>
                <a:latin typeface="+mn-lt"/>
              </a:rPr>
              <a:t>For Employers</a:t>
            </a:r>
          </a:p>
        </p:txBody>
      </p:sp>
      <p:sp>
        <p:nvSpPr>
          <p:cNvPr id="15" name="Rectangle 14"/>
          <p:cNvSpPr/>
          <p:nvPr/>
        </p:nvSpPr>
        <p:spPr>
          <a:xfrm>
            <a:off x="1777598" y="2503735"/>
            <a:ext cx="6488743" cy="346701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8" name="TextBox 7"/>
          <p:cNvSpPr txBox="1"/>
          <p:nvPr/>
        </p:nvSpPr>
        <p:spPr>
          <a:xfrm>
            <a:off x="1949520" y="2717321"/>
            <a:ext cx="1857789"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Your company </a:t>
            </a:r>
            <a:r>
              <a:rPr lang="en-US" sz="1050" b="1" dirty="0">
                <a:solidFill>
                  <a:schemeClr val="tx1">
                    <a:lumMod val="65000"/>
                    <a:lumOff val="35000"/>
                  </a:schemeClr>
                </a:solidFill>
                <a:latin typeface="+mn-lt"/>
              </a:rPr>
              <a:t>n</a:t>
            </a:r>
            <a:r>
              <a:rPr lang="en-US" sz="1050" b="1" dirty="0" smtClean="0">
                <a:solidFill>
                  <a:schemeClr val="tx1">
                    <a:lumMod val="65000"/>
                    <a:lumOff val="35000"/>
                  </a:schemeClr>
                </a:solidFill>
                <a:latin typeface="+mn-lt"/>
              </a:rPr>
              <a:t>ame</a:t>
            </a:r>
          </a:p>
        </p:txBody>
      </p:sp>
      <p:sp>
        <p:nvSpPr>
          <p:cNvPr id="9" name="Rectangle 8"/>
          <p:cNvSpPr/>
          <p:nvPr/>
        </p:nvSpPr>
        <p:spPr>
          <a:xfrm>
            <a:off x="2047226" y="2978930"/>
            <a:ext cx="4865983" cy="246221"/>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32" name="Rectangular Callout 31"/>
          <p:cNvSpPr/>
          <p:nvPr/>
        </p:nvSpPr>
        <p:spPr>
          <a:xfrm>
            <a:off x="-583976" y="4237242"/>
            <a:ext cx="1715481" cy="1733507"/>
          </a:xfrm>
          <a:prstGeom prst="wedgeRectCallout">
            <a:avLst>
              <a:gd name="adj1" fmla="val 92712"/>
              <a:gd name="adj2" fmla="val 13953"/>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Must check for valid entry for phone number, email address, and password entry. Code already available on current website</a:t>
            </a:r>
            <a:r>
              <a:rPr lang="en-US" sz="1000" dirty="0" smtClean="0">
                <a:solidFill>
                  <a:srgbClr val="FF0000"/>
                </a:solidFill>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This email address is not the same as the login email address.</a:t>
            </a:r>
            <a:endParaRPr lang="en-US" sz="1000" dirty="0" smtClean="0">
              <a:solidFill>
                <a:srgbClr val="FF0000"/>
              </a:solidFill>
              <a:latin typeface="Arial" panose="020B0604020202020204" pitchFamily="34" charset="0"/>
              <a:cs typeface="Arial" panose="020B0604020202020204" pitchFamily="34" charset="0"/>
            </a:endParaRP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2031227" y="4796384"/>
            <a:ext cx="2845533" cy="246221"/>
          </a:xfrm>
          <a:prstGeom prst="rect">
            <a:avLst/>
          </a:prstGeom>
          <a:noFill/>
          <a:ln>
            <a:noFill/>
          </a:ln>
        </p:spPr>
        <p:txBody>
          <a:bodyPr wrap="square" rtlCol="0">
            <a:spAutoFit/>
          </a:bodyPr>
          <a:lstStyle/>
          <a:p>
            <a:r>
              <a:rPr lang="en-US" sz="1000" dirty="0" smtClean="0">
                <a:solidFill>
                  <a:srgbClr val="FF0000"/>
                </a:solidFill>
                <a:latin typeface="+mn-lt"/>
              </a:rPr>
              <a:t>Incorrect phone number. Please re-enter. </a:t>
            </a:r>
          </a:p>
        </p:txBody>
      </p:sp>
      <p:sp>
        <p:nvSpPr>
          <p:cNvPr id="46" name="TextBox 45"/>
          <p:cNvSpPr txBox="1"/>
          <p:nvPr/>
        </p:nvSpPr>
        <p:spPr>
          <a:xfrm>
            <a:off x="1716135" y="1841113"/>
            <a:ext cx="6048672" cy="261610"/>
          </a:xfrm>
          <a:prstGeom prst="rect">
            <a:avLst/>
          </a:prstGeom>
          <a:noFill/>
          <a:ln>
            <a:noFill/>
          </a:ln>
        </p:spPr>
        <p:txBody>
          <a:bodyPr wrap="square" rtlCol="0">
            <a:spAutoFit/>
          </a:bodyPr>
          <a:lstStyle/>
          <a:p>
            <a:r>
              <a:rPr lang="en-US" sz="1100" dirty="0" smtClean="0">
                <a:latin typeface="+mn-lt"/>
              </a:rPr>
              <a:t>This is private account information. Only you can see this information.</a:t>
            </a:r>
          </a:p>
        </p:txBody>
      </p:sp>
      <p:grpSp>
        <p:nvGrpSpPr>
          <p:cNvPr id="3" name="Group 2"/>
          <p:cNvGrpSpPr/>
          <p:nvPr/>
        </p:nvGrpSpPr>
        <p:grpSpPr>
          <a:xfrm>
            <a:off x="1792605" y="6243767"/>
            <a:ext cx="5568792" cy="725935"/>
            <a:chOff x="1753490" y="4787342"/>
            <a:chExt cx="5568792" cy="725935"/>
          </a:xfrm>
        </p:grpSpPr>
        <p:sp>
          <p:nvSpPr>
            <p:cNvPr id="49" name="Rounded Rectangle 48"/>
            <p:cNvSpPr/>
            <p:nvPr/>
          </p:nvSpPr>
          <p:spPr>
            <a:xfrm>
              <a:off x="4087214" y="5182183"/>
              <a:ext cx="1276283" cy="331094"/>
            </a:xfrm>
            <a:prstGeom prst="roundRect">
              <a:avLst>
                <a:gd name="adj" fmla="val 5291"/>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bg1"/>
                  </a:solidFill>
                  <a:latin typeface="Arial" panose="020B0604020202020204" pitchFamily="34" charset="0"/>
                  <a:cs typeface="Arial" panose="020B0604020202020204" pitchFamily="34" charset="0"/>
                </a:rPr>
                <a:t>Get Started</a:t>
              </a:r>
            </a:p>
          </p:txBody>
        </p:sp>
        <p:sp>
          <p:nvSpPr>
            <p:cNvPr id="50" name="TextBox 49"/>
            <p:cNvSpPr txBox="1"/>
            <p:nvPr/>
          </p:nvSpPr>
          <p:spPr>
            <a:xfrm>
              <a:off x="1753490" y="4787342"/>
              <a:ext cx="5568792" cy="261610"/>
            </a:xfrm>
            <a:prstGeom prst="rect">
              <a:avLst/>
            </a:prstGeom>
            <a:noFill/>
            <a:ln>
              <a:noFill/>
            </a:ln>
          </p:spPr>
          <p:txBody>
            <a:bodyPr wrap="square" rtlCol="0">
              <a:spAutoFit/>
            </a:bodyPr>
            <a:lstStyle/>
            <a:p>
              <a:r>
                <a:rPr lang="en-US" sz="1100" dirty="0" smtClean="0">
                  <a:solidFill>
                    <a:schemeClr val="tx1">
                      <a:lumMod val="85000"/>
                      <a:lumOff val="15000"/>
                    </a:schemeClr>
                  </a:solidFill>
                  <a:latin typeface="+mn-lt"/>
                </a:rPr>
                <a:t>By clicking Get Started, you agree to the </a:t>
              </a:r>
              <a:r>
                <a:rPr lang="en-US" sz="1100" dirty="0" smtClean="0">
                  <a:solidFill>
                    <a:srgbClr val="0070C0"/>
                  </a:solidFill>
                  <a:latin typeface="+mn-lt"/>
                </a:rPr>
                <a:t>Fillintech Pages Terms</a:t>
              </a:r>
              <a:r>
                <a:rPr lang="en-US" sz="1100" dirty="0" smtClean="0">
                  <a:solidFill>
                    <a:schemeClr val="tx1">
                      <a:lumMod val="85000"/>
                      <a:lumOff val="15000"/>
                    </a:schemeClr>
                  </a:solidFill>
                  <a:latin typeface="+mn-lt"/>
                </a:rPr>
                <a:t>.</a:t>
              </a:r>
            </a:p>
          </p:txBody>
        </p:sp>
      </p:grpSp>
      <p:sp>
        <p:nvSpPr>
          <p:cNvPr id="34" name="Rectangular Callout 33"/>
          <p:cNvSpPr/>
          <p:nvPr/>
        </p:nvSpPr>
        <p:spPr>
          <a:xfrm>
            <a:off x="3978906" y="7249460"/>
            <a:ext cx="1427114" cy="874888"/>
          </a:xfrm>
          <a:prstGeom prst="wedgeRectCallout">
            <a:avLst>
              <a:gd name="adj1" fmla="val 17056"/>
              <a:gd name="adj2" fmla="val -7606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Button color is different when the button is not ready to click.</a:t>
            </a:r>
          </a:p>
          <a:p>
            <a:endParaRPr lang="en-US" sz="1000" dirty="0" smtClean="0">
              <a:solidFill>
                <a:srgbClr val="FF0000"/>
              </a:solidFill>
              <a:latin typeface="Arial" panose="020B0604020202020204" pitchFamily="34" charset="0"/>
              <a:cs typeface="Arial" panose="020B0604020202020204" pitchFamily="34" charset="0"/>
            </a:endParaRPr>
          </a:p>
          <a:p>
            <a:r>
              <a:rPr lang="en-US" sz="1000" dirty="0" smtClean="0">
                <a:solidFill>
                  <a:srgbClr val="FF0000"/>
                </a:solidFill>
                <a:latin typeface="Arial" panose="020B0604020202020204" pitchFamily="34" charset="0"/>
                <a:cs typeface="Arial" panose="020B0604020202020204" pitchFamily="34" charset="0"/>
              </a:rPr>
              <a:t>Click will go to next page.</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51" name="Rectangular Callout 50"/>
          <p:cNvSpPr/>
          <p:nvPr/>
        </p:nvSpPr>
        <p:spPr>
          <a:xfrm>
            <a:off x="5865874" y="6969702"/>
            <a:ext cx="1872208" cy="969653"/>
          </a:xfrm>
          <a:prstGeom prst="wedgeRectCallout">
            <a:avLst>
              <a:gd name="adj1" fmla="val -51047"/>
              <a:gd name="adj2" fmla="val -101169"/>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Click to open a page </a:t>
            </a:r>
            <a:r>
              <a:rPr lang="en-US" sz="1000" dirty="0" smtClean="0">
                <a:solidFill>
                  <a:srgbClr val="FF0000"/>
                </a:solidFill>
                <a:latin typeface="Arial" panose="020B0604020202020204" pitchFamily="34" charset="0"/>
                <a:cs typeface="Arial" panose="020B0604020202020204" pitchFamily="34" charset="0"/>
                <a:hlinkClick r:id="rId5"/>
              </a:rPr>
              <a:t>http://fillintech.com/docs/business-page-terms</a:t>
            </a:r>
            <a:endParaRPr lang="en-US" sz="1000" dirty="0" smtClean="0">
              <a:solidFill>
                <a:srgbClr val="FF0000"/>
              </a:solidFill>
              <a:latin typeface="Arial" panose="020B0604020202020204" pitchFamily="34" charset="0"/>
              <a:cs typeface="Arial" panose="020B0604020202020204" pitchFamily="34" charset="0"/>
            </a:endParaRPr>
          </a:p>
          <a:p>
            <a:endParaRPr lang="en-US" sz="1000" dirty="0">
              <a:solidFill>
                <a:srgbClr val="FF0000"/>
              </a:solidFill>
              <a:latin typeface="Arial" panose="020B0604020202020204" pitchFamily="34" charset="0"/>
              <a:cs typeface="Arial" panose="020B0604020202020204" pitchFamily="34" charset="0"/>
            </a:endParaRPr>
          </a:p>
          <a:p>
            <a:r>
              <a:rPr lang="en-US" sz="1000" dirty="0" smtClean="0">
                <a:solidFill>
                  <a:srgbClr val="FF0000"/>
                </a:solidFill>
                <a:latin typeface="Arial" panose="020B0604020202020204" pitchFamily="34" charset="0"/>
                <a:cs typeface="Arial" panose="020B0604020202020204" pitchFamily="34" charset="0"/>
              </a:rPr>
              <a:t>You create a page will sample text so Owner can replace it later</a:t>
            </a:r>
          </a:p>
        </p:txBody>
      </p:sp>
      <p:sp>
        <p:nvSpPr>
          <p:cNvPr id="58" name="Rectangular Callout 57"/>
          <p:cNvSpPr/>
          <p:nvPr/>
        </p:nvSpPr>
        <p:spPr>
          <a:xfrm>
            <a:off x="9171255" y="3457923"/>
            <a:ext cx="2664296" cy="1434644"/>
          </a:xfrm>
          <a:prstGeom prst="wedgeRectCallout">
            <a:avLst>
              <a:gd name="adj1" fmla="val -131605"/>
              <a:gd name="adj2" fmla="val -3774"/>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Dropdown list:</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HR / Company Recruiter</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Business Owner</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VP / Director / Department Manager </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Executive Level</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Recruiting / Staffing Firm</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Other</a:t>
            </a:r>
          </a:p>
        </p:txBody>
      </p:sp>
      <p:sp>
        <p:nvSpPr>
          <p:cNvPr id="66" name="TextBox 65"/>
          <p:cNvSpPr txBox="1"/>
          <p:nvPr/>
        </p:nvSpPr>
        <p:spPr>
          <a:xfrm>
            <a:off x="1947346" y="3292516"/>
            <a:ext cx="1857789"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Your name</a:t>
            </a:r>
          </a:p>
        </p:txBody>
      </p:sp>
      <p:sp>
        <p:nvSpPr>
          <p:cNvPr id="68" name="Rectangle 67"/>
          <p:cNvSpPr/>
          <p:nvPr/>
        </p:nvSpPr>
        <p:spPr>
          <a:xfrm>
            <a:off x="2051691" y="3525626"/>
            <a:ext cx="4861518"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50" dirty="0" smtClean="0">
                <a:solidFill>
                  <a:schemeClr val="bg1">
                    <a:lumMod val="50000"/>
                  </a:schemeClr>
                </a:solidFill>
                <a:latin typeface="Arial" panose="020B0604020202020204" pitchFamily="34" charset="0"/>
                <a:cs typeface="Arial" panose="020B0604020202020204" pitchFamily="34" charset="0"/>
              </a:rPr>
              <a:t>  </a:t>
            </a:r>
          </a:p>
        </p:txBody>
      </p:sp>
      <p:sp>
        <p:nvSpPr>
          <p:cNvPr id="69" name="TextBox 68"/>
          <p:cNvSpPr txBox="1"/>
          <p:nvPr/>
        </p:nvSpPr>
        <p:spPr>
          <a:xfrm>
            <a:off x="1947346" y="3819025"/>
            <a:ext cx="1857789"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Your title</a:t>
            </a:r>
          </a:p>
        </p:txBody>
      </p:sp>
      <p:sp>
        <p:nvSpPr>
          <p:cNvPr id="70" name="Rectangle 69"/>
          <p:cNvSpPr/>
          <p:nvPr/>
        </p:nvSpPr>
        <p:spPr>
          <a:xfrm>
            <a:off x="2051691" y="4052135"/>
            <a:ext cx="4861518"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50" dirty="0" smtClean="0">
                <a:solidFill>
                  <a:schemeClr val="bg1">
                    <a:lumMod val="50000"/>
                  </a:schemeClr>
                </a:solidFill>
                <a:latin typeface="Arial" panose="020B0604020202020204" pitchFamily="34" charset="0"/>
                <a:cs typeface="Arial" panose="020B0604020202020204" pitchFamily="34" charset="0"/>
              </a:rPr>
              <a:t>  </a:t>
            </a:r>
          </a:p>
        </p:txBody>
      </p:sp>
      <p:pic>
        <p:nvPicPr>
          <p:cNvPr id="5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2551" y="4079995"/>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Box 70"/>
          <p:cNvSpPr txBox="1"/>
          <p:nvPr/>
        </p:nvSpPr>
        <p:spPr>
          <a:xfrm>
            <a:off x="1942881" y="4319670"/>
            <a:ext cx="1857789"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Your phone number</a:t>
            </a:r>
          </a:p>
        </p:txBody>
      </p:sp>
      <p:sp>
        <p:nvSpPr>
          <p:cNvPr id="72" name="Rectangle 71"/>
          <p:cNvSpPr/>
          <p:nvPr/>
        </p:nvSpPr>
        <p:spPr>
          <a:xfrm>
            <a:off x="2047226" y="4552780"/>
            <a:ext cx="4861518"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50" dirty="0" smtClean="0">
                <a:solidFill>
                  <a:schemeClr val="bg1">
                    <a:lumMod val="50000"/>
                  </a:schemeClr>
                </a:solidFill>
                <a:latin typeface="Arial" panose="020B0604020202020204" pitchFamily="34" charset="0"/>
                <a:cs typeface="Arial" panose="020B0604020202020204" pitchFamily="34" charset="0"/>
              </a:rPr>
              <a:t>  </a:t>
            </a:r>
            <a:r>
              <a:rPr lang="en-US" sz="1050" dirty="0" smtClean="0">
                <a:solidFill>
                  <a:schemeClr val="tx1">
                    <a:lumMod val="85000"/>
                    <a:lumOff val="15000"/>
                  </a:schemeClr>
                </a:solidFill>
                <a:latin typeface="Arial" panose="020B0604020202020204" pitchFamily="34" charset="0"/>
                <a:cs typeface="Arial" panose="020B0604020202020204" pitchFamily="34" charset="0"/>
              </a:rPr>
              <a:t>123</a:t>
            </a:r>
          </a:p>
        </p:txBody>
      </p:sp>
      <p:sp>
        <p:nvSpPr>
          <p:cNvPr id="74" name="TextBox 73"/>
          <p:cNvSpPr txBox="1"/>
          <p:nvPr/>
        </p:nvSpPr>
        <p:spPr>
          <a:xfrm>
            <a:off x="1947346" y="5073383"/>
            <a:ext cx="1857789"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Your email address</a:t>
            </a:r>
          </a:p>
        </p:txBody>
      </p:sp>
      <p:sp>
        <p:nvSpPr>
          <p:cNvPr id="75" name="Rectangle 74"/>
          <p:cNvSpPr/>
          <p:nvPr/>
        </p:nvSpPr>
        <p:spPr>
          <a:xfrm>
            <a:off x="2051691" y="5306493"/>
            <a:ext cx="4861518"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50" dirty="0" smtClean="0">
                <a:solidFill>
                  <a:schemeClr val="bg1">
                    <a:lumMod val="50000"/>
                  </a:schemeClr>
                </a:solidFill>
                <a:latin typeface="Arial" panose="020B0604020202020204" pitchFamily="34" charset="0"/>
                <a:cs typeface="Arial" panose="020B0604020202020204" pitchFamily="34" charset="0"/>
              </a:rPr>
              <a:t>  </a:t>
            </a:r>
          </a:p>
        </p:txBody>
      </p:sp>
      <p:pic>
        <p:nvPicPr>
          <p:cNvPr id="7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2551" y="5334353"/>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Group 19"/>
          <p:cNvGrpSpPr/>
          <p:nvPr/>
        </p:nvGrpSpPr>
        <p:grpSpPr>
          <a:xfrm>
            <a:off x="1854034" y="929742"/>
            <a:ext cx="6101284" cy="384953"/>
            <a:chOff x="1854034" y="929742"/>
            <a:chExt cx="6101284" cy="384953"/>
          </a:xfrm>
        </p:grpSpPr>
        <p:sp>
          <p:nvSpPr>
            <p:cNvPr id="83" name="Oval 82"/>
            <p:cNvSpPr/>
            <p:nvPr/>
          </p:nvSpPr>
          <p:spPr>
            <a:xfrm>
              <a:off x="2676994" y="929742"/>
              <a:ext cx="146304" cy="146304"/>
            </a:xfrm>
            <a:prstGeom prst="ellipse">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84" name="Oval 83"/>
            <p:cNvSpPr/>
            <p:nvPr/>
          </p:nvSpPr>
          <p:spPr>
            <a:xfrm>
              <a:off x="3727518" y="929742"/>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85" name="Oval 84"/>
            <p:cNvSpPr/>
            <p:nvPr/>
          </p:nvSpPr>
          <p:spPr>
            <a:xfrm>
              <a:off x="4788222" y="929742"/>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86" name="Oval 85"/>
            <p:cNvSpPr/>
            <p:nvPr/>
          </p:nvSpPr>
          <p:spPr>
            <a:xfrm>
              <a:off x="5848926" y="930803"/>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87" name="Straight Connector 86"/>
            <p:cNvCxnSpPr/>
            <p:nvPr/>
          </p:nvCxnSpPr>
          <p:spPr>
            <a:xfrm>
              <a:off x="2823298" y="101071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1854034" y="1002894"/>
              <a:ext cx="822960" cy="1"/>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95303" y="1083863"/>
              <a:ext cx="845491" cy="230832"/>
            </a:xfrm>
            <a:prstGeom prst="rect">
              <a:avLst/>
            </a:prstGeom>
            <a:noFill/>
            <a:ln>
              <a:noFill/>
            </a:ln>
          </p:spPr>
          <p:txBody>
            <a:bodyPr wrap="square" rtlCol="0">
              <a:spAutoFit/>
            </a:bodyPr>
            <a:lstStyle/>
            <a:p>
              <a:r>
                <a:rPr lang="en-US" sz="900" dirty="0" smtClean="0">
                  <a:solidFill>
                    <a:srgbClr val="0070C0"/>
                  </a:solidFill>
                  <a:latin typeface="+mn-lt"/>
                </a:rPr>
                <a:t>Account</a:t>
              </a:r>
            </a:p>
          </p:txBody>
        </p:sp>
        <p:cxnSp>
          <p:nvCxnSpPr>
            <p:cNvPr id="96" name="Straight Connector 95"/>
            <p:cNvCxnSpPr/>
            <p:nvPr/>
          </p:nvCxnSpPr>
          <p:spPr>
            <a:xfrm>
              <a:off x="3873822" y="1013480"/>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34526" y="101071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980214"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894614" y="930803"/>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00" name="Straight Connector 99"/>
            <p:cNvCxnSpPr/>
            <p:nvPr/>
          </p:nvCxnSpPr>
          <p:spPr>
            <a:xfrm>
              <a:off x="7040918"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285693" y="1073746"/>
            <a:ext cx="1029953" cy="230832"/>
          </a:xfrm>
          <a:prstGeom prst="rect">
            <a:avLst/>
          </a:prstGeom>
          <a:noFill/>
          <a:ln>
            <a:noFill/>
          </a:ln>
        </p:spPr>
        <p:txBody>
          <a:bodyPr wrap="square" rtlCol="0">
            <a:spAutoFit/>
          </a:bodyPr>
          <a:lstStyle/>
          <a:p>
            <a:r>
              <a:rPr lang="en-US" sz="900" dirty="0" smtClean="0">
                <a:solidFill>
                  <a:schemeClr val="bg1">
                    <a:lumMod val="50000"/>
                  </a:schemeClr>
                </a:solidFill>
                <a:latin typeface="+mn-lt"/>
              </a:rPr>
              <a:t>About the Job</a:t>
            </a:r>
          </a:p>
        </p:txBody>
      </p:sp>
      <p:sp>
        <p:nvSpPr>
          <p:cNvPr id="56" name="TextBox 55"/>
          <p:cNvSpPr txBox="1"/>
          <p:nvPr/>
        </p:nvSpPr>
        <p:spPr>
          <a:xfrm>
            <a:off x="4346397" y="1066589"/>
            <a:ext cx="1029953" cy="230832"/>
          </a:xfrm>
          <a:prstGeom prst="rect">
            <a:avLst/>
          </a:prstGeom>
          <a:noFill/>
          <a:ln>
            <a:noFill/>
          </a:ln>
        </p:spPr>
        <p:txBody>
          <a:bodyPr wrap="square" rtlCol="0">
            <a:spAutoFit/>
          </a:bodyPr>
          <a:lstStyle/>
          <a:p>
            <a:r>
              <a:rPr lang="en-US" sz="900" dirty="0" smtClean="0">
                <a:solidFill>
                  <a:schemeClr val="bg1">
                    <a:lumMod val="50000"/>
                  </a:schemeClr>
                </a:solidFill>
                <a:latin typeface="+mn-lt"/>
              </a:rPr>
              <a:t>About Company</a:t>
            </a:r>
          </a:p>
        </p:txBody>
      </p:sp>
      <p:sp>
        <p:nvSpPr>
          <p:cNvPr id="57" name="TextBox 56"/>
          <p:cNvSpPr txBox="1"/>
          <p:nvPr/>
        </p:nvSpPr>
        <p:spPr>
          <a:xfrm>
            <a:off x="5589037" y="1066589"/>
            <a:ext cx="906153" cy="230832"/>
          </a:xfrm>
          <a:prstGeom prst="rect">
            <a:avLst/>
          </a:prstGeom>
          <a:noFill/>
          <a:ln>
            <a:noFill/>
          </a:ln>
        </p:spPr>
        <p:txBody>
          <a:bodyPr wrap="square" rtlCol="0">
            <a:spAutoFit/>
          </a:bodyPr>
          <a:lstStyle/>
          <a:p>
            <a:r>
              <a:rPr lang="en-US" sz="900" dirty="0" smtClean="0">
                <a:solidFill>
                  <a:schemeClr val="bg1">
                    <a:lumMod val="50000"/>
                  </a:schemeClr>
                </a:solidFill>
                <a:latin typeface="+mn-lt"/>
              </a:rPr>
              <a:t>Application</a:t>
            </a:r>
          </a:p>
        </p:txBody>
      </p:sp>
      <p:sp>
        <p:nvSpPr>
          <p:cNvPr id="60" name="TextBox 59"/>
          <p:cNvSpPr txBox="1"/>
          <p:nvPr/>
        </p:nvSpPr>
        <p:spPr>
          <a:xfrm>
            <a:off x="6688832" y="1059085"/>
            <a:ext cx="827044" cy="230832"/>
          </a:xfrm>
          <a:prstGeom prst="rect">
            <a:avLst/>
          </a:prstGeom>
          <a:noFill/>
          <a:ln>
            <a:noFill/>
          </a:ln>
        </p:spPr>
        <p:txBody>
          <a:bodyPr wrap="square" rtlCol="0">
            <a:spAutoFit/>
          </a:bodyPr>
          <a:lstStyle/>
          <a:p>
            <a:r>
              <a:rPr lang="en-US" sz="900" dirty="0">
                <a:solidFill>
                  <a:schemeClr val="bg1">
                    <a:lumMod val="50000"/>
                  </a:schemeClr>
                </a:solidFill>
                <a:latin typeface="+mn-lt"/>
              </a:rPr>
              <a:t> </a:t>
            </a:r>
            <a:r>
              <a:rPr lang="en-US" sz="900" dirty="0" smtClean="0">
                <a:solidFill>
                  <a:schemeClr val="bg1">
                    <a:lumMod val="50000"/>
                  </a:schemeClr>
                </a:solidFill>
                <a:latin typeface="+mn-lt"/>
              </a:rPr>
              <a:t>Post  Job</a:t>
            </a:r>
          </a:p>
        </p:txBody>
      </p:sp>
      <p:sp>
        <p:nvSpPr>
          <p:cNvPr id="61" name="Rectangle 60"/>
          <p:cNvSpPr/>
          <p:nvPr/>
        </p:nvSpPr>
        <p:spPr>
          <a:xfrm>
            <a:off x="6712877" y="-4765"/>
            <a:ext cx="912059" cy="457200"/>
          </a:xfrm>
          <a:prstGeom prst="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Post a Job</a:t>
            </a:r>
            <a:endParaRPr lang="en-US" sz="1000" dirty="0" smtClean="0">
              <a:solidFill>
                <a:schemeClr val="bg1"/>
              </a:solidFill>
              <a:latin typeface="Arial" panose="020B0604020202020204" pitchFamily="34" charset="0"/>
              <a:cs typeface="Arial" panose="020B0604020202020204" pitchFamily="34" charset="0"/>
            </a:endParaRPr>
          </a:p>
        </p:txBody>
      </p:sp>
      <p:sp>
        <p:nvSpPr>
          <p:cNvPr id="62" name="Rectangle 61"/>
          <p:cNvSpPr/>
          <p:nvPr/>
        </p:nvSpPr>
        <p:spPr>
          <a:xfrm>
            <a:off x="7694624" y="-22577"/>
            <a:ext cx="1406320"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Create Brand Page</a:t>
            </a:r>
            <a:endParaRPr lang="en-US" sz="1000" dirty="0" smtClean="0">
              <a:solidFill>
                <a:schemeClr val="bg1"/>
              </a:solidFill>
              <a:latin typeface="Arial" panose="020B0604020202020204" pitchFamily="34" charset="0"/>
              <a:cs typeface="Arial" panose="020B0604020202020204" pitchFamily="34" charset="0"/>
            </a:endParaRPr>
          </a:p>
        </p:txBody>
      </p:sp>
      <p:sp>
        <p:nvSpPr>
          <p:cNvPr id="63" name="Rectangle 62"/>
          <p:cNvSpPr/>
          <p:nvPr/>
        </p:nvSpPr>
        <p:spPr>
          <a:xfrm>
            <a:off x="5716980" y="-9525"/>
            <a:ext cx="864096" cy="4572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Overview</a:t>
            </a:r>
            <a:endParaRPr lang="en-US" sz="1000" dirty="0" smtClean="0">
              <a:solidFill>
                <a:schemeClr val="bg1"/>
              </a:solidFill>
              <a:latin typeface="Arial" panose="020B0604020202020204" pitchFamily="34" charset="0"/>
              <a:cs typeface="Arial" panose="020B0604020202020204" pitchFamily="34" charset="0"/>
            </a:endParaRPr>
          </a:p>
        </p:txBody>
      </p:sp>
      <p:sp>
        <p:nvSpPr>
          <p:cNvPr id="65" name="Rectangle 64"/>
          <p:cNvSpPr/>
          <p:nvPr/>
        </p:nvSpPr>
        <p:spPr>
          <a:xfrm>
            <a:off x="9171255" y="-28612"/>
            <a:ext cx="973961"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Contact Us</a:t>
            </a:r>
            <a:endParaRPr lang="en-US" sz="10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395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3" name="Rectangle 2"/>
          <p:cNvSpPr/>
          <p:nvPr/>
        </p:nvSpPr>
        <p:spPr>
          <a:xfrm>
            <a:off x="0" y="9036496"/>
            <a:ext cx="12801600" cy="518582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1711796" y="1582667"/>
            <a:ext cx="3973577" cy="400110"/>
          </a:xfrm>
          <a:prstGeom prst="rect">
            <a:avLst/>
          </a:prstGeom>
          <a:noFill/>
          <a:ln>
            <a:noFill/>
          </a:ln>
        </p:spPr>
        <p:txBody>
          <a:bodyPr wrap="square" rtlCol="0">
            <a:spAutoFit/>
          </a:bodyPr>
          <a:lstStyle/>
          <a:p>
            <a:r>
              <a:rPr lang="en-US" sz="2000" dirty="0" smtClean="0">
                <a:solidFill>
                  <a:schemeClr val="tx1">
                    <a:lumMod val="85000"/>
                    <a:lumOff val="15000"/>
                  </a:schemeClr>
                </a:solidFill>
                <a:latin typeface="+mn-lt"/>
              </a:rPr>
              <a:t>Tell us about the job</a:t>
            </a:r>
          </a:p>
        </p:txBody>
      </p:sp>
      <p:sp>
        <p:nvSpPr>
          <p:cNvPr id="64" name="Rectangle 63"/>
          <p:cNvSpPr/>
          <p:nvPr/>
        </p:nvSpPr>
        <p:spPr>
          <a:xfrm>
            <a:off x="1777264" y="2627784"/>
            <a:ext cx="6488743" cy="972108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8" name="TextBox 7"/>
          <p:cNvSpPr txBox="1"/>
          <p:nvPr/>
        </p:nvSpPr>
        <p:spPr>
          <a:xfrm>
            <a:off x="2026304" y="2837339"/>
            <a:ext cx="949661"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Job Title</a:t>
            </a:r>
          </a:p>
        </p:txBody>
      </p:sp>
      <p:sp>
        <p:nvSpPr>
          <p:cNvPr id="9" name="Rectangle 8"/>
          <p:cNvSpPr/>
          <p:nvPr/>
        </p:nvSpPr>
        <p:spPr>
          <a:xfrm>
            <a:off x="2111505" y="3103837"/>
            <a:ext cx="4861518" cy="246221"/>
          </a:xfrm>
          <a:prstGeom prst="rect">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Marketing</a:t>
            </a:r>
          </a:p>
        </p:txBody>
      </p:sp>
      <p:sp>
        <p:nvSpPr>
          <p:cNvPr id="49" name="Rectangle 48"/>
          <p:cNvSpPr/>
          <p:nvPr/>
        </p:nvSpPr>
        <p:spPr>
          <a:xfrm>
            <a:off x="2735105" y="9394910"/>
            <a:ext cx="923536" cy="24622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 </a:t>
            </a:r>
            <a:r>
              <a:rPr lang="en-US" sz="1050" dirty="0" smtClean="0">
                <a:solidFill>
                  <a:schemeClr val="tx1">
                    <a:lumMod val="50000"/>
                    <a:lumOff val="50000"/>
                  </a:schemeClr>
                </a:solidFill>
                <a:latin typeface="Arial" panose="020B0604020202020204" pitchFamily="34" charset="0"/>
                <a:cs typeface="Arial" panose="020B0604020202020204" pitchFamily="34" charset="0"/>
              </a:rPr>
              <a:t>$ </a:t>
            </a:r>
            <a:r>
              <a:rPr lang="en-US" sz="1000" dirty="0" smtClean="0">
                <a:solidFill>
                  <a:srgbClr val="FF0000"/>
                </a:solidFill>
                <a:latin typeface="Arial" panose="020B0604020202020204" pitchFamily="34" charset="0"/>
                <a:cs typeface="Arial" panose="020B0604020202020204" pitchFamily="34" charset="0"/>
              </a:rPr>
              <a:t> </a:t>
            </a:r>
          </a:p>
        </p:txBody>
      </p:sp>
      <p:sp>
        <p:nvSpPr>
          <p:cNvPr id="54" name="TextBox 53"/>
          <p:cNvSpPr txBox="1"/>
          <p:nvPr/>
        </p:nvSpPr>
        <p:spPr>
          <a:xfrm>
            <a:off x="3683153" y="9394910"/>
            <a:ext cx="319695" cy="261610"/>
          </a:xfrm>
          <a:prstGeom prst="rect">
            <a:avLst/>
          </a:prstGeom>
          <a:noFill/>
          <a:ln>
            <a:noFill/>
          </a:ln>
        </p:spPr>
        <p:txBody>
          <a:bodyPr wrap="square" rtlCol="0">
            <a:spAutoFit/>
          </a:bodyPr>
          <a:lstStyle/>
          <a:p>
            <a:pPr algn="r"/>
            <a:r>
              <a:rPr lang="en-US" sz="1100" dirty="0" smtClean="0">
                <a:solidFill>
                  <a:schemeClr val="tx1">
                    <a:lumMod val="85000"/>
                    <a:lumOff val="15000"/>
                  </a:schemeClr>
                </a:solidFill>
                <a:latin typeface="+mn-lt"/>
              </a:rPr>
              <a:t>to</a:t>
            </a:r>
          </a:p>
        </p:txBody>
      </p:sp>
      <p:sp>
        <p:nvSpPr>
          <p:cNvPr id="55" name="Rectangle 54"/>
          <p:cNvSpPr/>
          <p:nvPr/>
        </p:nvSpPr>
        <p:spPr>
          <a:xfrm>
            <a:off x="4002849" y="9394910"/>
            <a:ext cx="930438" cy="24622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 </a:t>
            </a:r>
            <a:r>
              <a:rPr lang="en-US" sz="1050" dirty="0" smtClean="0">
                <a:solidFill>
                  <a:schemeClr val="tx1">
                    <a:lumMod val="50000"/>
                    <a:lumOff val="50000"/>
                  </a:schemeClr>
                </a:solidFill>
                <a:latin typeface="Arial" panose="020B0604020202020204" pitchFamily="34" charset="0"/>
                <a:cs typeface="Arial" panose="020B0604020202020204" pitchFamily="34" charset="0"/>
              </a:rPr>
              <a:t>$</a:t>
            </a:r>
            <a:r>
              <a:rPr lang="en-US" sz="1000" dirty="0" smtClean="0">
                <a:solidFill>
                  <a:srgbClr val="FF0000"/>
                </a:solidFill>
                <a:latin typeface="Arial" panose="020B0604020202020204" pitchFamily="34" charset="0"/>
                <a:cs typeface="Arial" panose="020B0604020202020204" pitchFamily="34" charset="0"/>
              </a:rPr>
              <a:t> </a:t>
            </a:r>
          </a:p>
        </p:txBody>
      </p:sp>
      <p:sp>
        <p:nvSpPr>
          <p:cNvPr id="57" name="Rectangle 56"/>
          <p:cNvSpPr/>
          <p:nvPr/>
        </p:nvSpPr>
        <p:spPr>
          <a:xfrm>
            <a:off x="5092430" y="9394910"/>
            <a:ext cx="930438" cy="24622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rgbClr val="FF0000"/>
                </a:solidFill>
                <a:latin typeface="Arial" panose="020B0604020202020204" pitchFamily="34" charset="0"/>
                <a:cs typeface="Arial" panose="020B0604020202020204" pitchFamily="34" charset="0"/>
              </a:rPr>
              <a:t> </a:t>
            </a:r>
            <a:r>
              <a:rPr lang="en-US" sz="1100" dirty="0">
                <a:solidFill>
                  <a:schemeClr val="tx1">
                    <a:lumMod val="50000"/>
                    <a:lumOff val="50000"/>
                  </a:schemeClr>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p</a:t>
            </a:r>
            <a:r>
              <a:rPr lang="en-US" sz="1100" dirty="0" smtClean="0">
                <a:solidFill>
                  <a:schemeClr val="tx1"/>
                </a:solidFill>
                <a:latin typeface="Arial" panose="020B0604020202020204" pitchFamily="34" charset="0"/>
                <a:cs typeface="Arial" panose="020B0604020202020204" pitchFamily="34" charset="0"/>
              </a:rPr>
              <a:t>er </a:t>
            </a:r>
            <a:r>
              <a:rPr lang="en-US" sz="1100" dirty="0">
                <a:solidFill>
                  <a:schemeClr val="tx1"/>
                </a:solidFill>
                <a:latin typeface="Arial" panose="020B0604020202020204" pitchFamily="34" charset="0"/>
                <a:cs typeface="Arial" panose="020B0604020202020204" pitchFamily="34" charset="0"/>
              </a:rPr>
              <a:t>y</a:t>
            </a:r>
            <a:r>
              <a:rPr lang="en-US" sz="1100" dirty="0" smtClean="0">
                <a:solidFill>
                  <a:schemeClr val="tx1"/>
                </a:solidFill>
                <a:latin typeface="Arial" panose="020B0604020202020204" pitchFamily="34" charset="0"/>
                <a:cs typeface="Arial" panose="020B0604020202020204" pitchFamily="34" charset="0"/>
              </a:rPr>
              <a:t>ear </a:t>
            </a:r>
          </a:p>
        </p:txBody>
      </p:sp>
      <p:pic>
        <p:nvPicPr>
          <p:cNvPr id="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49" y="9450631"/>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Rectangular Callout 58"/>
          <p:cNvSpPr/>
          <p:nvPr/>
        </p:nvSpPr>
        <p:spPr>
          <a:xfrm>
            <a:off x="7773144" y="8768921"/>
            <a:ext cx="1427114" cy="1140233"/>
          </a:xfrm>
          <a:prstGeom prst="wedgeRectCallout">
            <a:avLst>
              <a:gd name="adj1" fmla="val -170244"/>
              <a:gd name="adj2" fmla="val 17135"/>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Dropdown list:</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Per year</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Per month</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Per week</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Per day</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Per hour</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84" name="Rectangular Callout 83"/>
          <p:cNvSpPr/>
          <p:nvPr/>
        </p:nvSpPr>
        <p:spPr>
          <a:xfrm>
            <a:off x="-3348" y="2699792"/>
            <a:ext cx="1427114" cy="850001"/>
          </a:xfrm>
          <a:prstGeom prst="wedgeRectCallout">
            <a:avLst>
              <a:gd name="adj1" fmla="val 85383"/>
              <a:gd name="adj2" fmla="val 17504"/>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Job title and Job Location is available for autocomplete (see website)</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75" name="Rectangular Callout 74"/>
          <p:cNvSpPr/>
          <p:nvPr/>
        </p:nvSpPr>
        <p:spPr>
          <a:xfrm>
            <a:off x="7850113" y="2128271"/>
            <a:ext cx="1427114" cy="571521"/>
          </a:xfrm>
          <a:prstGeom prst="wedgeRectCallout">
            <a:avLst>
              <a:gd name="adj1" fmla="val -105503"/>
              <a:gd name="adj2" fmla="val 118451"/>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The box should be highlighted when selected</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71" name="Rectangular Callout 70"/>
          <p:cNvSpPr/>
          <p:nvPr/>
        </p:nvSpPr>
        <p:spPr>
          <a:xfrm>
            <a:off x="165265" y="4660211"/>
            <a:ext cx="1427114" cy="1559288"/>
          </a:xfrm>
          <a:prstGeom prst="wedgeRectCallout">
            <a:avLst>
              <a:gd name="adj1" fmla="val 80709"/>
              <a:gd name="adj2" fmla="val -19569"/>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Dropdown list:</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Full Time</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Part Time</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Per Hour</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Contractor</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Temporary</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Intern</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Seasonal</a:t>
            </a:r>
          </a:p>
          <a:p>
            <a:pPr marL="171450" indent="-171450">
              <a:buFont typeface="Arial" panose="020B0604020202020204" pitchFamily="34" charset="0"/>
              <a:buChar char="•"/>
            </a:pPr>
            <a:r>
              <a:rPr lang="en-US" sz="1000" dirty="0" smtClean="0">
                <a:solidFill>
                  <a:srgbClr val="FF0000"/>
                </a:solidFill>
                <a:latin typeface="Arial" panose="020B0604020202020204" pitchFamily="34" charset="0"/>
                <a:cs typeface="Arial" panose="020B0604020202020204" pitchFamily="34" charset="0"/>
              </a:rPr>
              <a:t>Other</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92" name="TextBox 91"/>
          <p:cNvSpPr txBox="1"/>
          <p:nvPr/>
        </p:nvSpPr>
        <p:spPr>
          <a:xfrm>
            <a:off x="2049199" y="8768921"/>
            <a:ext cx="3327392" cy="246221"/>
          </a:xfrm>
          <a:prstGeom prst="rect">
            <a:avLst/>
          </a:prstGeom>
          <a:noFill/>
          <a:ln>
            <a:noFill/>
          </a:ln>
        </p:spPr>
        <p:txBody>
          <a:bodyPr wrap="square" rtlCol="0">
            <a:spAutoFit/>
          </a:bodyPr>
          <a:lstStyle/>
          <a:p>
            <a:r>
              <a:rPr lang="en-US" sz="1000" dirty="0">
                <a:solidFill>
                  <a:srgbClr val="FF0000"/>
                </a:solidFill>
                <a:latin typeface="+mn-lt"/>
              </a:rPr>
              <a:t>M</a:t>
            </a:r>
            <a:r>
              <a:rPr lang="en-US" sz="1000" dirty="0" smtClean="0">
                <a:solidFill>
                  <a:srgbClr val="FF0000"/>
                </a:solidFill>
                <a:latin typeface="+mn-lt"/>
              </a:rPr>
              <a:t>ust be least 50 characters.</a:t>
            </a:r>
          </a:p>
        </p:txBody>
      </p:sp>
      <p:sp>
        <p:nvSpPr>
          <p:cNvPr id="94" name="Rectangular Callout 93"/>
          <p:cNvSpPr/>
          <p:nvPr/>
        </p:nvSpPr>
        <p:spPr>
          <a:xfrm>
            <a:off x="238909" y="8658018"/>
            <a:ext cx="1427114" cy="448411"/>
          </a:xfrm>
          <a:prstGeom prst="wedgeRectCallout">
            <a:avLst>
              <a:gd name="adj1" fmla="val 80043"/>
              <a:gd name="adj2" fmla="val 9288"/>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Show error message when it happens </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78" name="Rounded Rectangle 77"/>
          <p:cNvSpPr/>
          <p:nvPr/>
        </p:nvSpPr>
        <p:spPr>
          <a:xfrm>
            <a:off x="4554891" y="12588799"/>
            <a:ext cx="1125366" cy="331094"/>
          </a:xfrm>
          <a:prstGeom prst="roundRect">
            <a:avLst>
              <a:gd name="adj" fmla="val 5291"/>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bg1"/>
                </a:solidFill>
                <a:latin typeface="Arial" panose="020B0604020202020204" pitchFamily="34" charset="0"/>
                <a:cs typeface="Arial" panose="020B0604020202020204" pitchFamily="34" charset="0"/>
              </a:rPr>
              <a:t>Continue</a:t>
            </a:r>
          </a:p>
        </p:txBody>
      </p:sp>
      <p:sp>
        <p:nvSpPr>
          <p:cNvPr id="82" name="TextBox 81"/>
          <p:cNvSpPr txBox="1"/>
          <p:nvPr/>
        </p:nvSpPr>
        <p:spPr>
          <a:xfrm>
            <a:off x="1724934" y="1982777"/>
            <a:ext cx="6048672" cy="261610"/>
          </a:xfrm>
          <a:prstGeom prst="rect">
            <a:avLst/>
          </a:prstGeom>
          <a:noFill/>
          <a:ln>
            <a:noFill/>
          </a:ln>
        </p:spPr>
        <p:txBody>
          <a:bodyPr wrap="square" rtlCol="0">
            <a:spAutoFit/>
          </a:bodyPr>
          <a:lstStyle/>
          <a:p>
            <a:r>
              <a:rPr lang="en-US" sz="1100" dirty="0" smtClean="0">
                <a:latin typeface="+mn-lt"/>
              </a:rPr>
              <a:t>Provide the job description that the job seekers will see. Please describe in detail.</a:t>
            </a:r>
          </a:p>
        </p:txBody>
      </p:sp>
      <p:pic>
        <p:nvPicPr>
          <p:cNvPr id="87" name="Picture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 y="0"/>
            <a:ext cx="12849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Rectangle 87"/>
          <p:cNvSpPr/>
          <p:nvPr/>
        </p:nvSpPr>
        <p:spPr>
          <a:xfrm>
            <a:off x="1592379" y="-9526"/>
            <a:ext cx="11209221" cy="466725"/>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chemeClr val="bg1"/>
              </a:solidFill>
              <a:latin typeface="Arial" panose="020B0604020202020204" pitchFamily="34" charset="0"/>
              <a:cs typeface="Arial" panose="020B0604020202020204" pitchFamily="34" charset="0"/>
            </a:endParaRPr>
          </a:p>
        </p:txBody>
      </p:sp>
      <p:pic>
        <p:nvPicPr>
          <p:cNvPr id="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1" y="-9526"/>
            <a:ext cx="1614409" cy="41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Rounded Rectangle 92"/>
          <p:cNvSpPr/>
          <p:nvPr/>
        </p:nvSpPr>
        <p:spPr>
          <a:xfrm>
            <a:off x="10503068" y="67276"/>
            <a:ext cx="859719" cy="284473"/>
          </a:xfrm>
          <a:prstGeom prst="roundRect">
            <a:avLst>
              <a:gd name="adj" fmla="val 5291"/>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In</a:t>
            </a:r>
          </a:p>
        </p:txBody>
      </p:sp>
      <p:sp>
        <p:nvSpPr>
          <p:cNvPr id="95" name="Rounded Rectangle 94"/>
          <p:cNvSpPr/>
          <p:nvPr/>
        </p:nvSpPr>
        <p:spPr>
          <a:xfrm>
            <a:off x="11515556" y="81599"/>
            <a:ext cx="859719" cy="284473"/>
          </a:xfrm>
          <a:prstGeom prst="roundRect">
            <a:avLst>
              <a:gd name="adj" fmla="val 5291"/>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Up</a:t>
            </a:r>
          </a:p>
        </p:txBody>
      </p:sp>
      <p:sp>
        <p:nvSpPr>
          <p:cNvPr id="99" name="TextBox 98"/>
          <p:cNvSpPr txBox="1"/>
          <p:nvPr/>
        </p:nvSpPr>
        <p:spPr>
          <a:xfrm>
            <a:off x="1720280" y="74710"/>
            <a:ext cx="1430957" cy="307777"/>
          </a:xfrm>
          <a:prstGeom prst="rect">
            <a:avLst/>
          </a:prstGeom>
          <a:noFill/>
          <a:ln>
            <a:noFill/>
          </a:ln>
        </p:spPr>
        <p:txBody>
          <a:bodyPr wrap="square" rtlCol="0">
            <a:spAutoFit/>
          </a:bodyPr>
          <a:lstStyle/>
          <a:p>
            <a:r>
              <a:rPr lang="en-US" sz="1400" dirty="0" smtClean="0">
                <a:solidFill>
                  <a:srgbClr val="FEA002"/>
                </a:solidFill>
                <a:latin typeface="+mn-lt"/>
              </a:rPr>
              <a:t>For Employers</a:t>
            </a:r>
          </a:p>
        </p:txBody>
      </p:sp>
      <p:sp>
        <p:nvSpPr>
          <p:cNvPr id="102" name="Rectangular Callout 101"/>
          <p:cNvSpPr/>
          <p:nvPr/>
        </p:nvSpPr>
        <p:spPr>
          <a:xfrm>
            <a:off x="5277442" y="11562210"/>
            <a:ext cx="1427114" cy="650299"/>
          </a:xfrm>
          <a:prstGeom prst="wedgeRectCallout">
            <a:avLst>
              <a:gd name="adj1" fmla="val -61454"/>
              <a:gd name="adj2" fmla="val -57127"/>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Pop up a sample help message. Owner will replace real text later.</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103" name="Rectangular Callout 102"/>
          <p:cNvSpPr/>
          <p:nvPr/>
        </p:nvSpPr>
        <p:spPr>
          <a:xfrm>
            <a:off x="7854305" y="6072680"/>
            <a:ext cx="1427114" cy="448411"/>
          </a:xfrm>
          <a:prstGeom prst="wedgeRectCallout">
            <a:avLst>
              <a:gd name="adj1" fmla="val -100163"/>
              <a:gd name="adj2" fmla="val -18326"/>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Choose a simple editor like this</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104" name="TextBox 103"/>
          <p:cNvSpPr txBox="1"/>
          <p:nvPr/>
        </p:nvSpPr>
        <p:spPr>
          <a:xfrm>
            <a:off x="2062231" y="3487402"/>
            <a:ext cx="2146688"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Job Location  </a:t>
            </a:r>
          </a:p>
        </p:txBody>
      </p:sp>
      <p:sp>
        <p:nvSpPr>
          <p:cNvPr id="105" name="Rectangle 104"/>
          <p:cNvSpPr/>
          <p:nvPr/>
        </p:nvSpPr>
        <p:spPr>
          <a:xfrm>
            <a:off x="2111505" y="3749012"/>
            <a:ext cx="4861518"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50" dirty="0" smtClean="0">
                <a:solidFill>
                  <a:schemeClr val="bg1">
                    <a:lumMod val="50000"/>
                  </a:schemeClr>
                </a:solidFill>
                <a:latin typeface="Arial" panose="020B0604020202020204" pitchFamily="34" charset="0"/>
                <a:cs typeface="Arial" panose="020B0604020202020204" pitchFamily="34" charset="0"/>
              </a:rPr>
              <a:t>  City, State, or Zip code</a:t>
            </a:r>
          </a:p>
        </p:txBody>
      </p:sp>
      <p:sp>
        <p:nvSpPr>
          <p:cNvPr id="106" name="TextBox 105"/>
          <p:cNvSpPr txBox="1"/>
          <p:nvPr/>
        </p:nvSpPr>
        <p:spPr>
          <a:xfrm>
            <a:off x="2053382" y="4152380"/>
            <a:ext cx="2146688"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Job Category  </a:t>
            </a:r>
          </a:p>
        </p:txBody>
      </p:sp>
      <p:sp>
        <p:nvSpPr>
          <p:cNvPr id="107" name="Rectangle 106"/>
          <p:cNvSpPr/>
          <p:nvPr/>
        </p:nvSpPr>
        <p:spPr>
          <a:xfrm>
            <a:off x="2102656" y="4413990"/>
            <a:ext cx="4861518"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50" dirty="0" smtClean="0">
                <a:solidFill>
                  <a:schemeClr val="bg1">
                    <a:lumMod val="50000"/>
                  </a:schemeClr>
                </a:solidFill>
                <a:latin typeface="Arial" panose="020B0604020202020204" pitchFamily="34" charset="0"/>
                <a:cs typeface="Arial" panose="020B0604020202020204" pitchFamily="34" charset="0"/>
              </a:rPr>
              <a:t>  Select category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624" y="4441850"/>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Box 107"/>
          <p:cNvSpPr txBox="1"/>
          <p:nvPr/>
        </p:nvSpPr>
        <p:spPr>
          <a:xfrm>
            <a:off x="2026304" y="4765494"/>
            <a:ext cx="2212417"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Employment Type (Optional)  </a:t>
            </a:r>
          </a:p>
        </p:txBody>
      </p:sp>
      <p:sp>
        <p:nvSpPr>
          <p:cNvPr id="109" name="Rectangle 108"/>
          <p:cNvSpPr/>
          <p:nvPr/>
        </p:nvSpPr>
        <p:spPr>
          <a:xfrm>
            <a:off x="2124132" y="5027104"/>
            <a:ext cx="4861518"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50" dirty="0" smtClean="0">
                <a:solidFill>
                  <a:schemeClr val="bg1">
                    <a:lumMod val="50000"/>
                  </a:schemeClr>
                </a:solidFill>
                <a:latin typeface="Arial" panose="020B0604020202020204" pitchFamily="34" charset="0"/>
                <a:cs typeface="Arial" panose="020B0604020202020204" pitchFamily="34" charset="0"/>
              </a:rPr>
              <a:t>  Select type</a:t>
            </a:r>
          </a:p>
        </p:txBody>
      </p:sp>
      <p:pic>
        <p:nvPicPr>
          <p:cNvPr id="1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100" y="5054964"/>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TextBox 110"/>
          <p:cNvSpPr txBox="1"/>
          <p:nvPr/>
        </p:nvSpPr>
        <p:spPr>
          <a:xfrm>
            <a:off x="2026304" y="5363470"/>
            <a:ext cx="2239495"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Job Description</a:t>
            </a: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115" y="5946974"/>
            <a:ext cx="5037957" cy="2815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8324" y="5963511"/>
            <a:ext cx="34480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 name="TextBox 111"/>
          <p:cNvSpPr txBox="1"/>
          <p:nvPr/>
        </p:nvSpPr>
        <p:spPr>
          <a:xfrm>
            <a:off x="2016956" y="9109776"/>
            <a:ext cx="2239495"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Salary Range (Optional)</a:t>
            </a:r>
          </a:p>
        </p:txBody>
      </p:sp>
      <p:sp>
        <p:nvSpPr>
          <p:cNvPr id="113" name="TextBox 112"/>
          <p:cNvSpPr txBox="1"/>
          <p:nvPr/>
        </p:nvSpPr>
        <p:spPr>
          <a:xfrm>
            <a:off x="2119918" y="9394910"/>
            <a:ext cx="615187" cy="261610"/>
          </a:xfrm>
          <a:prstGeom prst="rect">
            <a:avLst/>
          </a:prstGeom>
          <a:noFill/>
          <a:ln>
            <a:noFill/>
          </a:ln>
        </p:spPr>
        <p:txBody>
          <a:bodyPr wrap="square" rtlCol="0">
            <a:spAutoFit/>
          </a:bodyPr>
          <a:lstStyle/>
          <a:p>
            <a:pPr algn="r"/>
            <a:r>
              <a:rPr lang="en-US" sz="1100" dirty="0" smtClean="0">
                <a:solidFill>
                  <a:schemeClr val="tx1">
                    <a:lumMod val="85000"/>
                    <a:lumOff val="15000"/>
                  </a:schemeClr>
                </a:solidFill>
                <a:latin typeface="+mn-lt"/>
              </a:rPr>
              <a:t>From</a:t>
            </a:r>
          </a:p>
        </p:txBody>
      </p:sp>
      <p:pic>
        <p:nvPicPr>
          <p:cNvPr id="1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2830" y="10118046"/>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2030474" y="9807181"/>
            <a:ext cx="3992394"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Benefits Optional)</a:t>
            </a:r>
          </a:p>
        </p:txBody>
      </p:sp>
      <p:sp>
        <p:nvSpPr>
          <p:cNvPr id="16" name="TextBox 15"/>
          <p:cNvSpPr txBox="1"/>
          <p:nvPr/>
        </p:nvSpPr>
        <p:spPr>
          <a:xfrm>
            <a:off x="2483806" y="10076787"/>
            <a:ext cx="1392578"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Medical Insurance</a:t>
            </a:r>
          </a:p>
        </p:txBody>
      </p:sp>
      <p:pic>
        <p:nvPicPr>
          <p:cNvPr id="11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3334" y="10137404"/>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6" name="TextBox 115"/>
          <p:cNvSpPr txBox="1"/>
          <p:nvPr/>
        </p:nvSpPr>
        <p:spPr>
          <a:xfrm>
            <a:off x="4084310" y="10096145"/>
            <a:ext cx="1392578"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Dental Insurance</a:t>
            </a:r>
          </a:p>
        </p:txBody>
      </p:sp>
      <p:pic>
        <p:nvPicPr>
          <p:cNvPr id="11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244" y="10157801"/>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TextBox 117"/>
          <p:cNvSpPr txBox="1"/>
          <p:nvPr/>
        </p:nvSpPr>
        <p:spPr>
          <a:xfrm>
            <a:off x="5562220" y="10116542"/>
            <a:ext cx="1392578"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Vision Insurance</a:t>
            </a:r>
          </a:p>
        </p:txBody>
      </p:sp>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3822" y="10157801"/>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0" name="TextBox 119"/>
          <p:cNvSpPr txBox="1"/>
          <p:nvPr/>
        </p:nvSpPr>
        <p:spPr>
          <a:xfrm>
            <a:off x="6954798" y="10116542"/>
            <a:ext cx="1392578"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Life Insurance</a:t>
            </a:r>
          </a:p>
        </p:txBody>
      </p:sp>
      <p:pic>
        <p:nvPicPr>
          <p:cNvPr id="12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2830" y="10400443"/>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TextBox 121"/>
          <p:cNvSpPr txBox="1"/>
          <p:nvPr/>
        </p:nvSpPr>
        <p:spPr>
          <a:xfrm>
            <a:off x="2483806" y="10359184"/>
            <a:ext cx="1392578"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401K</a:t>
            </a:r>
          </a:p>
        </p:txBody>
      </p:sp>
      <p:pic>
        <p:nvPicPr>
          <p:cNvPr id="12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3333" y="10416182"/>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4" name="TextBox 123"/>
          <p:cNvSpPr txBox="1"/>
          <p:nvPr/>
        </p:nvSpPr>
        <p:spPr>
          <a:xfrm>
            <a:off x="4084309" y="10374923"/>
            <a:ext cx="1392578"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No benefits</a:t>
            </a:r>
          </a:p>
        </p:txBody>
      </p:sp>
      <p:sp>
        <p:nvSpPr>
          <p:cNvPr id="125" name="TextBox 124"/>
          <p:cNvSpPr txBox="1"/>
          <p:nvPr/>
        </p:nvSpPr>
        <p:spPr>
          <a:xfrm>
            <a:off x="2038849" y="10697340"/>
            <a:ext cx="4021935"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Others (Optional)</a:t>
            </a:r>
          </a:p>
        </p:txBody>
      </p:sp>
      <p:pic>
        <p:nvPicPr>
          <p:cNvPr id="1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9780" y="10997278"/>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extBox 127"/>
          <p:cNvSpPr txBox="1"/>
          <p:nvPr/>
        </p:nvSpPr>
        <p:spPr>
          <a:xfrm>
            <a:off x="2510754" y="10956019"/>
            <a:ext cx="3747755"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Provide Signing Bonus. </a:t>
            </a:r>
            <a:r>
              <a:rPr lang="en-US" sz="1050" dirty="0" smtClean="0">
                <a:solidFill>
                  <a:srgbClr val="0070C0"/>
                </a:solidFill>
                <a:latin typeface="+mn-lt"/>
              </a:rPr>
              <a:t>What’s this? </a:t>
            </a:r>
            <a:r>
              <a:rPr lang="en-US" sz="1050" dirty="0">
                <a:solidFill>
                  <a:schemeClr val="tx1">
                    <a:lumMod val="85000"/>
                    <a:lumOff val="15000"/>
                  </a:schemeClr>
                </a:solidFill>
              </a:rPr>
              <a:t>Enter bonus amount: </a:t>
            </a:r>
            <a:endParaRPr lang="en-US" sz="1050" dirty="0" smtClean="0">
              <a:solidFill>
                <a:srgbClr val="0070C0"/>
              </a:solidFill>
              <a:latin typeface="+mn-lt"/>
            </a:endParaRPr>
          </a:p>
        </p:txBody>
      </p:sp>
      <p:sp>
        <p:nvSpPr>
          <p:cNvPr id="130" name="Rectangle 129"/>
          <p:cNvSpPr/>
          <p:nvPr/>
        </p:nvSpPr>
        <p:spPr>
          <a:xfrm>
            <a:off x="6096463" y="10956019"/>
            <a:ext cx="914732"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chemeClr val="bg1">
                    <a:lumMod val="50000"/>
                  </a:schemeClr>
                </a:solidFill>
                <a:latin typeface="Arial" panose="020B0604020202020204" pitchFamily="34" charset="0"/>
                <a:cs typeface="Arial" panose="020B0604020202020204" pitchFamily="34" charset="0"/>
              </a:rPr>
              <a:t> $ </a:t>
            </a:r>
          </a:p>
        </p:txBody>
      </p:sp>
      <p:pic>
        <p:nvPicPr>
          <p:cNvPr id="1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624" y="11336796"/>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 name="TextBox 132"/>
          <p:cNvSpPr txBox="1"/>
          <p:nvPr/>
        </p:nvSpPr>
        <p:spPr>
          <a:xfrm>
            <a:off x="2505598" y="11295537"/>
            <a:ext cx="4444043"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Provide Employee Referral Fee  </a:t>
            </a:r>
            <a:r>
              <a:rPr lang="en-US" sz="1050" dirty="0" smtClean="0">
                <a:solidFill>
                  <a:srgbClr val="0070C0"/>
                </a:solidFill>
                <a:latin typeface="+mn-lt"/>
              </a:rPr>
              <a:t>What’s this? </a:t>
            </a:r>
            <a:r>
              <a:rPr lang="en-US" sz="1050" dirty="0" smtClean="0">
                <a:solidFill>
                  <a:schemeClr val="tx1">
                    <a:lumMod val="85000"/>
                    <a:lumOff val="15000"/>
                  </a:schemeClr>
                </a:solidFill>
                <a:latin typeface="+mn-lt"/>
              </a:rPr>
              <a:t>Enter Referral amount:</a:t>
            </a:r>
          </a:p>
        </p:txBody>
      </p:sp>
      <p:sp>
        <p:nvSpPr>
          <p:cNvPr id="134" name="Rectangle 133"/>
          <p:cNvSpPr/>
          <p:nvPr/>
        </p:nvSpPr>
        <p:spPr>
          <a:xfrm>
            <a:off x="6740091" y="11300790"/>
            <a:ext cx="914732" cy="246221"/>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chemeClr val="bg1">
                    <a:lumMod val="50000"/>
                  </a:schemeClr>
                </a:solidFill>
                <a:latin typeface="Arial" panose="020B0604020202020204" pitchFamily="34" charset="0"/>
                <a:cs typeface="Arial" panose="020B0604020202020204" pitchFamily="34" charset="0"/>
              </a:rPr>
              <a:t> $ </a:t>
            </a:r>
          </a:p>
        </p:txBody>
      </p:sp>
      <p:pic>
        <p:nvPicPr>
          <p:cNvPr id="1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9780" y="11674703"/>
            <a:ext cx="1809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7" name="TextBox 136"/>
          <p:cNvSpPr txBox="1"/>
          <p:nvPr/>
        </p:nvSpPr>
        <p:spPr>
          <a:xfrm>
            <a:off x="2510755" y="11633444"/>
            <a:ext cx="2678422" cy="253916"/>
          </a:xfrm>
          <a:prstGeom prst="rect">
            <a:avLst/>
          </a:prstGeom>
          <a:noFill/>
          <a:ln>
            <a:noFill/>
          </a:ln>
        </p:spPr>
        <p:txBody>
          <a:bodyPr wrap="square" rtlCol="0">
            <a:spAutoFit/>
          </a:bodyPr>
          <a:lstStyle/>
          <a:p>
            <a:r>
              <a:rPr lang="en-US" sz="1050" dirty="0" smtClean="0">
                <a:solidFill>
                  <a:schemeClr val="tx1">
                    <a:lumMod val="85000"/>
                    <a:lumOff val="15000"/>
                  </a:schemeClr>
                </a:solidFill>
                <a:latin typeface="+mn-lt"/>
              </a:rPr>
              <a:t>This job allows telecommuting</a:t>
            </a:r>
            <a:endParaRPr lang="en-US" sz="1050" dirty="0" smtClean="0">
              <a:solidFill>
                <a:srgbClr val="0070C0"/>
              </a:solidFill>
              <a:latin typeface="+mn-lt"/>
            </a:endParaRPr>
          </a:p>
        </p:txBody>
      </p:sp>
      <p:sp>
        <p:nvSpPr>
          <p:cNvPr id="140" name="Rectangular Callout 139"/>
          <p:cNvSpPr/>
          <p:nvPr/>
        </p:nvSpPr>
        <p:spPr>
          <a:xfrm>
            <a:off x="8354420" y="10702964"/>
            <a:ext cx="1427114" cy="650299"/>
          </a:xfrm>
          <a:prstGeom prst="wedgeRectCallout">
            <a:avLst>
              <a:gd name="adj1" fmla="val -128197"/>
              <a:gd name="adj2" fmla="val -2933"/>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Show box to enter amount if user selects the option.</a:t>
            </a:r>
          </a:p>
          <a:p>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8" name="Straight Arrow Connector 17"/>
          <p:cNvCxnSpPr>
            <a:stCxn id="140" idx="1"/>
          </p:cNvCxnSpPr>
          <p:nvPr/>
        </p:nvCxnSpPr>
        <p:spPr>
          <a:xfrm flipH="1">
            <a:off x="7654823" y="11028114"/>
            <a:ext cx="699597" cy="394381"/>
          </a:xfrm>
          <a:prstGeom prst="straightConnector1">
            <a:avLst/>
          </a:prstGeom>
          <a:ln w="31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1" name="Rectangular Callout 140"/>
          <p:cNvSpPr/>
          <p:nvPr/>
        </p:nvSpPr>
        <p:spPr>
          <a:xfrm>
            <a:off x="8000429" y="4193973"/>
            <a:ext cx="1776913" cy="571521"/>
          </a:xfrm>
          <a:prstGeom prst="wedgeRectCallout">
            <a:avLst>
              <a:gd name="adj1" fmla="val -104967"/>
              <a:gd name="adj2" fmla="val 13455"/>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Dropdown list is available under job functions in current website</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19" name="TextBox 18"/>
          <p:cNvSpPr txBox="1"/>
          <p:nvPr/>
        </p:nvSpPr>
        <p:spPr>
          <a:xfrm>
            <a:off x="2148539" y="6361869"/>
            <a:ext cx="4862655" cy="2246769"/>
          </a:xfrm>
          <a:prstGeom prst="rect">
            <a:avLst/>
          </a:prstGeom>
          <a:solidFill>
            <a:schemeClr val="bg1"/>
          </a:solidFill>
          <a:ln>
            <a:noFill/>
          </a:ln>
        </p:spPr>
        <p:txBody>
          <a:bodyPr wrap="square" rtlCol="0">
            <a:spAutoFit/>
          </a:bodyPr>
          <a:lstStyle/>
          <a:p>
            <a:r>
              <a:rPr lang="en-US" sz="1000" dirty="0" smtClean="0">
                <a:solidFill>
                  <a:schemeClr val="tx1">
                    <a:lumMod val="85000"/>
                    <a:lumOff val="15000"/>
                  </a:schemeClr>
                </a:solidFill>
                <a:latin typeface="+mn-lt"/>
              </a:rPr>
              <a:t>We are looking for …</a:t>
            </a:r>
          </a:p>
          <a:p>
            <a:endParaRPr lang="en-US" sz="1000" dirty="0">
              <a:solidFill>
                <a:schemeClr val="tx1">
                  <a:lumMod val="85000"/>
                  <a:lumOff val="15000"/>
                </a:schemeClr>
              </a:solidFill>
              <a:latin typeface="+mn-lt"/>
            </a:endParaRPr>
          </a:p>
          <a:p>
            <a:r>
              <a:rPr lang="en-US" sz="1000" b="1" dirty="0" smtClean="0">
                <a:solidFill>
                  <a:schemeClr val="tx1">
                    <a:lumMod val="85000"/>
                    <a:lumOff val="15000"/>
                  </a:schemeClr>
                </a:solidFill>
                <a:latin typeface="+mn-lt"/>
              </a:rPr>
              <a:t>Responsibilities</a:t>
            </a:r>
            <a:r>
              <a:rPr lang="en-US" sz="1000" dirty="0" smtClean="0">
                <a:solidFill>
                  <a:schemeClr val="tx1">
                    <a:lumMod val="85000"/>
                    <a:lumOff val="15000"/>
                  </a:schemeClr>
                </a:solidFill>
                <a:latin typeface="+mn-lt"/>
              </a:rPr>
              <a:t>:</a:t>
            </a:r>
          </a:p>
          <a:p>
            <a:endParaRPr lang="en-US" sz="1000" dirty="0" smtClean="0">
              <a:solidFill>
                <a:schemeClr val="tx1">
                  <a:lumMod val="85000"/>
                  <a:lumOff val="15000"/>
                </a:schemeClr>
              </a:solidFill>
              <a:latin typeface="+mn-lt"/>
            </a:endParaRPr>
          </a:p>
          <a:p>
            <a:pPr marL="171450" indent="-171450">
              <a:buFont typeface="Arial" panose="020B0604020202020204" pitchFamily="34" charset="0"/>
              <a:buChar char="•"/>
            </a:pPr>
            <a:r>
              <a:rPr lang="en-US" sz="1000" dirty="0" smtClean="0">
                <a:solidFill>
                  <a:schemeClr val="tx1">
                    <a:lumMod val="85000"/>
                    <a:lumOff val="15000"/>
                  </a:schemeClr>
                </a:solidFill>
                <a:latin typeface="+mn-lt"/>
              </a:rPr>
              <a:t>Enter the first job  responsibility here…</a:t>
            </a:r>
          </a:p>
          <a:p>
            <a:pPr marL="171450" indent="-171450">
              <a:buFont typeface="Arial" panose="020B0604020202020204" pitchFamily="34" charset="0"/>
              <a:buChar char="•"/>
            </a:pPr>
            <a:r>
              <a:rPr lang="en-US" sz="1000" dirty="0" smtClean="0">
                <a:solidFill>
                  <a:schemeClr val="tx1">
                    <a:lumMod val="85000"/>
                    <a:lumOff val="15000"/>
                  </a:schemeClr>
                </a:solidFill>
                <a:latin typeface="+mn-lt"/>
              </a:rPr>
              <a:t>Enter the second job responsibility here…</a:t>
            </a:r>
          </a:p>
          <a:p>
            <a:pPr marL="171450" indent="-171450">
              <a:buFont typeface="Arial" panose="020B0604020202020204" pitchFamily="34" charset="0"/>
              <a:buChar char="•"/>
            </a:pPr>
            <a:r>
              <a:rPr lang="en-US" sz="1000" dirty="0" smtClean="0">
                <a:solidFill>
                  <a:schemeClr val="tx1">
                    <a:lumMod val="85000"/>
                    <a:lumOff val="15000"/>
                  </a:schemeClr>
                </a:solidFill>
                <a:latin typeface="+mn-lt"/>
              </a:rPr>
              <a:t>Etc.</a:t>
            </a:r>
          </a:p>
          <a:p>
            <a:pPr marL="171450" indent="-171450">
              <a:buFont typeface="Arial" panose="020B0604020202020204" pitchFamily="34" charset="0"/>
              <a:buChar char="•"/>
            </a:pPr>
            <a:endParaRPr lang="en-US" sz="1000" dirty="0">
              <a:solidFill>
                <a:schemeClr val="tx1">
                  <a:lumMod val="85000"/>
                  <a:lumOff val="15000"/>
                </a:schemeClr>
              </a:solidFill>
              <a:latin typeface="+mn-lt"/>
            </a:endParaRPr>
          </a:p>
          <a:p>
            <a:r>
              <a:rPr lang="en-US" sz="1000" b="1" dirty="0" smtClean="0">
                <a:solidFill>
                  <a:schemeClr val="tx1">
                    <a:lumMod val="85000"/>
                    <a:lumOff val="15000"/>
                  </a:schemeClr>
                </a:solidFill>
                <a:latin typeface="+mn-lt"/>
              </a:rPr>
              <a:t>Qualifications</a:t>
            </a:r>
            <a:r>
              <a:rPr lang="en-US" sz="1000" dirty="0" smtClean="0">
                <a:solidFill>
                  <a:schemeClr val="tx1">
                    <a:lumMod val="85000"/>
                    <a:lumOff val="15000"/>
                  </a:schemeClr>
                </a:solidFill>
                <a:latin typeface="+mn-lt"/>
              </a:rPr>
              <a:t>:</a:t>
            </a:r>
          </a:p>
          <a:p>
            <a:endParaRPr lang="en-US" sz="1000" dirty="0" smtClean="0">
              <a:solidFill>
                <a:schemeClr val="tx1">
                  <a:lumMod val="85000"/>
                  <a:lumOff val="15000"/>
                </a:schemeClr>
              </a:solidFill>
              <a:latin typeface="+mn-lt"/>
            </a:endParaRPr>
          </a:p>
          <a:p>
            <a:pPr marL="171450" indent="-171450">
              <a:buFont typeface="Arial" panose="020B0604020202020204" pitchFamily="34" charset="0"/>
              <a:buChar char="•"/>
            </a:pPr>
            <a:r>
              <a:rPr lang="en-US" sz="1000" dirty="0" smtClean="0">
                <a:solidFill>
                  <a:schemeClr val="tx1">
                    <a:lumMod val="85000"/>
                    <a:lumOff val="15000"/>
                  </a:schemeClr>
                </a:solidFill>
                <a:latin typeface="+mn-lt"/>
              </a:rPr>
              <a:t>Enter required experience, if needed</a:t>
            </a:r>
          </a:p>
          <a:p>
            <a:pPr marL="171450" indent="-171450">
              <a:buFont typeface="Arial" panose="020B0604020202020204" pitchFamily="34" charset="0"/>
              <a:buChar char="•"/>
            </a:pPr>
            <a:r>
              <a:rPr lang="en-US" sz="1000" dirty="0" smtClean="0">
                <a:solidFill>
                  <a:schemeClr val="tx1">
                    <a:lumMod val="85000"/>
                    <a:lumOff val="15000"/>
                  </a:schemeClr>
                </a:solidFill>
                <a:latin typeface="+mn-lt"/>
              </a:rPr>
              <a:t>Enter skills, if needed</a:t>
            </a:r>
          </a:p>
          <a:p>
            <a:pPr marL="171450" indent="-171450">
              <a:buFont typeface="Arial" panose="020B0604020202020204" pitchFamily="34" charset="0"/>
              <a:buChar char="•"/>
            </a:pPr>
            <a:r>
              <a:rPr lang="en-US" sz="1000" dirty="0" smtClean="0">
                <a:solidFill>
                  <a:schemeClr val="tx1">
                    <a:lumMod val="85000"/>
                    <a:lumOff val="15000"/>
                  </a:schemeClr>
                </a:solidFill>
                <a:latin typeface="+mn-lt"/>
              </a:rPr>
              <a:t>Enter education, if needed</a:t>
            </a:r>
          </a:p>
          <a:p>
            <a:pPr marL="171450" indent="-171450">
              <a:buFont typeface="Arial" panose="020B0604020202020204" pitchFamily="34" charset="0"/>
              <a:buChar char="•"/>
            </a:pPr>
            <a:r>
              <a:rPr lang="en-US" sz="1000" dirty="0" smtClean="0">
                <a:solidFill>
                  <a:schemeClr val="tx1">
                    <a:lumMod val="85000"/>
                    <a:lumOff val="15000"/>
                  </a:schemeClr>
                </a:solidFill>
                <a:latin typeface="+mn-lt"/>
              </a:rPr>
              <a:t>Etc.</a:t>
            </a:r>
            <a:endParaRPr lang="en-US" sz="1000" dirty="0">
              <a:solidFill>
                <a:schemeClr val="tx1">
                  <a:lumMod val="85000"/>
                  <a:lumOff val="15000"/>
                </a:schemeClr>
              </a:solidFill>
              <a:latin typeface="+mn-lt"/>
            </a:endParaRPr>
          </a:p>
        </p:txBody>
      </p:sp>
      <p:sp>
        <p:nvSpPr>
          <p:cNvPr id="142" name="TextBox 141"/>
          <p:cNvSpPr txBox="1"/>
          <p:nvPr/>
        </p:nvSpPr>
        <p:spPr>
          <a:xfrm>
            <a:off x="2030474" y="5616000"/>
            <a:ext cx="5823831" cy="246221"/>
          </a:xfrm>
          <a:prstGeom prst="rect">
            <a:avLst/>
          </a:prstGeom>
          <a:noFill/>
          <a:ln>
            <a:noFill/>
          </a:ln>
        </p:spPr>
        <p:txBody>
          <a:bodyPr wrap="square" rtlCol="0">
            <a:spAutoFit/>
          </a:bodyPr>
          <a:lstStyle/>
          <a:p>
            <a:r>
              <a:rPr lang="en-US" sz="1000" dirty="0" smtClean="0">
                <a:latin typeface="+mn-lt"/>
              </a:rPr>
              <a:t>You may choose to edit using the template below or remove the content create your own description.  </a:t>
            </a:r>
          </a:p>
        </p:txBody>
      </p:sp>
      <p:sp>
        <p:nvSpPr>
          <p:cNvPr id="143" name="Rectangular Callout 142"/>
          <p:cNvSpPr/>
          <p:nvPr/>
        </p:nvSpPr>
        <p:spPr>
          <a:xfrm>
            <a:off x="7990830" y="7033308"/>
            <a:ext cx="1427114" cy="779052"/>
          </a:xfrm>
          <a:prstGeom prst="wedgeRectCallout">
            <a:avLst>
              <a:gd name="adj1" fmla="val -119518"/>
              <a:gd name="adj2" fmla="val -9768"/>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Pre fill with some data where employer can overwrite it.</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155" name="TextBox 154"/>
          <p:cNvSpPr txBox="1"/>
          <p:nvPr/>
        </p:nvSpPr>
        <p:spPr>
          <a:xfrm>
            <a:off x="3285693" y="1073746"/>
            <a:ext cx="1029953" cy="230832"/>
          </a:xfrm>
          <a:prstGeom prst="rect">
            <a:avLst/>
          </a:prstGeom>
          <a:noFill/>
          <a:ln>
            <a:noFill/>
          </a:ln>
        </p:spPr>
        <p:txBody>
          <a:bodyPr wrap="square" rtlCol="0">
            <a:spAutoFit/>
          </a:bodyPr>
          <a:lstStyle/>
          <a:p>
            <a:r>
              <a:rPr lang="en-US" sz="900" dirty="0" smtClean="0">
                <a:solidFill>
                  <a:srgbClr val="0070C0"/>
                </a:solidFill>
                <a:latin typeface="+mn-lt"/>
              </a:rPr>
              <a:t>About the Job</a:t>
            </a:r>
          </a:p>
        </p:txBody>
      </p:sp>
      <p:grpSp>
        <p:nvGrpSpPr>
          <p:cNvPr id="156" name="Group 155"/>
          <p:cNvGrpSpPr/>
          <p:nvPr/>
        </p:nvGrpSpPr>
        <p:grpSpPr>
          <a:xfrm>
            <a:off x="1854034" y="929742"/>
            <a:ext cx="6101284" cy="384953"/>
            <a:chOff x="1854034" y="929742"/>
            <a:chExt cx="6101284" cy="384953"/>
          </a:xfrm>
        </p:grpSpPr>
        <p:sp>
          <p:nvSpPr>
            <p:cNvPr id="157" name="Oval 156"/>
            <p:cNvSpPr/>
            <p:nvPr/>
          </p:nvSpPr>
          <p:spPr>
            <a:xfrm>
              <a:off x="2676994"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58" name="Oval 157"/>
            <p:cNvSpPr/>
            <p:nvPr/>
          </p:nvSpPr>
          <p:spPr>
            <a:xfrm>
              <a:off x="3727518"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59" name="Oval 158"/>
            <p:cNvSpPr/>
            <p:nvPr/>
          </p:nvSpPr>
          <p:spPr>
            <a:xfrm>
              <a:off x="4788222" y="929742"/>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60" name="Oval 159"/>
            <p:cNvSpPr/>
            <p:nvPr/>
          </p:nvSpPr>
          <p:spPr>
            <a:xfrm>
              <a:off x="5848926" y="930803"/>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61" name="Straight Connector 160"/>
            <p:cNvCxnSpPr/>
            <p:nvPr/>
          </p:nvCxnSpPr>
          <p:spPr>
            <a:xfrm>
              <a:off x="2823298" y="1010711"/>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1854034" y="1002894"/>
              <a:ext cx="822960" cy="1"/>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2495303" y="1083863"/>
              <a:ext cx="845491" cy="230832"/>
            </a:xfrm>
            <a:prstGeom prst="rect">
              <a:avLst/>
            </a:prstGeom>
            <a:noFill/>
            <a:ln>
              <a:noFill/>
            </a:ln>
          </p:spPr>
          <p:txBody>
            <a:bodyPr wrap="square" rtlCol="0">
              <a:spAutoFit/>
            </a:bodyPr>
            <a:lstStyle/>
            <a:p>
              <a:r>
                <a:rPr lang="en-US" sz="900" dirty="0" smtClean="0">
                  <a:solidFill>
                    <a:srgbClr val="0070C0"/>
                  </a:solidFill>
                  <a:latin typeface="+mn-lt"/>
                </a:rPr>
                <a:t>Account</a:t>
              </a:r>
            </a:p>
          </p:txBody>
        </p:sp>
        <p:cxnSp>
          <p:nvCxnSpPr>
            <p:cNvPr id="164" name="Straight Connector 163"/>
            <p:cNvCxnSpPr/>
            <p:nvPr/>
          </p:nvCxnSpPr>
          <p:spPr>
            <a:xfrm>
              <a:off x="3873822" y="1013480"/>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4934526" y="101071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5980214"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6894614" y="930803"/>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68" name="Straight Connector 167"/>
            <p:cNvCxnSpPr/>
            <p:nvPr/>
          </p:nvCxnSpPr>
          <p:spPr>
            <a:xfrm>
              <a:off x="7040918"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4346397" y="1066589"/>
            <a:ext cx="1029953" cy="230832"/>
          </a:xfrm>
          <a:prstGeom prst="rect">
            <a:avLst/>
          </a:prstGeom>
          <a:noFill/>
          <a:ln>
            <a:noFill/>
          </a:ln>
        </p:spPr>
        <p:txBody>
          <a:bodyPr wrap="square" rtlCol="0">
            <a:spAutoFit/>
          </a:bodyPr>
          <a:lstStyle/>
          <a:p>
            <a:r>
              <a:rPr lang="en-US" sz="900" dirty="0" smtClean="0">
                <a:solidFill>
                  <a:schemeClr val="bg1">
                    <a:lumMod val="50000"/>
                  </a:schemeClr>
                </a:solidFill>
                <a:latin typeface="+mn-lt"/>
              </a:rPr>
              <a:t>About Company</a:t>
            </a:r>
          </a:p>
        </p:txBody>
      </p:sp>
      <p:sp>
        <p:nvSpPr>
          <p:cNvPr id="90" name="TextBox 89"/>
          <p:cNvSpPr txBox="1"/>
          <p:nvPr/>
        </p:nvSpPr>
        <p:spPr>
          <a:xfrm>
            <a:off x="5589037" y="1066589"/>
            <a:ext cx="906153" cy="230832"/>
          </a:xfrm>
          <a:prstGeom prst="rect">
            <a:avLst/>
          </a:prstGeom>
          <a:noFill/>
          <a:ln>
            <a:noFill/>
          </a:ln>
        </p:spPr>
        <p:txBody>
          <a:bodyPr wrap="square" rtlCol="0">
            <a:spAutoFit/>
          </a:bodyPr>
          <a:lstStyle/>
          <a:p>
            <a:r>
              <a:rPr lang="en-US" sz="900" dirty="0" smtClean="0">
                <a:solidFill>
                  <a:schemeClr val="bg1">
                    <a:lumMod val="50000"/>
                  </a:schemeClr>
                </a:solidFill>
                <a:latin typeface="+mn-lt"/>
              </a:rPr>
              <a:t>Application</a:t>
            </a:r>
          </a:p>
        </p:txBody>
      </p:sp>
      <p:sp>
        <p:nvSpPr>
          <p:cNvPr id="101" name="TextBox 100"/>
          <p:cNvSpPr txBox="1"/>
          <p:nvPr/>
        </p:nvSpPr>
        <p:spPr>
          <a:xfrm>
            <a:off x="6688832" y="1059085"/>
            <a:ext cx="827044" cy="230832"/>
          </a:xfrm>
          <a:prstGeom prst="rect">
            <a:avLst/>
          </a:prstGeom>
          <a:noFill/>
          <a:ln>
            <a:noFill/>
          </a:ln>
        </p:spPr>
        <p:txBody>
          <a:bodyPr wrap="square" rtlCol="0">
            <a:spAutoFit/>
          </a:bodyPr>
          <a:lstStyle/>
          <a:p>
            <a:r>
              <a:rPr lang="en-US" sz="900" dirty="0">
                <a:solidFill>
                  <a:schemeClr val="bg1">
                    <a:lumMod val="50000"/>
                  </a:schemeClr>
                </a:solidFill>
                <a:latin typeface="+mn-lt"/>
              </a:rPr>
              <a:t> </a:t>
            </a:r>
            <a:r>
              <a:rPr lang="en-US" sz="900" dirty="0" smtClean="0">
                <a:solidFill>
                  <a:schemeClr val="bg1">
                    <a:lumMod val="50000"/>
                  </a:schemeClr>
                </a:solidFill>
                <a:latin typeface="+mn-lt"/>
              </a:rPr>
              <a:t>Post  Job</a:t>
            </a:r>
          </a:p>
        </p:txBody>
      </p:sp>
      <p:sp>
        <p:nvSpPr>
          <p:cNvPr id="126" name="Rectangle 125"/>
          <p:cNvSpPr/>
          <p:nvPr/>
        </p:nvSpPr>
        <p:spPr>
          <a:xfrm>
            <a:off x="6712877" y="-4765"/>
            <a:ext cx="912059" cy="457200"/>
          </a:xfrm>
          <a:prstGeom prst="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Post a Job</a:t>
            </a:r>
            <a:endParaRPr lang="en-US" sz="1000" dirty="0" smtClean="0">
              <a:solidFill>
                <a:schemeClr val="bg1"/>
              </a:solidFill>
              <a:latin typeface="Arial" panose="020B0604020202020204" pitchFamily="34" charset="0"/>
              <a:cs typeface="Arial" panose="020B0604020202020204" pitchFamily="34" charset="0"/>
            </a:endParaRPr>
          </a:p>
        </p:txBody>
      </p:sp>
      <p:sp>
        <p:nvSpPr>
          <p:cNvPr id="129" name="Rectangle 128"/>
          <p:cNvSpPr/>
          <p:nvPr/>
        </p:nvSpPr>
        <p:spPr>
          <a:xfrm>
            <a:off x="7694624" y="-22577"/>
            <a:ext cx="1406320"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Create Brand Page</a:t>
            </a:r>
            <a:endParaRPr lang="en-US" sz="1000" dirty="0" smtClean="0">
              <a:solidFill>
                <a:schemeClr val="bg1"/>
              </a:solidFill>
              <a:latin typeface="Arial" panose="020B0604020202020204" pitchFamily="34" charset="0"/>
              <a:cs typeface="Arial" panose="020B0604020202020204" pitchFamily="34" charset="0"/>
            </a:endParaRPr>
          </a:p>
        </p:txBody>
      </p:sp>
      <p:sp>
        <p:nvSpPr>
          <p:cNvPr id="131" name="Rectangle 130"/>
          <p:cNvSpPr/>
          <p:nvPr/>
        </p:nvSpPr>
        <p:spPr>
          <a:xfrm>
            <a:off x="5716980" y="-9525"/>
            <a:ext cx="864096" cy="4572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Overview</a:t>
            </a:r>
            <a:endParaRPr lang="en-US" sz="1000" dirty="0" smtClean="0">
              <a:solidFill>
                <a:schemeClr val="bg1"/>
              </a:solidFill>
              <a:latin typeface="Arial" panose="020B0604020202020204" pitchFamily="34" charset="0"/>
              <a:cs typeface="Arial" panose="020B0604020202020204" pitchFamily="34" charset="0"/>
            </a:endParaRPr>
          </a:p>
        </p:txBody>
      </p:sp>
      <p:sp>
        <p:nvSpPr>
          <p:cNvPr id="135" name="Rectangle 134"/>
          <p:cNvSpPr/>
          <p:nvPr/>
        </p:nvSpPr>
        <p:spPr>
          <a:xfrm>
            <a:off x="9171255" y="-28612"/>
            <a:ext cx="973961"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Contact Us</a:t>
            </a:r>
            <a:endParaRPr lang="en-US" sz="10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48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3" name="Rectangle 2"/>
          <p:cNvSpPr/>
          <p:nvPr/>
        </p:nvSpPr>
        <p:spPr>
          <a:xfrm>
            <a:off x="0" y="9036496"/>
            <a:ext cx="12801600" cy="518582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1694003" y="1705013"/>
            <a:ext cx="5502985" cy="400110"/>
          </a:xfrm>
          <a:prstGeom prst="rect">
            <a:avLst/>
          </a:prstGeom>
          <a:noFill/>
          <a:ln>
            <a:noFill/>
          </a:ln>
        </p:spPr>
        <p:txBody>
          <a:bodyPr wrap="square" rtlCol="0">
            <a:spAutoFit/>
          </a:bodyPr>
          <a:lstStyle/>
          <a:p>
            <a:r>
              <a:rPr lang="en-US" sz="2000" dirty="0" smtClean="0">
                <a:solidFill>
                  <a:schemeClr val="tx1">
                    <a:lumMod val="85000"/>
                    <a:lumOff val="15000"/>
                  </a:schemeClr>
                </a:solidFill>
                <a:latin typeface="+mn-lt"/>
              </a:rPr>
              <a:t>Tel us about your company</a:t>
            </a:r>
          </a:p>
        </p:txBody>
      </p:sp>
      <p:sp>
        <p:nvSpPr>
          <p:cNvPr id="64" name="Rectangle 63"/>
          <p:cNvSpPr/>
          <p:nvPr/>
        </p:nvSpPr>
        <p:spPr>
          <a:xfrm>
            <a:off x="1777264" y="2699792"/>
            <a:ext cx="6488743" cy="6624736"/>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TextBox 7"/>
          <p:cNvSpPr txBox="1"/>
          <p:nvPr/>
        </p:nvSpPr>
        <p:spPr>
          <a:xfrm>
            <a:off x="2023812" y="2920510"/>
            <a:ext cx="1857789"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Hiring Company Name</a:t>
            </a:r>
          </a:p>
        </p:txBody>
      </p:sp>
      <p:sp>
        <p:nvSpPr>
          <p:cNvPr id="9" name="Rectangle 8"/>
          <p:cNvSpPr/>
          <p:nvPr/>
        </p:nvSpPr>
        <p:spPr>
          <a:xfrm>
            <a:off x="2129875" y="3182120"/>
            <a:ext cx="4843148" cy="246221"/>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Alibaba</a:t>
            </a:r>
          </a:p>
        </p:txBody>
      </p:sp>
      <p:sp>
        <p:nvSpPr>
          <p:cNvPr id="59" name="Rectangular Callout 58"/>
          <p:cNvSpPr/>
          <p:nvPr/>
        </p:nvSpPr>
        <p:spPr>
          <a:xfrm>
            <a:off x="8006318" y="5499104"/>
            <a:ext cx="1427114" cy="479096"/>
          </a:xfrm>
          <a:prstGeom prst="wedgeRectCallout">
            <a:avLst>
              <a:gd name="adj1" fmla="val -125526"/>
              <a:gd name="adj2" fmla="val 21629"/>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list </a:t>
            </a:r>
            <a:r>
              <a:rPr lang="en-US" sz="1000" dirty="0">
                <a:solidFill>
                  <a:srgbClr val="FF0000"/>
                </a:solidFill>
                <a:latin typeface="Arial" panose="020B0604020202020204" pitchFamily="34" charset="0"/>
                <a:cs typeface="Arial" panose="020B0604020202020204" pitchFamily="34" charset="0"/>
              </a:rPr>
              <a:t>is available in current website</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60" name="Rectangular Callout 59"/>
          <p:cNvSpPr/>
          <p:nvPr/>
        </p:nvSpPr>
        <p:spPr>
          <a:xfrm>
            <a:off x="7788077" y="3627624"/>
            <a:ext cx="1427114" cy="396784"/>
          </a:xfrm>
          <a:prstGeom prst="wedgeRectCallout">
            <a:avLst>
              <a:gd name="adj1" fmla="val -100165"/>
              <a:gd name="adj2" fmla="val 8111"/>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Industry list is available in current website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2458" y="3357791"/>
            <a:ext cx="18002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a:endCxn id="7170" idx="1"/>
          </p:cNvCxnSpPr>
          <p:nvPr/>
        </p:nvCxnSpPr>
        <p:spPr>
          <a:xfrm>
            <a:off x="7033657" y="4464155"/>
            <a:ext cx="2668801" cy="69974"/>
          </a:xfrm>
          <a:prstGeom prst="straightConnector1">
            <a:avLst/>
          </a:prstGeom>
          <a:ln w="31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504211" y="7963612"/>
            <a:ext cx="2198182" cy="24622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dirty="0" smtClean="0">
              <a:solidFill>
                <a:srgbClr val="0070C0"/>
              </a:solidFill>
              <a:latin typeface="Arial" panose="020B0604020202020204" pitchFamily="34" charset="0"/>
              <a:cs typeface="Arial" panose="020B0604020202020204" pitchFamily="34" charset="0"/>
            </a:endParaRPr>
          </a:p>
        </p:txBody>
      </p:sp>
      <p:sp>
        <p:nvSpPr>
          <p:cNvPr id="5" name="TextBox 4"/>
          <p:cNvSpPr txBox="1"/>
          <p:nvPr/>
        </p:nvSpPr>
        <p:spPr>
          <a:xfrm>
            <a:off x="3929996" y="4649652"/>
            <a:ext cx="3525213" cy="246221"/>
          </a:xfrm>
          <a:prstGeom prst="rect">
            <a:avLst/>
          </a:prstGeom>
          <a:noFill/>
          <a:ln>
            <a:noFill/>
          </a:ln>
        </p:spPr>
        <p:txBody>
          <a:bodyPr wrap="square" rtlCol="0">
            <a:spAutoFit/>
          </a:bodyPr>
          <a:lstStyle/>
          <a:p>
            <a:r>
              <a:rPr lang="en-US" sz="1000" dirty="0" smtClean="0">
                <a:latin typeface="+mn-lt"/>
              </a:rPr>
              <a:t>(Street address will not be visible to job seekers)</a:t>
            </a:r>
          </a:p>
        </p:txBody>
      </p:sp>
      <p:sp>
        <p:nvSpPr>
          <p:cNvPr id="105" name="TextBox 104"/>
          <p:cNvSpPr txBox="1"/>
          <p:nvPr/>
        </p:nvSpPr>
        <p:spPr>
          <a:xfrm>
            <a:off x="4329737" y="9567599"/>
            <a:ext cx="657923" cy="261610"/>
          </a:xfrm>
          <a:prstGeom prst="rect">
            <a:avLst/>
          </a:prstGeom>
          <a:noFill/>
          <a:ln>
            <a:noFill/>
          </a:ln>
        </p:spPr>
        <p:txBody>
          <a:bodyPr wrap="square" rtlCol="0">
            <a:spAutoFit/>
          </a:bodyPr>
          <a:lstStyle/>
          <a:p>
            <a:r>
              <a:rPr lang="en-US" sz="1100" dirty="0" smtClean="0">
                <a:solidFill>
                  <a:srgbClr val="0070C0"/>
                </a:solidFill>
                <a:latin typeface="+mn-lt"/>
              </a:rPr>
              <a:t>Back</a:t>
            </a:r>
            <a:endParaRPr lang="en-US" sz="1050" dirty="0" smtClean="0">
              <a:solidFill>
                <a:srgbClr val="0070C0"/>
              </a:solidFill>
              <a:latin typeface="+mn-lt"/>
            </a:endParaRPr>
          </a:p>
        </p:txBody>
      </p:sp>
      <p:sp>
        <p:nvSpPr>
          <p:cNvPr id="106" name="TextBox 105"/>
          <p:cNvSpPr txBox="1"/>
          <p:nvPr/>
        </p:nvSpPr>
        <p:spPr>
          <a:xfrm>
            <a:off x="6003308" y="9567599"/>
            <a:ext cx="914203" cy="261610"/>
          </a:xfrm>
          <a:prstGeom prst="rect">
            <a:avLst/>
          </a:prstGeom>
          <a:noFill/>
          <a:ln>
            <a:noFill/>
          </a:ln>
        </p:spPr>
        <p:txBody>
          <a:bodyPr wrap="square" rtlCol="0">
            <a:spAutoFit/>
          </a:bodyPr>
          <a:lstStyle/>
          <a:p>
            <a:r>
              <a:rPr lang="en-US" sz="1100" dirty="0" smtClean="0">
                <a:solidFill>
                  <a:srgbClr val="0070C0"/>
                </a:solidFill>
                <a:latin typeface="+mn-lt"/>
              </a:rPr>
              <a:t>Preview</a:t>
            </a:r>
            <a:endParaRPr lang="en-US" sz="1050" dirty="0" smtClean="0">
              <a:solidFill>
                <a:srgbClr val="0070C0"/>
              </a:solidFill>
              <a:latin typeface="+mn-lt"/>
            </a:endParaRPr>
          </a:p>
        </p:txBody>
      </p:sp>
      <p:sp>
        <p:nvSpPr>
          <p:cNvPr id="107" name="Rectangular Callout 106"/>
          <p:cNvSpPr/>
          <p:nvPr/>
        </p:nvSpPr>
        <p:spPr>
          <a:xfrm>
            <a:off x="6350754" y="10249090"/>
            <a:ext cx="1427114" cy="479096"/>
          </a:xfrm>
          <a:prstGeom prst="wedgeRectCallout">
            <a:avLst>
              <a:gd name="adj1" fmla="val -47437"/>
              <a:gd name="adj2" fmla="val -13543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Open Preview on another browser page</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57" name="Rounded Rectangle 56"/>
          <p:cNvSpPr/>
          <p:nvPr/>
        </p:nvSpPr>
        <p:spPr>
          <a:xfrm>
            <a:off x="4877942" y="9529010"/>
            <a:ext cx="1125366" cy="331094"/>
          </a:xfrm>
          <a:prstGeom prst="roundRect">
            <a:avLst>
              <a:gd name="adj" fmla="val 5291"/>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bg1"/>
                </a:solidFill>
                <a:latin typeface="Arial" panose="020B0604020202020204" pitchFamily="34" charset="0"/>
                <a:cs typeface="Arial" panose="020B0604020202020204" pitchFamily="34" charset="0"/>
              </a:rPr>
              <a:t>Continue</a:t>
            </a:r>
          </a:p>
        </p:txBody>
      </p:sp>
      <p:sp>
        <p:nvSpPr>
          <p:cNvPr id="58" name="TextBox 57"/>
          <p:cNvSpPr txBox="1"/>
          <p:nvPr/>
        </p:nvSpPr>
        <p:spPr>
          <a:xfrm>
            <a:off x="1707142" y="2105123"/>
            <a:ext cx="6048672" cy="430887"/>
          </a:xfrm>
          <a:prstGeom prst="rect">
            <a:avLst/>
          </a:prstGeom>
          <a:noFill/>
          <a:ln>
            <a:noFill/>
          </a:ln>
        </p:spPr>
        <p:txBody>
          <a:bodyPr wrap="square" rtlCol="0">
            <a:spAutoFit/>
          </a:bodyPr>
          <a:lstStyle/>
          <a:p>
            <a:r>
              <a:rPr lang="en-US" sz="1100" dirty="0" smtClean="0">
                <a:latin typeface="+mn-lt"/>
              </a:rPr>
              <a:t>Provide information about your company. Your street address will not be visible by job seekers but all other information</a:t>
            </a:r>
            <a:r>
              <a:rPr lang="en-US" sz="1100" dirty="0"/>
              <a:t> </a:t>
            </a:r>
            <a:r>
              <a:rPr lang="en-US" sz="1100" dirty="0" smtClean="0"/>
              <a:t>will be displayed.</a:t>
            </a:r>
            <a:r>
              <a:rPr lang="en-US" sz="1100" dirty="0" smtClean="0">
                <a:latin typeface="+mn-lt"/>
              </a:rPr>
              <a:t> </a:t>
            </a:r>
          </a:p>
        </p:txBody>
      </p:sp>
      <p:pic>
        <p:nvPicPr>
          <p:cNvPr id="62"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 y="0"/>
            <a:ext cx="12849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Rectangle 62"/>
          <p:cNvSpPr/>
          <p:nvPr/>
        </p:nvSpPr>
        <p:spPr>
          <a:xfrm>
            <a:off x="1592379" y="-9526"/>
            <a:ext cx="11209221" cy="466725"/>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chemeClr val="bg1"/>
              </a:solidFill>
              <a:latin typeface="Arial" panose="020B0604020202020204" pitchFamily="34" charset="0"/>
              <a:cs typeface="Arial" panose="020B0604020202020204" pitchFamily="34" charset="0"/>
            </a:endParaRPr>
          </a:p>
        </p:txBody>
      </p:sp>
      <p:pic>
        <p:nvPicPr>
          <p:cNvPr id="6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71" y="-9526"/>
            <a:ext cx="1614409" cy="41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a:xfrm>
            <a:off x="10503068" y="67276"/>
            <a:ext cx="859719" cy="284473"/>
          </a:xfrm>
          <a:prstGeom prst="roundRect">
            <a:avLst>
              <a:gd name="adj" fmla="val 5291"/>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In</a:t>
            </a:r>
          </a:p>
        </p:txBody>
      </p:sp>
      <p:sp>
        <p:nvSpPr>
          <p:cNvPr id="71" name="Rounded Rectangle 70"/>
          <p:cNvSpPr/>
          <p:nvPr/>
        </p:nvSpPr>
        <p:spPr>
          <a:xfrm>
            <a:off x="11515556" y="81599"/>
            <a:ext cx="859719" cy="284473"/>
          </a:xfrm>
          <a:prstGeom prst="roundRect">
            <a:avLst>
              <a:gd name="adj" fmla="val 5291"/>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Up</a:t>
            </a:r>
          </a:p>
        </p:txBody>
      </p:sp>
      <p:sp>
        <p:nvSpPr>
          <p:cNvPr id="74" name="TextBox 73"/>
          <p:cNvSpPr txBox="1"/>
          <p:nvPr/>
        </p:nvSpPr>
        <p:spPr>
          <a:xfrm>
            <a:off x="1720280" y="74710"/>
            <a:ext cx="1430957" cy="307777"/>
          </a:xfrm>
          <a:prstGeom prst="rect">
            <a:avLst/>
          </a:prstGeom>
          <a:noFill/>
          <a:ln>
            <a:noFill/>
          </a:ln>
        </p:spPr>
        <p:txBody>
          <a:bodyPr wrap="square" rtlCol="0">
            <a:spAutoFit/>
          </a:bodyPr>
          <a:lstStyle/>
          <a:p>
            <a:r>
              <a:rPr lang="en-US" sz="1400" dirty="0" smtClean="0">
                <a:solidFill>
                  <a:srgbClr val="FEA002"/>
                </a:solidFill>
                <a:latin typeface="+mn-lt"/>
              </a:rPr>
              <a:t>For Employers</a:t>
            </a:r>
          </a:p>
        </p:txBody>
      </p:sp>
      <p:sp>
        <p:nvSpPr>
          <p:cNvPr id="76" name="Rectangular Callout 75"/>
          <p:cNvSpPr/>
          <p:nvPr/>
        </p:nvSpPr>
        <p:spPr>
          <a:xfrm>
            <a:off x="8007631" y="7173817"/>
            <a:ext cx="1694827" cy="659210"/>
          </a:xfrm>
          <a:prstGeom prst="wedgeRectCallout">
            <a:avLst>
              <a:gd name="adj1" fmla="val -104766"/>
              <a:gd name="adj2" fmla="val -278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If you use </a:t>
            </a:r>
            <a:r>
              <a:rPr lang="en-US" sz="1000" dirty="0" err="1" smtClean="0">
                <a:solidFill>
                  <a:srgbClr val="FF0000"/>
                </a:solidFill>
                <a:latin typeface="Arial" panose="020B0604020202020204" pitchFamily="34" charset="0"/>
                <a:cs typeface="Arial" panose="020B0604020202020204" pitchFamily="34" charset="0"/>
              </a:rPr>
              <a:t>keenthemes</a:t>
            </a:r>
            <a:r>
              <a:rPr lang="en-US" sz="1000" dirty="0" smtClean="0">
                <a:solidFill>
                  <a:srgbClr val="FF0000"/>
                </a:solidFill>
                <a:latin typeface="Arial" panose="020B0604020202020204" pitchFamily="34" charset="0"/>
                <a:cs typeface="Arial" panose="020B0604020202020204" pitchFamily="34" charset="0"/>
              </a:rPr>
              <a:t> installed on the website then all checking is available</a:t>
            </a:r>
          </a:p>
        </p:txBody>
      </p:sp>
      <p:sp>
        <p:nvSpPr>
          <p:cNvPr id="84" name="Rectangular Callout 83"/>
          <p:cNvSpPr/>
          <p:nvPr/>
        </p:nvSpPr>
        <p:spPr>
          <a:xfrm>
            <a:off x="7455209" y="2878695"/>
            <a:ext cx="1427114" cy="479096"/>
          </a:xfrm>
          <a:prstGeom prst="wedgeRectCallout">
            <a:avLst>
              <a:gd name="adj1" fmla="val -72799"/>
              <a:gd name="adj2" fmla="val 41511"/>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Prefill with company name on slide 6</a:t>
            </a:r>
            <a:endParaRPr lang="en-US" sz="1000" dirty="0">
              <a:solidFill>
                <a:srgbClr val="FF0000"/>
              </a:solidFill>
              <a:latin typeface="Arial" panose="020B0604020202020204" pitchFamily="34" charset="0"/>
              <a:cs typeface="Arial" panose="020B0604020202020204" pitchFamily="34" charset="0"/>
            </a:endParaRP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90" name="TextBox 89"/>
          <p:cNvSpPr txBox="1"/>
          <p:nvPr/>
        </p:nvSpPr>
        <p:spPr>
          <a:xfrm>
            <a:off x="2034009" y="3496819"/>
            <a:ext cx="1857789"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Company Industry</a:t>
            </a:r>
          </a:p>
        </p:txBody>
      </p:sp>
      <p:sp>
        <p:nvSpPr>
          <p:cNvPr id="92" name="Rectangle 91"/>
          <p:cNvSpPr/>
          <p:nvPr/>
        </p:nvSpPr>
        <p:spPr>
          <a:xfrm>
            <a:off x="2140072" y="3758429"/>
            <a:ext cx="4843148" cy="246221"/>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3473" y="3786289"/>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TextBox 96"/>
          <p:cNvSpPr txBox="1"/>
          <p:nvPr/>
        </p:nvSpPr>
        <p:spPr>
          <a:xfrm>
            <a:off x="2043061" y="4056424"/>
            <a:ext cx="1857789"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Company Size</a:t>
            </a:r>
          </a:p>
        </p:txBody>
      </p:sp>
      <p:sp>
        <p:nvSpPr>
          <p:cNvPr id="98" name="Rectangle 97"/>
          <p:cNvSpPr/>
          <p:nvPr/>
        </p:nvSpPr>
        <p:spPr>
          <a:xfrm>
            <a:off x="2140072" y="4318034"/>
            <a:ext cx="4852200" cy="246221"/>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p>
        </p:txBody>
      </p:sp>
      <p:pic>
        <p:nvPicPr>
          <p:cNvPr id="10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2525" y="4345894"/>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 name="TextBox 103"/>
          <p:cNvSpPr txBox="1"/>
          <p:nvPr/>
        </p:nvSpPr>
        <p:spPr>
          <a:xfrm>
            <a:off x="2096987" y="4640702"/>
            <a:ext cx="1833009"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Company Street Address</a:t>
            </a:r>
          </a:p>
        </p:txBody>
      </p:sp>
      <p:sp>
        <p:nvSpPr>
          <p:cNvPr id="108" name="Rectangle 107"/>
          <p:cNvSpPr/>
          <p:nvPr/>
        </p:nvSpPr>
        <p:spPr>
          <a:xfrm>
            <a:off x="2140072" y="4902312"/>
            <a:ext cx="4833720" cy="246221"/>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p>
        </p:txBody>
      </p:sp>
      <p:sp>
        <p:nvSpPr>
          <p:cNvPr id="110" name="TextBox 109"/>
          <p:cNvSpPr txBox="1"/>
          <p:nvPr/>
        </p:nvSpPr>
        <p:spPr>
          <a:xfrm>
            <a:off x="2103593" y="5379075"/>
            <a:ext cx="1184687"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Zip Code</a:t>
            </a:r>
          </a:p>
        </p:txBody>
      </p:sp>
      <p:sp>
        <p:nvSpPr>
          <p:cNvPr id="111" name="Rectangle 110"/>
          <p:cNvSpPr/>
          <p:nvPr/>
        </p:nvSpPr>
        <p:spPr>
          <a:xfrm>
            <a:off x="2162938" y="5640685"/>
            <a:ext cx="1227489" cy="246221"/>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p>
        </p:txBody>
      </p:sp>
      <p:sp>
        <p:nvSpPr>
          <p:cNvPr id="113" name="TextBox 112"/>
          <p:cNvSpPr txBox="1"/>
          <p:nvPr/>
        </p:nvSpPr>
        <p:spPr>
          <a:xfrm>
            <a:off x="3502742" y="5406936"/>
            <a:ext cx="1286614"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City</a:t>
            </a:r>
          </a:p>
        </p:txBody>
      </p:sp>
      <p:sp>
        <p:nvSpPr>
          <p:cNvPr id="114" name="Rectangle 113"/>
          <p:cNvSpPr/>
          <p:nvPr/>
        </p:nvSpPr>
        <p:spPr>
          <a:xfrm>
            <a:off x="3604668" y="5668546"/>
            <a:ext cx="1745473" cy="246221"/>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p>
        </p:txBody>
      </p:sp>
      <p:sp>
        <p:nvSpPr>
          <p:cNvPr id="115" name="TextBox 114"/>
          <p:cNvSpPr txBox="1"/>
          <p:nvPr/>
        </p:nvSpPr>
        <p:spPr>
          <a:xfrm>
            <a:off x="5441857" y="5406935"/>
            <a:ext cx="1184687"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State</a:t>
            </a:r>
          </a:p>
        </p:txBody>
      </p:sp>
      <p:sp>
        <p:nvSpPr>
          <p:cNvPr id="116" name="Rectangle 115"/>
          <p:cNvSpPr/>
          <p:nvPr/>
        </p:nvSpPr>
        <p:spPr>
          <a:xfrm>
            <a:off x="5547920" y="5668545"/>
            <a:ext cx="1434155" cy="246221"/>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p>
        </p:txBody>
      </p:sp>
      <p:pic>
        <p:nvPicPr>
          <p:cNvPr id="8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2722" y="5696732"/>
            <a:ext cx="2095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7" name="TextBox 116"/>
          <p:cNvSpPr txBox="1"/>
          <p:nvPr/>
        </p:nvSpPr>
        <p:spPr>
          <a:xfrm>
            <a:off x="2119853" y="6038582"/>
            <a:ext cx="2738573"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Company Description (Optional)</a:t>
            </a:r>
          </a:p>
        </p:txBody>
      </p:sp>
      <p:sp>
        <p:nvSpPr>
          <p:cNvPr id="118" name="Rectangle 117"/>
          <p:cNvSpPr/>
          <p:nvPr/>
        </p:nvSpPr>
        <p:spPr>
          <a:xfrm>
            <a:off x="2162938" y="6300192"/>
            <a:ext cx="4833720" cy="720080"/>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p>
        </p:txBody>
      </p:sp>
      <p:sp>
        <p:nvSpPr>
          <p:cNvPr id="13" name="TextBox 12"/>
          <p:cNvSpPr txBox="1"/>
          <p:nvPr/>
        </p:nvSpPr>
        <p:spPr>
          <a:xfrm>
            <a:off x="2181039" y="6352498"/>
            <a:ext cx="2351990" cy="253916"/>
          </a:xfrm>
          <a:prstGeom prst="rect">
            <a:avLst/>
          </a:prstGeom>
          <a:noFill/>
          <a:ln>
            <a:noFill/>
          </a:ln>
        </p:spPr>
        <p:txBody>
          <a:bodyPr wrap="square" rtlCol="0">
            <a:spAutoFit/>
          </a:bodyPr>
          <a:lstStyle/>
          <a:p>
            <a:r>
              <a:rPr lang="en-US" sz="1050" dirty="0" smtClean="0">
                <a:solidFill>
                  <a:schemeClr val="bg1">
                    <a:lumMod val="50000"/>
                  </a:schemeClr>
                </a:solidFill>
                <a:latin typeface="+mn-lt"/>
              </a:rPr>
              <a:t>Describe your company…</a:t>
            </a:r>
          </a:p>
        </p:txBody>
      </p:sp>
      <p:sp>
        <p:nvSpPr>
          <p:cNvPr id="95" name="Rectangular Callout 94"/>
          <p:cNvSpPr/>
          <p:nvPr/>
        </p:nvSpPr>
        <p:spPr>
          <a:xfrm>
            <a:off x="7757122" y="6479456"/>
            <a:ext cx="1427114" cy="479096"/>
          </a:xfrm>
          <a:prstGeom prst="wedgeRectCallout">
            <a:avLst>
              <a:gd name="adj1" fmla="val -107506"/>
              <a:gd name="adj2" fmla="val -16145"/>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Expand to larger box if needed</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119" name="TextBox 118"/>
          <p:cNvSpPr txBox="1"/>
          <p:nvPr/>
        </p:nvSpPr>
        <p:spPr>
          <a:xfrm>
            <a:off x="2096988" y="7118702"/>
            <a:ext cx="1833008"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Company URL (Optional)</a:t>
            </a:r>
          </a:p>
        </p:txBody>
      </p:sp>
      <p:sp>
        <p:nvSpPr>
          <p:cNvPr id="120" name="Rectangle 119"/>
          <p:cNvSpPr/>
          <p:nvPr/>
        </p:nvSpPr>
        <p:spPr>
          <a:xfrm>
            <a:off x="2159326" y="7396370"/>
            <a:ext cx="4833720" cy="246221"/>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50" dirty="0" smtClean="0">
                <a:solidFill>
                  <a:schemeClr val="bg1">
                    <a:lumMod val="50000"/>
                  </a:schemeClr>
                </a:solidFill>
                <a:latin typeface="Arial" panose="020B0604020202020204" pitchFamily="34" charset="0"/>
                <a:cs typeface="Arial" panose="020B0604020202020204" pitchFamily="34" charset="0"/>
              </a:rPr>
              <a:t>  Enter URL here…</a:t>
            </a:r>
          </a:p>
        </p:txBody>
      </p:sp>
      <p:sp>
        <p:nvSpPr>
          <p:cNvPr id="132" name="TextBox 131"/>
          <p:cNvSpPr txBox="1"/>
          <p:nvPr/>
        </p:nvSpPr>
        <p:spPr>
          <a:xfrm>
            <a:off x="3425007" y="1083863"/>
            <a:ext cx="751325" cy="230832"/>
          </a:xfrm>
          <a:prstGeom prst="rect">
            <a:avLst/>
          </a:prstGeom>
          <a:noFill/>
          <a:ln>
            <a:noFill/>
          </a:ln>
        </p:spPr>
        <p:txBody>
          <a:bodyPr wrap="square" rtlCol="0">
            <a:spAutoFit/>
          </a:bodyPr>
          <a:lstStyle/>
          <a:p>
            <a:r>
              <a:rPr lang="en-US" sz="900" dirty="0" smtClean="0">
                <a:solidFill>
                  <a:srgbClr val="0070C0"/>
                </a:solidFill>
                <a:latin typeface="+mn-lt"/>
              </a:rPr>
              <a:t>About Job</a:t>
            </a:r>
          </a:p>
        </p:txBody>
      </p:sp>
      <p:sp>
        <p:nvSpPr>
          <p:cNvPr id="133" name="TextBox 132"/>
          <p:cNvSpPr txBox="1"/>
          <p:nvPr/>
        </p:nvSpPr>
        <p:spPr>
          <a:xfrm>
            <a:off x="4346397" y="1066589"/>
            <a:ext cx="1029953" cy="230832"/>
          </a:xfrm>
          <a:prstGeom prst="rect">
            <a:avLst/>
          </a:prstGeom>
          <a:noFill/>
          <a:ln>
            <a:noFill/>
          </a:ln>
        </p:spPr>
        <p:txBody>
          <a:bodyPr wrap="square" rtlCol="0">
            <a:spAutoFit/>
          </a:bodyPr>
          <a:lstStyle/>
          <a:p>
            <a:r>
              <a:rPr lang="en-US" sz="900" dirty="0" smtClean="0">
                <a:solidFill>
                  <a:srgbClr val="0070C0"/>
                </a:solidFill>
                <a:latin typeface="+mn-lt"/>
              </a:rPr>
              <a:t>About Company</a:t>
            </a:r>
          </a:p>
        </p:txBody>
      </p:sp>
      <p:grpSp>
        <p:nvGrpSpPr>
          <p:cNvPr id="134" name="Group 133"/>
          <p:cNvGrpSpPr/>
          <p:nvPr/>
        </p:nvGrpSpPr>
        <p:grpSpPr>
          <a:xfrm>
            <a:off x="1854034" y="929742"/>
            <a:ext cx="6101284" cy="384953"/>
            <a:chOff x="1854034" y="929742"/>
            <a:chExt cx="6101284" cy="384953"/>
          </a:xfrm>
        </p:grpSpPr>
        <p:sp>
          <p:nvSpPr>
            <p:cNvPr id="135" name="Oval 134"/>
            <p:cNvSpPr/>
            <p:nvPr/>
          </p:nvSpPr>
          <p:spPr>
            <a:xfrm>
              <a:off x="2676994"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36" name="Oval 135"/>
            <p:cNvSpPr/>
            <p:nvPr/>
          </p:nvSpPr>
          <p:spPr>
            <a:xfrm>
              <a:off x="3727518"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37" name="Oval 136"/>
            <p:cNvSpPr/>
            <p:nvPr/>
          </p:nvSpPr>
          <p:spPr>
            <a:xfrm>
              <a:off x="4788222"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38" name="Oval 137"/>
            <p:cNvSpPr/>
            <p:nvPr/>
          </p:nvSpPr>
          <p:spPr>
            <a:xfrm>
              <a:off x="5848926" y="930803"/>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39" name="Straight Connector 138"/>
            <p:cNvCxnSpPr/>
            <p:nvPr/>
          </p:nvCxnSpPr>
          <p:spPr>
            <a:xfrm>
              <a:off x="2823298" y="1010711"/>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1854034" y="1002894"/>
              <a:ext cx="822960" cy="1"/>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495303" y="1083863"/>
              <a:ext cx="845491" cy="230832"/>
            </a:xfrm>
            <a:prstGeom prst="rect">
              <a:avLst/>
            </a:prstGeom>
            <a:noFill/>
            <a:ln>
              <a:noFill/>
            </a:ln>
          </p:spPr>
          <p:txBody>
            <a:bodyPr wrap="square" rtlCol="0">
              <a:spAutoFit/>
            </a:bodyPr>
            <a:lstStyle/>
            <a:p>
              <a:r>
                <a:rPr lang="en-US" sz="900" dirty="0" smtClean="0">
                  <a:solidFill>
                    <a:srgbClr val="0070C0"/>
                  </a:solidFill>
                  <a:latin typeface="+mn-lt"/>
                </a:rPr>
                <a:t>Account</a:t>
              </a:r>
            </a:p>
          </p:txBody>
        </p:sp>
        <p:cxnSp>
          <p:nvCxnSpPr>
            <p:cNvPr id="142" name="Straight Connector 141"/>
            <p:cNvCxnSpPr/>
            <p:nvPr/>
          </p:nvCxnSpPr>
          <p:spPr>
            <a:xfrm>
              <a:off x="3873822" y="1013480"/>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934526" y="101071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980214"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6894614" y="930803"/>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46" name="Straight Connector 145"/>
            <p:cNvCxnSpPr/>
            <p:nvPr/>
          </p:nvCxnSpPr>
          <p:spPr>
            <a:xfrm>
              <a:off x="7040918"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7955318" y="4318034"/>
            <a:ext cx="1272043" cy="400110"/>
          </a:xfrm>
          <a:prstGeom prst="rect">
            <a:avLst/>
          </a:prstGeom>
          <a:noFill/>
          <a:ln>
            <a:noFill/>
          </a:ln>
        </p:spPr>
        <p:txBody>
          <a:bodyPr wrap="square" rtlCol="0">
            <a:spAutoFit/>
          </a:bodyPr>
          <a:lstStyle/>
          <a:p>
            <a:r>
              <a:rPr lang="en-US" sz="1000" dirty="0" smtClean="0">
                <a:solidFill>
                  <a:srgbClr val="FF0000"/>
                </a:solidFill>
                <a:latin typeface="+mn-lt"/>
              </a:rPr>
              <a:t>Use drop down data</a:t>
            </a:r>
          </a:p>
        </p:txBody>
      </p:sp>
      <p:sp>
        <p:nvSpPr>
          <p:cNvPr id="66" name="TextBox 65"/>
          <p:cNvSpPr txBox="1"/>
          <p:nvPr/>
        </p:nvSpPr>
        <p:spPr>
          <a:xfrm>
            <a:off x="2096987" y="7813040"/>
            <a:ext cx="5527949" cy="815608"/>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Want to upload your company’s photo or video? (Optional)  </a:t>
            </a:r>
            <a:endParaRPr lang="en-US" sz="1050" dirty="0" smtClean="0">
              <a:solidFill>
                <a:schemeClr val="tx1">
                  <a:lumMod val="65000"/>
                  <a:lumOff val="35000"/>
                </a:schemeClr>
              </a:solidFill>
              <a:latin typeface="+mn-lt"/>
            </a:endParaRPr>
          </a:p>
          <a:p>
            <a:endParaRPr lang="en-US" sz="500" dirty="0" smtClean="0">
              <a:solidFill>
                <a:schemeClr val="tx1">
                  <a:lumMod val="65000"/>
                  <a:lumOff val="35000"/>
                </a:schemeClr>
              </a:solidFill>
              <a:latin typeface="+mn-lt"/>
            </a:endParaRPr>
          </a:p>
          <a:p>
            <a:r>
              <a:rPr lang="en-US" sz="1050" dirty="0" smtClean="0">
                <a:latin typeface="+mn-lt"/>
              </a:rPr>
              <a:t>Your photo or video will be displayed next to the job ads. Have a photo/video will make your job ads more interesting. Accept one photo up to 5MB and one video up to 60 seconds long</a:t>
            </a:r>
            <a:r>
              <a:rPr lang="en-US" sz="1050" dirty="0" smtClean="0">
                <a:solidFill>
                  <a:schemeClr val="tx1">
                    <a:lumMod val="65000"/>
                    <a:lumOff val="35000"/>
                  </a:schemeClr>
                </a:solidFill>
                <a:latin typeface="+mn-lt"/>
              </a:rPr>
              <a:t>. </a:t>
            </a:r>
            <a:r>
              <a:rPr lang="en-US" sz="1050" u="sng" dirty="0" smtClean="0">
                <a:solidFill>
                  <a:srgbClr val="0070C0"/>
                </a:solidFill>
                <a:latin typeface="+mn-lt"/>
              </a:rPr>
              <a:t>See</a:t>
            </a:r>
            <a:r>
              <a:rPr lang="en-US" sz="1050" u="sng" dirty="0" smtClean="0">
                <a:solidFill>
                  <a:schemeClr val="tx1">
                    <a:lumMod val="65000"/>
                    <a:lumOff val="35000"/>
                  </a:schemeClr>
                </a:solidFill>
                <a:latin typeface="+mn-lt"/>
              </a:rPr>
              <a:t> </a:t>
            </a:r>
            <a:r>
              <a:rPr lang="en-US" sz="1050" u="sng" dirty="0" smtClean="0">
                <a:solidFill>
                  <a:srgbClr val="0070C0"/>
                </a:solidFill>
                <a:latin typeface="+mn-lt"/>
              </a:rPr>
              <a:t>Guidelines</a:t>
            </a:r>
            <a:r>
              <a:rPr lang="en-US" sz="1050" dirty="0" smtClean="0">
                <a:solidFill>
                  <a:schemeClr val="tx1">
                    <a:lumMod val="65000"/>
                    <a:lumOff val="35000"/>
                  </a:schemeClr>
                </a:solidFill>
                <a:latin typeface="+mn-lt"/>
              </a:rPr>
              <a:t>.</a:t>
            </a:r>
          </a:p>
        </p:txBody>
      </p:sp>
      <p:sp>
        <p:nvSpPr>
          <p:cNvPr id="69" name="Rectangular Callout 68"/>
          <p:cNvSpPr/>
          <p:nvPr/>
        </p:nvSpPr>
        <p:spPr>
          <a:xfrm>
            <a:off x="1997893" y="9589661"/>
            <a:ext cx="1427114" cy="479096"/>
          </a:xfrm>
          <a:prstGeom prst="wedgeRectCallout">
            <a:avLst>
              <a:gd name="adj1" fmla="val -12063"/>
              <a:gd name="adj2" fmla="val -129468"/>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Upload code is available in our current website</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7" name="Rounded Rectangle 6"/>
          <p:cNvSpPr/>
          <p:nvPr/>
        </p:nvSpPr>
        <p:spPr>
          <a:xfrm>
            <a:off x="2181182" y="8745679"/>
            <a:ext cx="849277" cy="243789"/>
          </a:xfrm>
          <a:prstGeom prst="roundRect">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rgbClr val="0070C0"/>
                </a:solidFill>
                <a:latin typeface="Arial" panose="020B0604020202020204" pitchFamily="34" charset="0"/>
                <a:cs typeface="Arial" panose="020B0604020202020204" pitchFamily="34" charset="0"/>
              </a:rPr>
              <a:t>Upload</a:t>
            </a:r>
          </a:p>
        </p:txBody>
      </p:sp>
      <p:sp>
        <p:nvSpPr>
          <p:cNvPr id="70" name="TextBox 69"/>
          <p:cNvSpPr txBox="1"/>
          <p:nvPr/>
        </p:nvSpPr>
        <p:spPr>
          <a:xfrm>
            <a:off x="5589037" y="1066589"/>
            <a:ext cx="906153" cy="230832"/>
          </a:xfrm>
          <a:prstGeom prst="rect">
            <a:avLst/>
          </a:prstGeom>
          <a:noFill/>
          <a:ln>
            <a:noFill/>
          </a:ln>
        </p:spPr>
        <p:txBody>
          <a:bodyPr wrap="square" rtlCol="0">
            <a:spAutoFit/>
          </a:bodyPr>
          <a:lstStyle/>
          <a:p>
            <a:r>
              <a:rPr lang="en-US" sz="900" dirty="0" smtClean="0">
                <a:solidFill>
                  <a:schemeClr val="bg1">
                    <a:lumMod val="50000"/>
                  </a:schemeClr>
                </a:solidFill>
                <a:latin typeface="+mn-lt"/>
              </a:rPr>
              <a:t>Application</a:t>
            </a:r>
          </a:p>
        </p:txBody>
      </p:sp>
      <p:sp>
        <p:nvSpPr>
          <p:cNvPr id="77" name="TextBox 76"/>
          <p:cNvSpPr txBox="1"/>
          <p:nvPr/>
        </p:nvSpPr>
        <p:spPr>
          <a:xfrm>
            <a:off x="6688832" y="1059085"/>
            <a:ext cx="827044" cy="230832"/>
          </a:xfrm>
          <a:prstGeom prst="rect">
            <a:avLst/>
          </a:prstGeom>
          <a:noFill/>
          <a:ln>
            <a:noFill/>
          </a:ln>
        </p:spPr>
        <p:txBody>
          <a:bodyPr wrap="square" rtlCol="0">
            <a:spAutoFit/>
          </a:bodyPr>
          <a:lstStyle/>
          <a:p>
            <a:r>
              <a:rPr lang="en-US" sz="900" dirty="0">
                <a:solidFill>
                  <a:schemeClr val="bg1">
                    <a:lumMod val="50000"/>
                  </a:schemeClr>
                </a:solidFill>
                <a:latin typeface="+mn-lt"/>
              </a:rPr>
              <a:t> </a:t>
            </a:r>
            <a:r>
              <a:rPr lang="en-US" sz="900" dirty="0" smtClean="0">
                <a:solidFill>
                  <a:schemeClr val="bg1">
                    <a:lumMod val="50000"/>
                  </a:schemeClr>
                </a:solidFill>
                <a:latin typeface="+mn-lt"/>
              </a:rPr>
              <a:t>Post  Job</a:t>
            </a:r>
          </a:p>
        </p:txBody>
      </p:sp>
      <p:sp>
        <p:nvSpPr>
          <p:cNvPr id="78" name="Rectangle 77"/>
          <p:cNvSpPr/>
          <p:nvPr/>
        </p:nvSpPr>
        <p:spPr>
          <a:xfrm>
            <a:off x="6712877" y="-4765"/>
            <a:ext cx="912059" cy="457200"/>
          </a:xfrm>
          <a:prstGeom prst="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Post a Job</a:t>
            </a:r>
            <a:endParaRPr lang="en-US" sz="1000" dirty="0" smtClean="0">
              <a:solidFill>
                <a:schemeClr val="bg1"/>
              </a:solidFill>
              <a:latin typeface="Arial" panose="020B0604020202020204" pitchFamily="34" charset="0"/>
              <a:cs typeface="Arial" panose="020B0604020202020204" pitchFamily="34" charset="0"/>
            </a:endParaRPr>
          </a:p>
        </p:txBody>
      </p:sp>
      <p:sp>
        <p:nvSpPr>
          <p:cNvPr id="79" name="Rectangle 78"/>
          <p:cNvSpPr/>
          <p:nvPr/>
        </p:nvSpPr>
        <p:spPr>
          <a:xfrm>
            <a:off x="7694624" y="-22577"/>
            <a:ext cx="1406320"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Create Brand Page</a:t>
            </a:r>
            <a:endParaRPr lang="en-US" sz="1000" dirty="0" smtClean="0">
              <a:solidFill>
                <a:schemeClr val="bg1"/>
              </a:solidFill>
              <a:latin typeface="Arial" panose="020B0604020202020204" pitchFamily="34" charset="0"/>
              <a:cs typeface="Arial" panose="020B0604020202020204" pitchFamily="34" charset="0"/>
            </a:endParaRPr>
          </a:p>
        </p:txBody>
      </p:sp>
      <p:sp>
        <p:nvSpPr>
          <p:cNvPr id="80" name="Rectangle 79"/>
          <p:cNvSpPr/>
          <p:nvPr/>
        </p:nvSpPr>
        <p:spPr>
          <a:xfrm>
            <a:off x="5716980" y="-9525"/>
            <a:ext cx="864096" cy="4572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Overview</a:t>
            </a:r>
            <a:endParaRPr lang="en-US" sz="1000" dirty="0" smtClean="0">
              <a:solidFill>
                <a:schemeClr val="bg1"/>
              </a:solidFill>
              <a:latin typeface="Arial" panose="020B0604020202020204" pitchFamily="34" charset="0"/>
              <a:cs typeface="Arial" panose="020B0604020202020204" pitchFamily="34" charset="0"/>
            </a:endParaRPr>
          </a:p>
        </p:txBody>
      </p:sp>
      <p:sp>
        <p:nvSpPr>
          <p:cNvPr id="82" name="Rectangle 81"/>
          <p:cNvSpPr/>
          <p:nvPr/>
        </p:nvSpPr>
        <p:spPr>
          <a:xfrm>
            <a:off x="9171255" y="-28612"/>
            <a:ext cx="973961"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Contact Us</a:t>
            </a:r>
            <a:endParaRPr lang="en-US" sz="10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018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3" name="Rectangle 2"/>
          <p:cNvSpPr/>
          <p:nvPr/>
        </p:nvSpPr>
        <p:spPr>
          <a:xfrm>
            <a:off x="0" y="9036496"/>
            <a:ext cx="12801600" cy="345638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1734210" y="1579602"/>
            <a:ext cx="6022718" cy="400110"/>
          </a:xfrm>
          <a:prstGeom prst="rect">
            <a:avLst/>
          </a:prstGeom>
          <a:noFill/>
          <a:ln>
            <a:noFill/>
          </a:ln>
        </p:spPr>
        <p:txBody>
          <a:bodyPr wrap="square" rtlCol="0">
            <a:spAutoFit/>
          </a:bodyPr>
          <a:lstStyle/>
          <a:p>
            <a:r>
              <a:rPr lang="en-US" sz="2000" dirty="0" smtClean="0">
                <a:solidFill>
                  <a:schemeClr val="tx1">
                    <a:lumMod val="85000"/>
                    <a:lumOff val="15000"/>
                  </a:schemeClr>
                </a:solidFill>
                <a:latin typeface="+mn-lt"/>
              </a:rPr>
              <a:t>Tell us about the job application</a:t>
            </a:r>
          </a:p>
        </p:txBody>
      </p:sp>
      <p:sp>
        <p:nvSpPr>
          <p:cNvPr id="49" name="Rectangle 48"/>
          <p:cNvSpPr/>
          <p:nvPr/>
        </p:nvSpPr>
        <p:spPr>
          <a:xfrm>
            <a:off x="1777264" y="2483768"/>
            <a:ext cx="6488744" cy="7776864"/>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100" dirty="0" smtClean="0">
              <a:solidFill>
                <a:srgbClr val="FF0000"/>
              </a:solidFill>
              <a:latin typeface="Arial" panose="020B0604020202020204" pitchFamily="34" charset="0"/>
              <a:cs typeface="Arial" panose="020B0604020202020204" pitchFamily="34" charset="0"/>
            </a:endParaRPr>
          </a:p>
        </p:txBody>
      </p:sp>
      <p:sp>
        <p:nvSpPr>
          <p:cNvPr id="96" name="TextBox 95"/>
          <p:cNvSpPr txBox="1"/>
          <p:nvPr/>
        </p:nvSpPr>
        <p:spPr>
          <a:xfrm>
            <a:off x="3958272" y="10544191"/>
            <a:ext cx="669445" cy="261610"/>
          </a:xfrm>
          <a:prstGeom prst="rect">
            <a:avLst/>
          </a:prstGeom>
          <a:noFill/>
          <a:ln>
            <a:noFill/>
          </a:ln>
        </p:spPr>
        <p:txBody>
          <a:bodyPr wrap="square" rtlCol="0">
            <a:spAutoFit/>
          </a:bodyPr>
          <a:lstStyle/>
          <a:p>
            <a:r>
              <a:rPr lang="en-US" sz="1100" dirty="0" smtClean="0">
                <a:solidFill>
                  <a:srgbClr val="0070C0"/>
                </a:solidFill>
                <a:latin typeface="+mn-lt"/>
              </a:rPr>
              <a:t>Back</a:t>
            </a:r>
          </a:p>
        </p:txBody>
      </p:sp>
      <p:sp>
        <p:nvSpPr>
          <p:cNvPr id="33" name="Rectangular Callout 32"/>
          <p:cNvSpPr/>
          <p:nvPr/>
        </p:nvSpPr>
        <p:spPr>
          <a:xfrm>
            <a:off x="8705056" y="5642559"/>
            <a:ext cx="1427114" cy="586052"/>
          </a:xfrm>
          <a:prstGeom prst="wedgeRectCallout">
            <a:avLst>
              <a:gd name="adj1" fmla="val -121521"/>
              <a:gd name="adj2" fmla="val 53186"/>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Expand the text box if more texts are entered. 10 min, 50 chars max.</a:t>
            </a:r>
          </a:p>
          <a:p>
            <a:endParaRPr lang="en-US" sz="1000" dirty="0" smtClean="0">
              <a:solidFill>
                <a:srgbClr val="FF0000"/>
              </a:solidFill>
              <a:latin typeface="Arial" panose="020B0604020202020204" pitchFamily="34" charset="0"/>
              <a:cs typeface="Arial" panose="020B0604020202020204" pitchFamily="34" charset="0"/>
            </a:endParaRPr>
          </a:p>
        </p:txBody>
      </p:sp>
      <p:sp>
        <p:nvSpPr>
          <p:cNvPr id="54" name="Rounded Rectangle 53"/>
          <p:cNvSpPr/>
          <p:nvPr/>
        </p:nvSpPr>
        <p:spPr>
          <a:xfrm>
            <a:off x="4453649" y="10505602"/>
            <a:ext cx="1125366" cy="331094"/>
          </a:xfrm>
          <a:prstGeom prst="roundRect">
            <a:avLst>
              <a:gd name="adj" fmla="val 5291"/>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bg1"/>
                </a:solidFill>
                <a:latin typeface="Arial" panose="020B0604020202020204" pitchFamily="34" charset="0"/>
                <a:cs typeface="Arial" panose="020B0604020202020204" pitchFamily="34" charset="0"/>
              </a:rPr>
              <a:t>Continue</a:t>
            </a:r>
          </a:p>
        </p:txBody>
      </p:sp>
      <p:pic>
        <p:nvPicPr>
          <p:cNvPr id="56"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 y="0"/>
            <a:ext cx="12849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Rectangle 57"/>
          <p:cNvSpPr/>
          <p:nvPr/>
        </p:nvSpPr>
        <p:spPr>
          <a:xfrm>
            <a:off x="1592379" y="-9526"/>
            <a:ext cx="11209221" cy="466725"/>
          </a:xfrm>
          <a:prstGeom prst="rect">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chemeClr val="bg1"/>
              </a:solidFill>
              <a:latin typeface="Arial" panose="020B0604020202020204" pitchFamily="34" charset="0"/>
              <a:cs typeface="Arial" panose="020B0604020202020204" pitchFamily="34" charset="0"/>
            </a:endParaRPr>
          </a:p>
        </p:txBody>
      </p:sp>
      <p:pic>
        <p:nvPicPr>
          <p:cNvPr id="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1" y="-9526"/>
            <a:ext cx="1614409" cy="41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Rounded Rectangle 59"/>
          <p:cNvSpPr/>
          <p:nvPr/>
        </p:nvSpPr>
        <p:spPr>
          <a:xfrm>
            <a:off x="10503068" y="67276"/>
            <a:ext cx="859719" cy="284473"/>
          </a:xfrm>
          <a:prstGeom prst="roundRect">
            <a:avLst>
              <a:gd name="adj" fmla="val 5291"/>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In</a:t>
            </a:r>
          </a:p>
        </p:txBody>
      </p:sp>
      <p:sp>
        <p:nvSpPr>
          <p:cNvPr id="61" name="Rounded Rectangle 60"/>
          <p:cNvSpPr/>
          <p:nvPr/>
        </p:nvSpPr>
        <p:spPr>
          <a:xfrm>
            <a:off x="11515556" y="81599"/>
            <a:ext cx="859719" cy="284473"/>
          </a:xfrm>
          <a:prstGeom prst="roundRect">
            <a:avLst>
              <a:gd name="adj" fmla="val 5291"/>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Sign Up</a:t>
            </a:r>
          </a:p>
        </p:txBody>
      </p:sp>
      <p:sp>
        <p:nvSpPr>
          <p:cNvPr id="64" name="TextBox 63"/>
          <p:cNvSpPr txBox="1"/>
          <p:nvPr/>
        </p:nvSpPr>
        <p:spPr>
          <a:xfrm>
            <a:off x="1720280" y="74710"/>
            <a:ext cx="1430957" cy="307777"/>
          </a:xfrm>
          <a:prstGeom prst="rect">
            <a:avLst/>
          </a:prstGeom>
          <a:noFill/>
          <a:ln>
            <a:noFill/>
          </a:ln>
        </p:spPr>
        <p:txBody>
          <a:bodyPr wrap="square" rtlCol="0">
            <a:spAutoFit/>
          </a:bodyPr>
          <a:lstStyle/>
          <a:p>
            <a:r>
              <a:rPr lang="en-US" sz="1400" dirty="0" smtClean="0">
                <a:solidFill>
                  <a:srgbClr val="FEA002"/>
                </a:solidFill>
                <a:latin typeface="+mn-lt"/>
              </a:rPr>
              <a:t>For Employers</a:t>
            </a:r>
          </a:p>
        </p:txBody>
      </p:sp>
      <p:sp>
        <p:nvSpPr>
          <p:cNvPr id="78" name="TextBox 77"/>
          <p:cNvSpPr txBox="1"/>
          <p:nvPr/>
        </p:nvSpPr>
        <p:spPr>
          <a:xfrm>
            <a:off x="1913581" y="2699195"/>
            <a:ext cx="6263283"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Do you require the candidate to fill out the job application on your website? (Optional)</a:t>
            </a:r>
          </a:p>
        </p:txBody>
      </p:sp>
      <p:sp>
        <p:nvSpPr>
          <p:cNvPr id="80" name="Rectangle 79"/>
          <p:cNvSpPr/>
          <p:nvPr/>
        </p:nvSpPr>
        <p:spPr>
          <a:xfrm>
            <a:off x="2307467" y="4445958"/>
            <a:ext cx="5289194" cy="288032"/>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r>
              <a:rPr lang="en-US" sz="1100" dirty="0" smtClean="0">
                <a:solidFill>
                  <a:schemeClr val="bg1">
                    <a:lumMod val="50000"/>
                  </a:schemeClr>
                </a:solidFill>
                <a:latin typeface="Arial" panose="020B0604020202020204" pitchFamily="34" charset="0"/>
                <a:cs typeface="Arial" panose="020B0604020202020204" pitchFamily="34" charset="0"/>
              </a:rPr>
              <a:t>Enter your email address here…</a:t>
            </a:r>
          </a:p>
        </p:txBody>
      </p:sp>
      <p:sp>
        <p:nvSpPr>
          <p:cNvPr id="81" name="TextBox 80"/>
          <p:cNvSpPr txBox="1"/>
          <p:nvPr/>
        </p:nvSpPr>
        <p:spPr>
          <a:xfrm>
            <a:off x="2280992" y="4815082"/>
            <a:ext cx="1762165" cy="261610"/>
          </a:xfrm>
          <a:prstGeom prst="rect">
            <a:avLst/>
          </a:prstGeom>
          <a:noFill/>
          <a:ln>
            <a:noFill/>
          </a:ln>
        </p:spPr>
        <p:txBody>
          <a:bodyPr wrap="square" rtlCol="0">
            <a:spAutoFit/>
          </a:bodyPr>
          <a:lstStyle/>
          <a:p>
            <a:r>
              <a:rPr lang="en-US" sz="1100" dirty="0" smtClean="0">
                <a:solidFill>
                  <a:srgbClr val="0070C0"/>
                </a:solidFill>
                <a:latin typeface="+mn-lt"/>
              </a:rPr>
              <a:t>+ Add more email</a:t>
            </a:r>
          </a:p>
        </p:txBody>
      </p:sp>
      <p:pic>
        <p:nvPicPr>
          <p:cNvPr id="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677" y="4505815"/>
            <a:ext cx="152028" cy="168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Rectangle 83"/>
          <p:cNvSpPr/>
          <p:nvPr/>
        </p:nvSpPr>
        <p:spPr>
          <a:xfrm>
            <a:off x="2323001" y="3033493"/>
            <a:ext cx="4770014" cy="24622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If Yes, enter your company’s job site address below.   </a:t>
            </a:r>
          </a:p>
        </p:txBody>
      </p:sp>
      <p:sp>
        <p:nvSpPr>
          <p:cNvPr id="86" name="Rectangle 85"/>
          <p:cNvSpPr/>
          <p:nvPr/>
        </p:nvSpPr>
        <p:spPr>
          <a:xfrm>
            <a:off x="2323001" y="3347595"/>
            <a:ext cx="5386663" cy="288032"/>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   </a:t>
            </a:r>
            <a:r>
              <a:rPr lang="en-US" sz="1100" dirty="0" smtClean="0">
                <a:solidFill>
                  <a:schemeClr val="bg1">
                    <a:lumMod val="50000"/>
                  </a:schemeClr>
                </a:solidFill>
                <a:latin typeface="Arial" panose="020B0604020202020204" pitchFamily="34" charset="0"/>
                <a:cs typeface="Arial" panose="020B0604020202020204" pitchFamily="34" charset="0"/>
              </a:rPr>
              <a:t>e.g.: http://yourcompany.com/jobs/...</a:t>
            </a:r>
          </a:p>
        </p:txBody>
      </p:sp>
      <p:sp>
        <p:nvSpPr>
          <p:cNvPr id="89" name="Rectangular Callout 88"/>
          <p:cNvSpPr/>
          <p:nvPr/>
        </p:nvSpPr>
        <p:spPr>
          <a:xfrm>
            <a:off x="8417024" y="3299286"/>
            <a:ext cx="1645181" cy="532223"/>
          </a:xfrm>
          <a:prstGeom prst="wedgeRectCallout">
            <a:avLst>
              <a:gd name="adj1" fmla="val -86119"/>
              <a:gd name="adj2" fmla="val -19067"/>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If selected Yes, show </a:t>
            </a:r>
            <a:r>
              <a:rPr lang="en-US" sz="1000" dirty="0">
                <a:solidFill>
                  <a:srgbClr val="FF0000"/>
                </a:solidFill>
                <a:latin typeface="Arial" panose="020B0604020202020204" pitchFamily="34" charset="0"/>
                <a:cs typeface="Arial" panose="020B0604020202020204" pitchFamily="34" charset="0"/>
              </a:rPr>
              <a:t>box to enter </a:t>
            </a:r>
            <a:r>
              <a:rPr lang="en-US" sz="1000" dirty="0" smtClean="0">
                <a:solidFill>
                  <a:srgbClr val="FF0000"/>
                </a:solidFill>
                <a:latin typeface="Arial" panose="020B0604020202020204" pitchFamily="34" charset="0"/>
                <a:cs typeface="Arial" panose="020B0604020202020204" pitchFamily="34" charset="0"/>
              </a:rPr>
              <a:t>URL. Enter URL is required.</a:t>
            </a:r>
          </a:p>
        </p:txBody>
      </p:sp>
      <p:sp>
        <p:nvSpPr>
          <p:cNvPr id="95" name="TextBox 94"/>
          <p:cNvSpPr txBox="1"/>
          <p:nvPr/>
        </p:nvSpPr>
        <p:spPr>
          <a:xfrm>
            <a:off x="3425007" y="1083863"/>
            <a:ext cx="751325" cy="230832"/>
          </a:xfrm>
          <a:prstGeom prst="rect">
            <a:avLst/>
          </a:prstGeom>
          <a:noFill/>
          <a:ln>
            <a:noFill/>
          </a:ln>
        </p:spPr>
        <p:txBody>
          <a:bodyPr wrap="square" rtlCol="0">
            <a:spAutoFit/>
          </a:bodyPr>
          <a:lstStyle/>
          <a:p>
            <a:r>
              <a:rPr lang="en-US" sz="900" dirty="0" smtClean="0">
                <a:solidFill>
                  <a:srgbClr val="0070C0"/>
                </a:solidFill>
                <a:latin typeface="+mn-lt"/>
              </a:rPr>
              <a:t>About Job</a:t>
            </a:r>
          </a:p>
        </p:txBody>
      </p:sp>
      <p:sp>
        <p:nvSpPr>
          <p:cNvPr id="97" name="TextBox 96"/>
          <p:cNvSpPr txBox="1"/>
          <p:nvPr/>
        </p:nvSpPr>
        <p:spPr>
          <a:xfrm>
            <a:off x="4346397" y="1066589"/>
            <a:ext cx="1029953" cy="230832"/>
          </a:xfrm>
          <a:prstGeom prst="rect">
            <a:avLst/>
          </a:prstGeom>
          <a:noFill/>
          <a:ln>
            <a:noFill/>
          </a:ln>
        </p:spPr>
        <p:txBody>
          <a:bodyPr wrap="square" rtlCol="0">
            <a:spAutoFit/>
          </a:bodyPr>
          <a:lstStyle/>
          <a:p>
            <a:r>
              <a:rPr lang="en-US" sz="900" dirty="0" smtClean="0">
                <a:solidFill>
                  <a:srgbClr val="0070C0"/>
                </a:solidFill>
                <a:latin typeface="+mn-lt"/>
              </a:rPr>
              <a:t>About Company</a:t>
            </a:r>
          </a:p>
        </p:txBody>
      </p:sp>
      <p:grpSp>
        <p:nvGrpSpPr>
          <p:cNvPr id="98" name="Group 97"/>
          <p:cNvGrpSpPr/>
          <p:nvPr/>
        </p:nvGrpSpPr>
        <p:grpSpPr>
          <a:xfrm>
            <a:off x="1854034" y="929742"/>
            <a:ext cx="6101284" cy="384953"/>
            <a:chOff x="1854034" y="929742"/>
            <a:chExt cx="6101284" cy="384953"/>
          </a:xfrm>
        </p:grpSpPr>
        <p:sp>
          <p:nvSpPr>
            <p:cNvPr id="99" name="Oval 98"/>
            <p:cNvSpPr/>
            <p:nvPr/>
          </p:nvSpPr>
          <p:spPr>
            <a:xfrm>
              <a:off x="2676994"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00" name="Oval 99"/>
            <p:cNvSpPr/>
            <p:nvPr/>
          </p:nvSpPr>
          <p:spPr>
            <a:xfrm>
              <a:off x="3727518"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01" name="Oval 100"/>
            <p:cNvSpPr/>
            <p:nvPr/>
          </p:nvSpPr>
          <p:spPr>
            <a:xfrm>
              <a:off x="4788222" y="929742"/>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sp>
          <p:nvSpPr>
            <p:cNvPr id="102" name="Oval 101"/>
            <p:cNvSpPr/>
            <p:nvPr/>
          </p:nvSpPr>
          <p:spPr>
            <a:xfrm>
              <a:off x="5848926" y="930803"/>
              <a:ext cx="146304" cy="146304"/>
            </a:xfrm>
            <a:prstGeom prst="ellipse">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03" name="Straight Connector 102"/>
            <p:cNvCxnSpPr/>
            <p:nvPr/>
          </p:nvCxnSpPr>
          <p:spPr>
            <a:xfrm>
              <a:off x="2823298" y="1010711"/>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1854034" y="1002894"/>
              <a:ext cx="822960" cy="1"/>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495303" y="1083863"/>
              <a:ext cx="845491" cy="230832"/>
            </a:xfrm>
            <a:prstGeom prst="rect">
              <a:avLst/>
            </a:prstGeom>
            <a:noFill/>
            <a:ln>
              <a:noFill/>
            </a:ln>
          </p:spPr>
          <p:txBody>
            <a:bodyPr wrap="square" rtlCol="0">
              <a:spAutoFit/>
            </a:bodyPr>
            <a:lstStyle/>
            <a:p>
              <a:r>
                <a:rPr lang="en-US" sz="900" dirty="0" smtClean="0">
                  <a:solidFill>
                    <a:srgbClr val="0070C0"/>
                  </a:solidFill>
                  <a:latin typeface="+mn-lt"/>
                </a:rPr>
                <a:t>Account</a:t>
              </a:r>
            </a:p>
          </p:txBody>
        </p:sp>
        <p:cxnSp>
          <p:nvCxnSpPr>
            <p:cNvPr id="106" name="Straight Connector 105"/>
            <p:cNvCxnSpPr/>
            <p:nvPr/>
          </p:nvCxnSpPr>
          <p:spPr>
            <a:xfrm>
              <a:off x="3873822" y="1013480"/>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934526" y="1010711"/>
              <a:ext cx="914400" cy="0"/>
            </a:xfrm>
            <a:prstGeom prst="line">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980214"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894614" y="930803"/>
              <a:ext cx="146304" cy="146304"/>
            </a:xfrm>
            <a:prstGeom prst="ellipse">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00" dirty="0" smtClean="0">
                <a:solidFill>
                  <a:srgbClr val="FF0000"/>
                </a:solidFill>
                <a:latin typeface="Arial" panose="020B0604020202020204" pitchFamily="34" charset="0"/>
                <a:cs typeface="Arial" panose="020B0604020202020204" pitchFamily="34" charset="0"/>
              </a:endParaRPr>
            </a:p>
          </p:txBody>
        </p:sp>
        <p:cxnSp>
          <p:nvCxnSpPr>
            <p:cNvPr id="110" name="Straight Connector 109"/>
            <p:cNvCxnSpPr/>
            <p:nvPr/>
          </p:nvCxnSpPr>
          <p:spPr>
            <a:xfrm>
              <a:off x="7040918" y="1014541"/>
              <a:ext cx="914400" cy="0"/>
            </a:xfrm>
            <a:prstGeom prst="line">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5589037" y="1066589"/>
            <a:ext cx="906153" cy="230832"/>
          </a:xfrm>
          <a:prstGeom prst="rect">
            <a:avLst/>
          </a:prstGeom>
          <a:noFill/>
          <a:ln>
            <a:noFill/>
          </a:ln>
        </p:spPr>
        <p:txBody>
          <a:bodyPr wrap="square" rtlCol="0">
            <a:spAutoFit/>
          </a:bodyPr>
          <a:lstStyle/>
          <a:p>
            <a:r>
              <a:rPr lang="en-US" sz="900" dirty="0" smtClean="0">
                <a:solidFill>
                  <a:srgbClr val="0070C0"/>
                </a:solidFill>
                <a:latin typeface="+mn-lt"/>
              </a:rPr>
              <a:t>Application</a:t>
            </a:r>
          </a:p>
        </p:txBody>
      </p:sp>
      <p:sp>
        <p:nvSpPr>
          <p:cNvPr id="71" name="TextBox 70"/>
          <p:cNvSpPr txBox="1"/>
          <p:nvPr/>
        </p:nvSpPr>
        <p:spPr>
          <a:xfrm>
            <a:off x="2132619" y="5905529"/>
            <a:ext cx="5594683" cy="261610"/>
          </a:xfrm>
          <a:prstGeom prst="rect">
            <a:avLst/>
          </a:prstGeom>
          <a:noFill/>
          <a:ln>
            <a:noFill/>
          </a:ln>
        </p:spPr>
        <p:txBody>
          <a:bodyPr wrap="square" rtlCol="0">
            <a:spAutoFit/>
          </a:bodyPr>
          <a:lstStyle/>
          <a:p>
            <a:r>
              <a:rPr lang="en-US" sz="1050" dirty="0" smtClean="0">
                <a:latin typeface="+mn-lt"/>
              </a:rPr>
              <a:t>Question 1</a:t>
            </a:r>
            <a:r>
              <a:rPr lang="en-US" sz="1050" dirty="0" smtClean="0">
                <a:solidFill>
                  <a:schemeClr val="tx1">
                    <a:lumMod val="65000"/>
                    <a:lumOff val="35000"/>
                  </a:schemeClr>
                </a:solidFill>
                <a:latin typeface="+mn-lt"/>
              </a:rPr>
              <a:t> </a:t>
            </a:r>
            <a:r>
              <a:rPr lang="en-US" sz="1050" dirty="0" smtClean="0">
                <a:solidFill>
                  <a:schemeClr val="bg1">
                    <a:lumMod val="50000"/>
                  </a:schemeClr>
                </a:solidFill>
                <a:latin typeface="+mn-lt"/>
              </a:rPr>
              <a:t>(Candidates can only answer with a YES or NO):</a:t>
            </a:r>
          </a:p>
        </p:txBody>
      </p:sp>
      <p:sp>
        <p:nvSpPr>
          <p:cNvPr id="79" name="TextBox 78"/>
          <p:cNvSpPr txBox="1"/>
          <p:nvPr/>
        </p:nvSpPr>
        <p:spPr>
          <a:xfrm>
            <a:off x="2232630" y="7145832"/>
            <a:ext cx="1236993" cy="261610"/>
          </a:xfrm>
          <a:prstGeom prst="rect">
            <a:avLst/>
          </a:prstGeom>
          <a:noFill/>
          <a:ln>
            <a:noFill/>
          </a:ln>
        </p:spPr>
        <p:txBody>
          <a:bodyPr wrap="square" rtlCol="0">
            <a:spAutoFit/>
          </a:bodyPr>
          <a:lstStyle/>
          <a:p>
            <a:r>
              <a:rPr lang="en-US" sz="1100" dirty="0" smtClean="0">
                <a:solidFill>
                  <a:srgbClr val="0070C0"/>
                </a:solidFill>
                <a:latin typeface="+mn-lt"/>
              </a:rPr>
              <a:t>+ Add Question</a:t>
            </a:r>
          </a:p>
        </p:txBody>
      </p:sp>
      <p:sp>
        <p:nvSpPr>
          <p:cNvPr id="83" name="TextBox 82"/>
          <p:cNvSpPr txBox="1"/>
          <p:nvPr/>
        </p:nvSpPr>
        <p:spPr>
          <a:xfrm>
            <a:off x="2232631" y="6168924"/>
            <a:ext cx="5506694" cy="261610"/>
          </a:xfrm>
          <a:prstGeom prst="rect">
            <a:avLst/>
          </a:prstGeom>
          <a:solidFill>
            <a:schemeClr val="bg1"/>
          </a:solidFill>
          <a:ln>
            <a:solidFill>
              <a:schemeClr val="bg1">
                <a:lumMod val="75000"/>
              </a:schemeClr>
            </a:solidFill>
          </a:ln>
        </p:spPr>
        <p:txBody>
          <a:bodyPr wrap="square" rtlCol="0">
            <a:spAutoFit/>
          </a:bodyPr>
          <a:lstStyle/>
          <a:p>
            <a:r>
              <a:rPr lang="en-US" sz="1100" dirty="0" smtClean="0">
                <a:latin typeface="+mn-lt"/>
              </a:rPr>
              <a:t>Can you drive a car?</a:t>
            </a:r>
          </a:p>
        </p:txBody>
      </p:sp>
      <p:pic>
        <p:nvPicPr>
          <p:cNvPr id="9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341" y="6228611"/>
            <a:ext cx="152028" cy="168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TextBox 92"/>
          <p:cNvSpPr txBox="1"/>
          <p:nvPr/>
        </p:nvSpPr>
        <p:spPr>
          <a:xfrm>
            <a:off x="2132619" y="6515224"/>
            <a:ext cx="4096236" cy="261610"/>
          </a:xfrm>
          <a:prstGeom prst="rect">
            <a:avLst/>
          </a:prstGeom>
          <a:noFill/>
          <a:ln>
            <a:noFill/>
          </a:ln>
        </p:spPr>
        <p:txBody>
          <a:bodyPr wrap="square" rtlCol="0">
            <a:spAutoFit/>
          </a:bodyPr>
          <a:lstStyle/>
          <a:p>
            <a:r>
              <a:rPr lang="en-US" sz="1050" dirty="0"/>
              <a:t>Question </a:t>
            </a:r>
            <a:r>
              <a:rPr lang="en-US" sz="1050" dirty="0" smtClean="0"/>
              <a:t>2</a:t>
            </a:r>
            <a:r>
              <a:rPr lang="en-US" sz="1050" dirty="0" smtClean="0">
                <a:solidFill>
                  <a:schemeClr val="tx1">
                    <a:lumMod val="65000"/>
                    <a:lumOff val="35000"/>
                  </a:schemeClr>
                </a:solidFill>
              </a:rPr>
              <a:t> </a:t>
            </a:r>
            <a:r>
              <a:rPr lang="en-US" sz="1050" dirty="0" smtClean="0">
                <a:solidFill>
                  <a:schemeClr val="bg1">
                    <a:lumMod val="50000"/>
                  </a:schemeClr>
                </a:solidFill>
              </a:rPr>
              <a:t>(Candidates can only answer </a:t>
            </a:r>
            <a:r>
              <a:rPr lang="en-US" sz="1050" dirty="0">
                <a:solidFill>
                  <a:schemeClr val="bg1">
                    <a:lumMod val="50000"/>
                  </a:schemeClr>
                </a:solidFill>
              </a:rPr>
              <a:t>with a </a:t>
            </a:r>
            <a:r>
              <a:rPr lang="en-US" sz="1050" dirty="0" smtClean="0">
                <a:solidFill>
                  <a:schemeClr val="bg1">
                    <a:lumMod val="50000"/>
                  </a:schemeClr>
                </a:solidFill>
              </a:rPr>
              <a:t>YES </a:t>
            </a:r>
            <a:r>
              <a:rPr lang="en-US" sz="1050" dirty="0">
                <a:solidFill>
                  <a:schemeClr val="bg1">
                    <a:lumMod val="50000"/>
                  </a:schemeClr>
                </a:solidFill>
              </a:rPr>
              <a:t>or </a:t>
            </a:r>
            <a:r>
              <a:rPr lang="en-US" sz="1050" dirty="0" smtClean="0">
                <a:solidFill>
                  <a:schemeClr val="bg1">
                    <a:lumMod val="50000"/>
                  </a:schemeClr>
                </a:solidFill>
              </a:rPr>
              <a:t>NO):</a:t>
            </a:r>
            <a:endParaRPr lang="en-US" sz="1050" dirty="0">
              <a:solidFill>
                <a:schemeClr val="bg1">
                  <a:lumMod val="50000"/>
                </a:schemeClr>
              </a:solidFill>
            </a:endParaRPr>
          </a:p>
        </p:txBody>
      </p:sp>
      <p:sp>
        <p:nvSpPr>
          <p:cNvPr id="94" name="TextBox 93"/>
          <p:cNvSpPr txBox="1"/>
          <p:nvPr/>
        </p:nvSpPr>
        <p:spPr>
          <a:xfrm>
            <a:off x="2232630" y="6778619"/>
            <a:ext cx="5494671" cy="261610"/>
          </a:xfrm>
          <a:prstGeom prst="rect">
            <a:avLst/>
          </a:prstGeom>
          <a:solidFill>
            <a:schemeClr val="bg1"/>
          </a:solidFill>
          <a:ln>
            <a:solidFill>
              <a:schemeClr val="bg1">
                <a:lumMod val="75000"/>
              </a:schemeClr>
            </a:solidFill>
          </a:ln>
        </p:spPr>
        <p:txBody>
          <a:bodyPr wrap="square" rtlCol="0">
            <a:spAutoFit/>
          </a:bodyPr>
          <a:lstStyle/>
          <a:p>
            <a:r>
              <a:rPr lang="en-US" sz="1100" dirty="0" smtClean="0">
                <a:solidFill>
                  <a:schemeClr val="bg1">
                    <a:lumMod val="65000"/>
                  </a:schemeClr>
                </a:solidFill>
                <a:latin typeface="+mn-lt"/>
              </a:rPr>
              <a:t>Enter your question here…</a:t>
            </a:r>
          </a:p>
        </p:txBody>
      </p:sp>
      <p:pic>
        <p:nvPicPr>
          <p:cNvPr id="1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318" y="6838306"/>
            <a:ext cx="152028" cy="168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894079" y="5331124"/>
            <a:ext cx="5853714" cy="492443"/>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 Would you like to ask specific questions to the candidate? (Optional)</a:t>
            </a:r>
          </a:p>
          <a:p>
            <a:r>
              <a:rPr lang="en-US" sz="500" b="1" dirty="0">
                <a:solidFill>
                  <a:schemeClr val="tx1">
                    <a:lumMod val="65000"/>
                    <a:lumOff val="35000"/>
                  </a:schemeClr>
                </a:solidFill>
                <a:latin typeface="+mn-lt"/>
              </a:rPr>
              <a:t> </a:t>
            </a:r>
            <a:endParaRPr lang="en-US" sz="500" b="1" dirty="0" smtClean="0">
              <a:solidFill>
                <a:schemeClr val="tx1">
                  <a:lumMod val="65000"/>
                  <a:lumOff val="35000"/>
                </a:schemeClr>
              </a:solidFill>
              <a:latin typeface="+mn-lt"/>
            </a:endParaRPr>
          </a:p>
          <a:p>
            <a:r>
              <a:rPr lang="en-US" sz="1050" b="1" dirty="0">
                <a:latin typeface="+mn-lt"/>
              </a:rPr>
              <a:t> </a:t>
            </a:r>
            <a:r>
              <a:rPr lang="en-US" sz="1050" b="1" dirty="0" smtClean="0">
                <a:latin typeface="+mn-lt"/>
              </a:rPr>
              <a:t>      </a:t>
            </a:r>
            <a:r>
              <a:rPr lang="en-US" sz="1050" dirty="0" smtClean="0">
                <a:latin typeface="+mn-lt"/>
              </a:rPr>
              <a:t>If Yes, enter your question(s) below. </a:t>
            </a:r>
            <a:r>
              <a:rPr lang="en-US" sz="1050" dirty="0" smtClean="0"/>
              <a:t>You </a:t>
            </a:r>
            <a:r>
              <a:rPr lang="en-US" sz="1050" dirty="0"/>
              <a:t>may </a:t>
            </a:r>
            <a:r>
              <a:rPr lang="en-US" sz="1050" dirty="0" smtClean="0"/>
              <a:t>create up </a:t>
            </a:r>
            <a:r>
              <a:rPr lang="en-US" sz="1050" dirty="0"/>
              <a:t>to 10 Yes and No questions</a:t>
            </a:r>
            <a:r>
              <a:rPr lang="en-US" sz="1050" dirty="0" smtClean="0"/>
              <a:t>.</a:t>
            </a:r>
            <a:endParaRPr lang="en-US" sz="1050" b="1" dirty="0" smtClean="0">
              <a:latin typeface="+mn-lt"/>
            </a:endParaRPr>
          </a:p>
        </p:txBody>
      </p:sp>
      <p:sp>
        <p:nvSpPr>
          <p:cNvPr id="115" name="TextBox 114"/>
          <p:cNvSpPr txBox="1"/>
          <p:nvPr/>
        </p:nvSpPr>
        <p:spPr>
          <a:xfrm>
            <a:off x="1913582" y="3831509"/>
            <a:ext cx="6263283" cy="577081"/>
          </a:xfrm>
          <a:prstGeom prst="rect">
            <a:avLst/>
          </a:prstGeom>
          <a:noFill/>
          <a:ln>
            <a:noFill/>
          </a:ln>
        </p:spPr>
        <p:txBody>
          <a:bodyPr wrap="square" rtlCol="0">
            <a:spAutoFit/>
          </a:bodyPr>
          <a:lstStyle/>
          <a:p>
            <a:r>
              <a:rPr lang="en-US" sz="1050" b="1" dirty="0">
                <a:solidFill>
                  <a:schemeClr val="tx1">
                    <a:lumMod val="65000"/>
                    <a:lumOff val="35000"/>
                  </a:schemeClr>
                </a:solidFill>
                <a:latin typeface="+mn-lt"/>
              </a:rPr>
              <a:t>W</a:t>
            </a:r>
            <a:r>
              <a:rPr lang="en-US" sz="1050" b="1" dirty="0" smtClean="0">
                <a:solidFill>
                  <a:schemeClr val="tx1">
                    <a:lumMod val="65000"/>
                    <a:lumOff val="35000"/>
                  </a:schemeClr>
                </a:solidFill>
                <a:latin typeface="+mn-lt"/>
              </a:rPr>
              <a:t>ould you like </a:t>
            </a:r>
            <a:r>
              <a:rPr lang="en-US" sz="1050" b="1" dirty="0" err="1" smtClean="0">
                <a:solidFill>
                  <a:schemeClr val="tx1">
                    <a:lumMod val="65000"/>
                    <a:lumOff val="35000"/>
                  </a:schemeClr>
                </a:solidFill>
                <a:latin typeface="+mn-lt"/>
              </a:rPr>
              <a:t>Fillintech</a:t>
            </a:r>
            <a:r>
              <a:rPr lang="en-US" sz="1050" b="1" dirty="0" smtClean="0">
                <a:solidFill>
                  <a:schemeClr val="tx1">
                    <a:lumMod val="65000"/>
                    <a:lumOff val="35000"/>
                  </a:schemeClr>
                </a:solidFill>
                <a:latin typeface="+mn-lt"/>
              </a:rPr>
              <a:t> to send you the job applications by email? (Optional) </a:t>
            </a:r>
          </a:p>
          <a:p>
            <a:endParaRPr lang="en-US" sz="1050" b="1" dirty="0">
              <a:solidFill>
                <a:schemeClr val="tx1">
                  <a:lumMod val="65000"/>
                  <a:lumOff val="35000"/>
                </a:schemeClr>
              </a:solidFill>
              <a:latin typeface="+mn-lt"/>
            </a:endParaRPr>
          </a:p>
          <a:p>
            <a:r>
              <a:rPr lang="en-US" sz="1050" b="1" dirty="0" smtClean="0">
                <a:solidFill>
                  <a:schemeClr val="tx1">
                    <a:lumMod val="65000"/>
                    <a:lumOff val="35000"/>
                  </a:schemeClr>
                </a:solidFill>
                <a:latin typeface="+mn-lt"/>
              </a:rPr>
              <a:t>      </a:t>
            </a:r>
            <a:r>
              <a:rPr lang="en-US" sz="1050" dirty="0" smtClean="0">
                <a:latin typeface="+mn-lt"/>
              </a:rPr>
              <a:t>If Yes, enter your email address below. </a:t>
            </a:r>
          </a:p>
        </p:txBody>
      </p:sp>
      <p:sp>
        <p:nvSpPr>
          <p:cNvPr id="117" name="TextBox 116"/>
          <p:cNvSpPr txBox="1"/>
          <p:nvPr/>
        </p:nvSpPr>
        <p:spPr>
          <a:xfrm>
            <a:off x="1894079" y="8990122"/>
            <a:ext cx="3036976" cy="253916"/>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 Do you require a resume?</a:t>
            </a:r>
          </a:p>
        </p:txBody>
      </p:sp>
      <p:sp>
        <p:nvSpPr>
          <p:cNvPr id="118" name="Rectangle 117"/>
          <p:cNvSpPr/>
          <p:nvPr/>
        </p:nvSpPr>
        <p:spPr>
          <a:xfrm>
            <a:off x="2476008" y="9373691"/>
            <a:ext cx="4336752" cy="24622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Resume </a:t>
            </a:r>
            <a:r>
              <a:rPr lang="en-US" sz="1100" dirty="0" smtClean="0">
                <a:solidFill>
                  <a:schemeClr val="bg1">
                    <a:lumMod val="50000"/>
                  </a:schemeClr>
                </a:solidFill>
                <a:latin typeface="Arial" panose="020B0604020202020204" pitchFamily="34" charset="0"/>
                <a:cs typeface="Arial" panose="020B0604020202020204" pitchFamily="34" charset="0"/>
              </a:rPr>
              <a:t>– Candidate must submit a resume with the application   </a:t>
            </a:r>
          </a:p>
        </p:txBody>
      </p:sp>
      <p:sp>
        <p:nvSpPr>
          <p:cNvPr id="120" name="Rectangle 119"/>
          <p:cNvSpPr/>
          <p:nvPr/>
        </p:nvSpPr>
        <p:spPr>
          <a:xfrm>
            <a:off x="2476008" y="9681824"/>
            <a:ext cx="3400648" cy="24622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dirty="0" smtClean="0">
                <a:solidFill>
                  <a:schemeClr val="tx1"/>
                </a:solidFill>
                <a:latin typeface="Arial" panose="020B0604020202020204" pitchFamily="34" charset="0"/>
                <a:cs typeface="Arial" panose="020B0604020202020204" pitchFamily="34" charset="0"/>
              </a:rPr>
              <a:t>No Resume </a:t>
            </a:r>
            <a:r>
              <a:rPr lang="en-US" sz="1100" dirty="0" smtClean="0">
                <a:solidFill>
                  <a:schemeClr val="bg1">
                    <a:lumMod val="50000"/>
                  </a:schemeClr>
                </a:solidFill>
                <a:latin typeface="Arial" panose="020B0604020202020204" pitchFamily="34" charset="0"/>
                <a:cs typeface="Arial" panose="020B0604020202020204" pitchFamily="34" charset="0"/>
              </a:rPr>
              <a:t>– A resume is not required</a:t>
            </a:r>
          </a:p>
        </p:txBody>
      </p:sp>
      <p:pic>
        <p:nvPicPr>
          <p:cNvPr id="1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989" y="9747070"/>
            <a:ext cx="20002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TextBox 121"/>
          <p:cNvSpPr txBox="1"/>
          <p:nvPr/>
        </p:nvSpPr>
        <p:spPr>
          <a:xfrm>
            <a:off x="1777264" y="1994243"/>
            <a:ext cx="6048672" cy="261610"/>
          </a:xfrm>
          <a:prstGeom prst="rect">
            <a:avLst/>
          </a:prstGeom>
          <a:noFill/>
          <a:ln>
            <a:noFill/>
          </a:ln>
        </p:spPr>
        <p:txBody>
          <a:bodyPr wrap="square" rtlCol="0">
            <a:spAutoFit/>
          </a:bodyPr>
          <a:lstStyle/>
          <a:p>
            <a:r>
              <a:rPr lang="en-US" sz="1100" dirty="0" smtClean="0">
                <a:solidFill>
                  <a:schemeClr val="tx1">
                    <a:lumMod val="85000"/>
                    <a:lumOff val="15000"/>
                  </a:schemeClr>
                </a:solidFill>
              </a:rPr>
              <a:t>Let us know what you </a:t>
            </a:r>
            <a:r>
              <a:rPr lang="en-US" sz="1100" dirty="0">
                <a:solidFill>
                  <a:schemeClr val="tx1">
                    <a:lumMod val="85000"/>
                    <a:lumOff val="15000"/>
                  </a:schemeClr>
                </a:solidFill>
              </a:rPr>
              <a:t>would like to do with the candidate’s </a:t>
            </a:r>
            <a:r>
              <a:rPr lang="en-US" sz="1100" dirty="0" smtClean="0">
                <a:solidFill>
                  <a:schemeClr val="tx1">
                    <a:lumMod val="85000"/>
                    <a:lumOff val="15000"/>
                  </a:schemeClr>
                </a:solidFill>
              </a:rPr>
              <a:t>applications.</a:t>
            </a:r>
            <a:endParaRPr lang="en-US" sz="1050" dirty="0">
              <a:solidFill>
                <a:schemeClr val="tx1">
                  <a:lumMod val="85000"/>
                  <a:lumOff val="15000"/>
                </a:schemeClr>
              </a:solidFill>
            </a:endParaRPr>
          </a:p>
        </p:txBody>
      </p:sp>
      <p:sp>
        <p:nvSpPr>
          <p:cNvPr id="123" name="TextBox 122"/>
          <p:cNvSpPr txBox="1"/>
          <p:nvPr/>
        </p:nvSpPr>
        <p:spPr>
          <a:xfrm>
            <a:off x="2394622" y="8115781"/>
            <a:ext cx="4698394" cy="261610"/>
          </a:xfrm>
          <a:prstGeom prst="rect">
            <a:avLst/>
          </a:prstGeom>
          <a:noFill/>
          <a:ln>
            <a:noFill/>
          </a:ln>
        </p:spPr>
        <p:txBody>
          <a:bodyPr wrap="square" rtlCol="0">
            <a:spAutoFit/>
          </a:bodyPr>
          <a:lstStyle/>
          <a:p>
            <a:r>
              <a:rPr lang="en-US" sz="1100" dirty="0" smtClean="0">
                <a:solidFill>
                  <a:schemeClr val="tx1">
                    <a:lumMod val="85000"/>
                    <a:lumOff val="15000"/>
                  </a:schemeClr>
                </a:solidFill>
                <a:latin typeface="+mn-lt"/>
              </a:rPr>
              <a:t>Notify me only candidates who answer YES to the above questions</a:t>
            </a:r>
          </a:p>
        </p:txBody>
      </p:sp>
      <p:pic>
        <p:nvPicPr>
          <p:cNvPr id="12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4596" y="8187166"/>
            <a:ext cx="20002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TextBox 124"/>
          <p:cNvSpPr txBox="1"/>
          <p:nvPr/>
        </p:nvSpPr>
        <p:spPr>
          <a:xfrm>
            <a:off x="2407906" y="8443114"/>
            <a:ext cx="5045149" cy="261610"/>
          </a:xfrm>
          <a:prstGeom prst="rect">
            <a:avLst/>
          </a:prstGeom>
          <a:noFill/>
          <a:ln>
            <a:noFill/>
          </a:ln>
        </p:spPr>
        <p:txBody>
          <a:bodyPr wrap="square" rtlCol="0">
            <a:spAutoFit/>
          </a:bodyPr>
          <a:lstStyle/>
          <a:p>
            <a:r>
              <a:rPr lang="en-US" sz="1100" dirty="0" smtClean="0">
                <a:solidFill>
                  <a:schemeClr val="tx1">
                    <a:lumMod val="85000"/>
                    <a:lumOff val="15000"/>
                  </a:schemeClr>
                </a:solidFill>
                <a:latin typeface="+mn-lt"/>
              </a:rPr>
              <a:t>Notify me only candidates who answer NO to the above questions</a:t>
            </a:r>
          </a:p>
        </p:txBody>
      </p:sp>
      <p:pic>
        <p:nvPicPr>
          <p:cNvPr id="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881" y="8514499"/>
            <a:ext cx="20002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7" name="TextBox 126"/>
          <p:cNvSpPr txBox="1"/>
          <p:nvPr/>
        </p:nvSpPr>
        <p:spPr>
          <a:xfrm>
            <a:off x="2368147" y="7852083"/>
            <a:ext cx="5591208" cy="261610"/>
          </a:xfrm>
          <a:prstGeom prst="rect">
            <a:avLst/>
          </a:prstGeom>
          <a:noFill/>
          <a:ln>
            <a:noFill/>
          </a:ln>
        </p:spPr>
        <p:txBody>
          <a:bodyPr wrap="square" rtlCol="0">
            <a:spAutoFit/>
          </a:bodyPr>
          <a:lstStyle/>
          <a:p>
            <a:r>
              <a:rPr lang="en-US" sz="1100" dirty="0" smtClean="0">
                <a:solidFill>
                  <a:schemeClr val="tx1">
                    <a:lumMod val="85000"/>
                    <a:lumOff val="15000"/>
                  </a:schemeClr>
                </a:solidFill>
                <a:latin typeface="+mn-lt"/>
              </a:rPr>
              <a:t>Notify me of all candidates who answer either YES or NO to the questions above</a:t>
            </a:r>
          </a:p>
        </p:txBody>
      </p:sp>
      <p:sp>
        <p:nvSpPr>
          <p:cNvPr id="128" name="TextBox 127"/>
          <p:cNvSpPr txBox="1"/>
          <p:nvPr/>
        </p:nvSpPr>
        <p:spPr>
          <a:xfrm>
            <a:off x="1935971" y="7546628"/>
            <a:ext cx="5850803" cy="261610"/>
          </a:xfrm>
          <a:prstGeom prst="rect">
            <a:avLst/>
          </a:prstGeom>
          <a:noFill/>
          <a:ln>
            <a:noFill/>
          </a:ln>
        </p:spPr>
        <p:txBody>
          <a:bodyPr wrap="square" rtlCol="0">
            <a:spAutoFit/>
          </a:bodyPr>
          <a:lstStyle/>
          <a:p>
            <a:r>
              <a:rPr lang="en-US" sz="1050" b="1" dirty="0" smtClean="0">
                <a:solidFill>
                  <a:schemeClr val="tx1">
                    <a:lumMod val="65000"/>
                    <a:lumOff val="35000"/>
                  </a:schemeClr>
                </a:solidFill>
                <a:latin typeface="+mn-lt"/>
              </a:rPr>
              <a:t>What would you like to do with the answers from your candidates? </a:t>
            </a:r>
          </a:p>
        </p:txBody>
      </p:sp>
      <p:pic>
        <p:nvPicPr>
          <p:cNvPr id="12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2205" y="7887638"/>
            <a:ext cx="1905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ectangular Callout 66"/>
          <p:cNvSpPr/>
          <p:nvPr/>
        </p:nvSpPr>
        <p:spPr>
          <a:xfrm>
            <a:off x="8486989" y="7592844"/>
            <a:ext cx="1645181" cy="532223"/>
          </a:xfrm>
          <a:prstGeom prst="wedgeRectCallout">
            <a:avLst>
              <a:gd name="adj1" fmla="val -86119"/>
              <a:gd name="adj2" fmla="val -19067"/>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Only show this question if the employer created the question above</a:t>
            </a:r>
          </a:p>
        </p:txBody>
      </p:sp>
      <p:sp>
        <p:nvSpPr>
          <p:cNvPr id="66" name="TextBox 65"/>
          <p:cNvSpPr txBox="1"/>
          <p:nvPr/>
        </p:nvSpPr>
        <p:spPr>
          <a:xfrm>
            <a:off x="6688832" y="1059085"/>
            <a:ext cx="827044" cy="230832"/>
          </a:xfrm>
          <a:prstGeom prst="rect">
            <a:avLst/>
          </a:prstGeom>
          <a:noFill/>
          <a:ln>
            <a:noFill/>
          </a:ln>
        </p:spPr>
        <p:txBody>
          <a:bodyPr wrap="square" rtlCol="0">
            <a:spAutoFit/>
          </a:bodyPr>
          <a:lstStyle/>
          <a:p>
            <a:r>
              <a:rPr lang="en-US" sz="900" dirty="0">
                <a:solidFill>
                  <a:schemeClr val="bg1">
                    <a:lumMod val="50000"/>
                  </a:schemeClr>
                </a:solidFill>
                <a:latin typeface="+mn-lt"/>
              </a:rPr>
              <a:t> </a:t>
            </a:r>
            <a:r>
              <a:rPr lang="en-US" sz="900" dirty="0" smtClean="0">
                <a:solidFill>
                  <a:schemeClr val="bg1">
                    <a:lumMod val="50000"/>
                  </a:schemeClr>
                </a:solidFill>
                <a:latin typeface="+mn-lt"/>
              </a:rPr>
              <a:t>Post  Job</a:t>
            </a:r>
          </a:p>
        </p:txBody>
      </p:sp>
      <p:sp>
        <p:nvSpPr>
          <p:cNvPr id="68" name="Rectangle 67"/>
          <p:cNvSpPr/>
          <p:nvPr/>
        </p:nvSpPr>
        <p:spPr>
          <a:xfrm>
            <a:off x="6712877" y="-4765"/>
            <a:ext cx="912059" cy="457200"/>
          </a:xfrm>
          <a:prstGeom prst="rect">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Post a Job</a:t>
            </a:r>
            <a:endParaRPr lang="en-US" sz="1000" dirty="0" smtClean="0">
              <a:solidFill>
                <a:schemeClr val="bg1"/>
              </a:solidFill>
              <a:latin typeface="Arial" panose="020B0604020202020204" pitchFamily="34" charset="0"/>
              <a:cs typeface="Arial" panose="020B0604020202020204" pitchFamily="34" charset="0"/>
            </a:endParaRPr>
          </a:p>
        </p:txBody>
      </p:sp>
      <p:sp>
        <p:nvSpPr>
          <p:cNvPr id="69" name="Rectangle 68"/>
          <p:cNvSpPr/>
          <p:nvPr/>
        </p:nvSpPr>
        <p:spPr>
          <a:xfrm>
            <a:off x="7694624" y="-22577"/>
            <a:ext cx="1406320"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Create Brand Page</a:t>
            </a:r>
            <a:endParaRPr lang="en-US" sz="1000" dirty="0" smtClean="0">
              <a:solidFill>
                <a:schemeClr val="bg1"/>
              </a:solidFill>
              <a:latin typeface="Arial" panose="020B0604020202020204" pitchFamily="34" charset="0"/>
              <a:cs typeface="Arial" panose="020B0604020202020204" pitchFamily="34" charset="0"/>
            </a:endParaRPr>
          </a:p>
        </p:txBody>
      </p:sp>
      <p:sp>
        <p:nvSpPr>
          <p:cNvPr id="70" name="Rectangle 69"/>
          <p:cNvSpPr/>
          <p:nvPr/>
        </p:nvSpPr>
        <p:spPr>
          <a:xfrm>
            <a:off x="5716980" y="-9525"/>
            <a:ext cx="864096" cy="4572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Overview</a:t>
            </a:r>
            <a:endParaRPr lang="en-US" sz="1000" dirty="0" smtClean="0">
              <a:solidFill>
                <a:schemeClr val="bg1"/>
              </a:solidFill>
              <a:latin typeface="Arial" panose="020B0604020202020204" pitchFamily="34" charset="0"/>
              <a:cs typeface="Arial" panose="020B0604020202020204" pitchFamily="34" charset="0"/>
            </a:endParaRPr>
          </a:p>
        </p:txBody>
      </p:sp>
      <p:sp>
        <p:nvSpPr>
          <p:cNvPr id="72" name="Rectangle 71"/>
          <p:cNvSpPr/>
          <p:nvPr/>
        </p:nvSpPr>
        <p:spPr>
          <a:xfrm>
            <a:off x="9171255" y="-28612"/>
            <a:ext cx="973961"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smtClean="0">
                <a:solidFill>
                  <a:schemeClr val="bg1"/>
                </a:solidFill>
                <a:latin typeface="Arial" panose="020B0604020202020204" pitchFamily="34" charset="0"/>
                <a:cs typeface="Arial" panose="020B0604020202020204" pitchFamily="34" charset="0"/>
              </a:rPr>
              <a:t>Contact Us</a:t>
            </a:r>
            <a:endParaRPr lang="en-US" sz="1000" dirty="0" smtClean="0">
              <a:solidFill>
                <a:schemeClr val="bg1"/>
              </a:solidFill>
              <a:latin typeface="Arial" panose="020B0604020202020204" pitchFamily="34" charset="0"/>
              <a:cs typeface="Arial" panose="020B0604020202020204" pitchFamily="34" charset="0"/>
            </a:endParaRPr>
          </a:p>
        </p:txBody>
      </p:sp>
      <p:pic>
        <p:nvPicPr>
          <p:cNvPr id="7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514" y="9401551"/>
            <a:ext cx="1905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 name="TextBox 73"/>
          <p:cNvSpPr txBox="1"/>
          <p:nvPr/>
        </p:nvSpPr>
        <p:spPr>
          <a:xfrm>
            <a:off x="5716980" y="10544191"/>
            <a:ext cx="914203" cy="261610"/>
          </a:xfrm>
          <a:prstGeom prst="rect">
            <a:avLst/>
          </a:prstGeom>
          <a:noFill/>
          <a:ln>
            <a:noFill/>
          </a:ln>
        </p:spPr>
        <p:txBody>
          <a:bodyPr wrap="square" rtlCol="0">
            <a:spAutoFit/>
          </a:bodyPr>
          <a:lstStyle/>
          <a:p>
            <a:r>
              <a:rPr lang="en-US" sz="1100" dirty="0" smtClean="0">
                <a:solidFill>
                  <a:srgbClr val="0070C0"/>
                </a:solidFill>
                <a:latin typeface="+mn-lt"/>
              </a:rPr>
              <a:t>Preview</a:t>
            </a:r>
            <a:endParaRPr lang="en-US" sz="1050" dirty="0" smtClean="0">
              <a:solidFill>
                <a:srgbClr val="0070C0"/>
              </a:solidFill>
              <a:latin typeface="+mn-lt"/>
            </a:endParaRPr>
          </a:p>
        </p:txBody>
      </p:sp>
      <p:sp>
        <p:nvSpPr>
          <p:cNvPr id="75" name="Rectangular Callout 74"/>
          <p:cNvSpPr/>
          <p:nvPr/>
        </p:nvSpPr>
        <p:spPr>
          <a:xfrm>
            <a:off x="6064426" y="11225682"/>
            <a:ext cx="1427114" cy="479096"/>
          </a:xfrm>
          <a:prstGeom prst="wedgeRectCallout">
            <a:avLst>
              <a:gd name="adj1" fmla="val -47437"/>
              <a:gd name="adj2" fmla="val -135432"/>
            </a:avLst>
          </a:prstGeom>
          <a:solidFill>
            <a:schemeClr val="bg1"/>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000" dirty="0" smtClean="0">
                <a:solidFill>
                  <a:srgbClr val="FF0000"/>
                </a:solidFill>
                <a:latin typeface="Arial" panose="020B0604020202020204" pitchFamily="34" charset="0"/>
                <a:cs typeface="Arial" panose="020B0604020202020204" pitchFamily="34" charset="0"/>
              </a:rPr>
              <a:t>Open Preview on another browser page</a:t>
            </a:r>
          </a:p>
          <a:p>
            <a:endParaRPr lang="en-US" sz="1000" dirty="0" smtClean="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108899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sz="1000" dirty="0" smtClean="0">
            <a:solidFill>
              <a:srgbClr val="FF0000"/>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000" dirty="0" smtClean="0">
            <a:solidFill>
              <a:schemeClr val="tx1">
                <a:lumMod val="85000"/>
                <a:lumOff val="15000"/>
              </a:schemeClr>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573931</TotalTime>
  <Words>3042</Words>
  <Application>Microsoft Office PowerPoint</Application>
  <PresentationFormat>Custom</PresentationFormat>
  <Paragraphs>462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Hibbitts Design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Wireframe Widgets for PowerPoint 2007</dc:title>
  <dc:creator>DarrickK</dc:creator>
  <dc:description>http://www.paulhibbitts.com</dc:description>
  <cp:lastModifiedBy>Darrick</cp:lastModifiedBy>
  <cp:revision>17137</cp:revision>
  <cp:lastPrinted>2015-11-29T22:29:55Z</cp:lastPrinted>
  <dcterms:created xsi:type="dcterms:W3CDTF">2010-10-08T23:54:22Z</dcterms:created>
  <dcterms:modified xsi:type="dcterms:W3CDTF">2017-05-09T17:51:56Z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DVZ67iObkwYkCed5ygnkXm</vt:lpwstr>
  </property>
  <property fmtid="{D5CDD505-2E9C-101B-9397-08002B2CF9AE}" pid="4" name="DV.VersionId">
    <vt:lpwstr>AigLAj6Q2tU2qznP4KhCsu</vt:lpwstr>
  </property>
</Properties>
</file>