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80" r:id="rId9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A34AB-814D-47D5-A810-9EA366C9E137}">
  <a:tblStyle styleId="{ABBA34AB-814D-47D5-A810-9EA366C9E1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7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3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852547" y="296587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Jatinder Bali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Khushbu Thakur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Monish M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Puja Ghimire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87823" y="530022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</a:t>
            </a:r>
            <a:r>
              <a:rPr lang="en" dirty="0">
                <a:solidFill>
                  <a:schemeClr val="accent2"/>
                </a:solidFill>
              </a:rPr>
              <a:t>Property Management</a:t>
            </a:r>
            <a:r>
              <a:rPr lang="en" dirty="0"/>
              <a:t> System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269793" y="2890509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3946219" y="4299504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06644" y="338595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834941" y="2908249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309060" y="3951699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360661" y="1075767"/>
            <a:ext cx="586744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Hotel Property Management System is a platform where the guest’s bookings  are displayed to the hotel and the admin team can assist the guest(s) when they come for a stay.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This management system ensures sound communication between the housekeeping staff and the administrator so that the waiting time of guest is eliminated.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For the betterment of guest’s staying experience, </a:t>
            </a:r>
            <a:r>
              <a:rPr lang="en-US" sz="1600" dirty="0">
                <a:latin typeface="Arial" panose="020B0604020202020204" pitchFamily="34" charset="0"/>
              </a:rPr>
              <a:t>P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reference </a:t>
            </a:r>
            <a:r>
              <a:rPr lang="en-US" sz="1600" dirty="0">
                <a:latin typeface="Arial" panose="020B0604020202020204" pitchFamily="34" charset="0"/>
              </a:rPr>
              <a:t>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otes are maintained for all the special requests made by the guest.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This system also handles overbooking by using the sister properties present in the same ZIP codes to allocate rooms.</a:t>
            </a:r>
            <a:endParaRPr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018146" y="284719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Summary: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59447" y="927328"/>
            <a:ext cx="7211247" cy="3198541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1030834" y="1279312"/>
            <a:ext cx="329239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centralized database should be maintained for all the property branches, which can be accessed from any location.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Real-time updates between housekeeping and front desk can be maintained in order to avoid miscommunication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929102" y="1274430"/>
            <a:ext cx="336689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Necessity of creating a customer account and maintaining their history which can be accessed at anytime from anywhere.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Front-desk team must be able to view and book rooms for customers as well as present dynamic rates.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STATEMENTS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4978936" y="1268419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5964771" y="1268419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6950606" y="1268419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7936512" y="1268419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4870805" y="3813868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4853641" y="2943070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4835619" y="2129342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4814022" y="1343817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01357" y="1178603"/>
            <a:ext cx="499728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Miscommunications can be caused between the housekeeping and front desk team regarding the room status which increases the customer wait time.</a:t>
            </a:r>
            <a:endParaRPr sz="1400" dirty="0"/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97617" y="1913406"/>
            <a:ext cx="473404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To check customer preferences for maintaining customer satisfaction requires previous reservation records from all hotel branches which can be difficult to maintain in a local file as the retrieval process of the data takes time.</a:t>
            </a:r>
            <a:endParaRPr sz="1400" dirty="0"/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97617" y="3049473"/>
            <a:ext cx="447028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Overbooking causes difficulty in managing room allocation</a:t>
            </a:r>
            <a:endParaRPr sz="1400" dirty="0"/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97617" y="3597932"/>
            <a:ext cx="470549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Maintaining dynamic pricing of the rates based on events, seasons and availability of rooms can make walk-in reservations difficult.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310702" y="2452454"/>
            <a:ext cx="388373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A special discount is given to staff and members of the hotel which is maintained in the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DISCOUNT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table.</a:t>
            </a:r>
            <a:endParaRPr sz="12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-66609" y="1210686"/>
            <a:ext cx="4914734" cy="141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Using current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TIMESTAMP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in database system for Real Time updates. Data added to the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ROOM STATUS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table can be used to check the room’s status whose right of accessibility is given to both Housekeeping and Front-desk department.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319904" y="1299654"/>
            <a:ext cx="388373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Dynamic rates can be tackled using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STNDRD_RATE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attribute present in a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ROOM_TYPE ENTITY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in combination with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RACK_AMOUNT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attribute present in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RACK_RATE ENTITY.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endParaRPr sz="12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-29932" y="2109360"/>
            <a:ext cx="476858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A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PREFERENCES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table is maintained that can be accessed anywhere from any hotel property which contains notes about the guest’s likes and dislikes.</a:t>
            </a:r>
            <a:endParaRPr sz="1200" dirty="0"/>
          </a:p>
        </p:txBody>
      </p:sp>
      <p:sp>
        <p:nvSpPr>
          <p:cNvPr id="609" name="Google Shape;609;p30"/>
          <p:cNvSpPr/>
          <p:nvPr/>
        </p:nvSpPr>
        <p:spPr>
          <a:xfrm>
            <a:off x="3645441" y="360208"/>
            <a:ext cx="705501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484650" y="296670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704433" y="175322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78526" y="4255942"/>
            <a:ext cx="75438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0"/>
          </p:cNvCxnSpPr>
          <p:nvPr/>
        </p:nvCxnSpPr>
        <p:spPr>
          <a:xfrm>
            <a:off x="4350942" y="682558"/>
            <a:ext cx="715441" cy="1070666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11701" y="2112024"/>
            <a:ext cx="489582" cy="12197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0" name="Google Shape;630;p30"/>
          <p:cNvGrpSpPr/>
          <p:nvPr/>
        </p:nvGrpSpPr>
        <p:grpSpPr>
          <a:xfrm>
            <a:off x="4822064" y="1883123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756278" y="455008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" name="Google Shape;614;p30">
            <a:extLst>
              <a:ext uri="{FF2B5EF4-FFF2-40B4-BE49-F238E27FC236}">
                <a16:creationId xmlns:a16="http://schemas.microsoft.com/office/drawing/2014/main" id="{536D7088-5ED6-4BA3-93FB-FFDF192AD173}"/>
              </a:ext>
            </a:extLst>
          </p:cNvPr>
          <p:cNvCxnSpPr>
            <a:cxnSpLocks/>
            <a:stCxn id="612" idx="1"/>
            <a:endCxn id="610" idx="2"/>
          </p:cNvCxnSpPr>
          <p:nvPr/>
        </p:nvCxnSpPr>
        <p:spPr>
          <a:xfrm rot="10800000">
            <a:off x="3846600" y="3690606"/>
            <a:ext cx="1031926" cy="927286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1314;p60">
            <a:extLst>
              <a:ext uri="{FF2B5EF4-FFF2-40B4-BE49-F238E27FC236}">
                <a16:creationId xmlns:a16="http://schemas.microsoft.com/office/drawing/2014/main" id="{6B5D67D0-A00B-496F-9BD7-B0B995D97D2B}"/>
              </a:ext>
            </a:extLst>
          </p:cNvPr>
          <p:cNvSpPr/>
          <p:nvPr/>
        </p:nvSpPr>
        <p:spPr>
          <a:xfrm>
            <a:off x="4959500" y="4394844"/>
            <a:ext cx="592432" cy="446097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06;p30">
            <a:extLst>
              <a:ext uri="{FF2B5EF4-FFF2-40B4-BE49-F238E27FC236}">
                <a16:creationId xmlns:a16="http://schemas.microsoft.com/office/drawing/2014/main" id="{9C4B6FB1-2FA7-4B37-90D6-447721D5059F}"/>
              </a:ext>
            </a:extLst>
          </p:cNvPr>
          <p:cNvSpPr txBox="1">
            <a:spLocks/>
          </p:cNvSpPr>
          <p:nvPr/>
        </p:nvSpPr>
        <p:spPr>
          <a:xfrm>
            <a:off x="4347518" y="3217771"/>
            <a:ext cx="4760259" cy="10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The Guest is also charged on the type of Amenities requested while booking the room. A separate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AMENITY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table is maintained which contains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AMENITY_PRICE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that defines the price of amenities offered by the hotel.</a:t>
            </a:r>
            <a:endParaRPr lang="en-US" sz="1200" dirty="0"/>
          </a:p>
        </p:txBody>
      </p:sp>
      <p:sp>
        <p:nvSpPr>
          <p:cNvPr id="55" name="Google Shape;607;p30">
            <a:extLst>
              <a:ext uri="{FF2B5EF4-FFF2-40B4-BE49-F238E27FC236}">
                <a16:creationId xmlns:a16="http://schemas.microsoft.com/office/drawing/2014/main" id="{BF43E879-198A-424B-8A17-B260BD031125}"/>
              </a:ext>
            </a:extLst>
          </p:cNvPr>
          <p:cNvSpPr txBox="1">
            <a:spLocks/>
          </p:cNvSpPr>
          <p:nvPr/>
        </p:nvSpPr>
        <p:spPr>
          <a:xfrm>
            <a:off x="-25067" y="2824418"/>
            <a:ext cx="3524760" cy="145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A table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HOTEL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contains all details of hotel properties along with its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ZIP CODE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ROOM_AVAILABILITY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which can be used to check the properties that bear the same </a:t>
            </a:r>
            <a:r>
              <a:rPr lang="en-US" sz="1200" b="0" i="0" u="sng" dirty="0">
                <a:effectLst/>
                <a:latin typeface="Arial" panose="020B0604020202020204" pitchFamily="34" charset="0"/>
              </a:rPr>
              <a:t>ZIP CODE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and has rooms available in it can be checked and the guests can be allocate a room in a sister property when there is overbooking</a:t>
            </a:r>
            <a:endParaRPr lang="en-US" sz="1050" dirty="0"/>
          </a:p>
        </p:txBody>
      </p:sp>
      <p:grpSp>
        <p:nvGrpSpPr>
          <p:cNvPr id="97" name="Google Shape;11463;p61">
            <a:extLst>
              <a:ext uri="{FF2B5EF4-FFF2-40B4-BE49-F238E27FC236}">
                <a16:creationId xmlns:a16="http://schemas.microsoft.com/office/drawing/2014/main" id="{9D3BD41D-9899-4310-8576-B57F316C5D50}"/>
              </a:ext>
            </a:extLst>
          </p:cNvPr>
          <p:cNvGrpSpPr/>
          <p:nvPr/>
        </p:nvGrpSpPr>
        <p:grpSpPr>
          <a:xfrm>
            <a:off x="3580321" y="3063201"/>
            <a:ext cx="531374" cy="530910"/>
            <a:chOff x="3560600" y="3763338"/>
            <a:chExt cx="352345" cy="363655"/>
          </a:xfrm>
        </p:grpSpPr>
        <p:sp>
          <p:nvSpPr>
            <p:cNvPr id="98" name="Google Shape;11464;p61">
              <a:extLst>
                <a:ext uri="{FF2B5EF4-FFF2-40B4-BE49-F238E27FC236}">
                  <a16:creationId xmlns:a16="http://schemas.microsoft.com/office/drawing/2014/main" id="{FB5C97F2-0D87-4F1B-94F4-BE61247C9134}"/>
                </a:ext>
              </a:extLst>
            </p:cNvPr>
            <p:cNvSpPr/>
            <p:nvPr/>
          </p:nvSpPr>
          <p:spPr>
            <a:xfrm>
              <a:off x="3665841" y="3763338"/>
              <a:ext cx="143352" cy="173543"/>
            </a:xfrm>
            <a:custGeom>
              <a:avLst/>
              <a:gdLst/>
              <a:ahLst/>
              <a:cxnLst/>
              <a:rect l="l" t="t" r="r" b="b"/>
              <a:pathLst>
                <a:path w="4525" h="5478" extrusionOk="0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465;p61">
              <a:extLst>
                <a:ext uri="{FF2B5EF4-FFF2-40B4-BE49-F238E27FC236}">
                  <a16:creationId xmlns:a16="http://schemas.microsoft.com/office/drawing/2014/main" id="{8D8297AC-54EA-4CA4-86FC-4FB251457C75}"/>
                </a:ext>
              </a:extLst>
            </p:cNvPr>
            <p:cNvSpPr/>
            <p:nvPr/>
          </p:nvSpPr>
          <p:spPr>
            <a:xfrm>
              <a:off x="3696761" y="3794099"/>
              <a:ext cx="82653" cy="78661"/>
            </a:xfrm>
            <a:custGeom>
              <a:avLst/>
              <a:gdLst/>
              <a:ahLst/>
              <a:cxnLst/>
              <a:rect l="l" t="t" r="r" b="b"/>
              <a:pathLst>
                <a:path w="2609" h="2483" extrusionOk="0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466;p61">
              <a:extLst>
                <a:ext uri="{FF2B5EF4-FFF2-40B4-BE49-F238E27FC236}">
                  <a16:creationId xmlns:a16="http://schemas.microsoft.com/office/drawing/2014/main" id="{50E18E28-9956-4CFD-B05E-CCBC54E91EFC}"/>
                </a:ext>
              </a:extLst>
            </p:cNvPr>
            <p:cNvSpPr/>
            <p:nvPr/>
          </p:nvSpPr>
          <p:spPr>
            <a:xfrm>
              <a:off x="3560600" y="3916574"/>
              <a:ext cx="352345" cy="210419"/>
            </a:xfrm>
            <a:custGeom>
              <a:avLst/>
              <a:gdLst/>
              <a:ahLst/>
              <a:cxnLst/>
              <a:rect l="l" t="t" r="r" b="b"/>
              <a:pathLst>
                <a:path w="11122" h="6642" extrusionOk="0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 DIAGRAM</a:t>
            </a: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1214349" y="476995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214349" y="476995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00556A6-49B2-4716-BEE6-B8F805E5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7" y="669228"/>
            <a:ext cx="8075405" cy="4397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 CONTRIBUTION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467226" y="932757"/>
            <a:ext cx="184509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Khushbu Thakur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140074" y="149720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372705" y="100432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Table Creation</a:t>
            </a:r>
            <a:br>
              <a:rPr lang="en-US" sz="1400" dirty="0"/>
            </a:br>
            <a:r>
              <a:rPr lang="en-US" sz="1400" dirty="0"/>
              <a:t>Stored Procedures</a:t>
            </a:r>
            <a:br>
              <a:rPr lang="en-US" sz="1400" dirty="0"/>
            </a:br>
            <a:r>
              <a:rPr lang="en-US" sz="1400" dirty="0"/>
              <a:t>INDEX</a:t>
            </a:r>
            <a:br>
              <a:rPr lang="en-US" sz="1400" dirty="0"/>
            </a:br>
            <a:r>
              <a:rPr lang="en-US" sz="1400" dirty="0"/>
              <a:t>Constraints</a:t>
            </a:r>
            <a:br>
              <a:rPr lang="en-US" sz="1400" dirty="0"/>
            </a:br>
            <a:r>
              <a:rPr lang="en-US" sz="1400" dirty="0"/>
              <a:t>Functions</a:t>
            </a:r>
            <a:br>
              <a:rPr lang="en-US" sz="1400" dirty="0"/>
            </a:br>
            <a:r>
              <a:rPr lang="en-US" sz="1400" dirty="0"/>
              <a:t>Packages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5233846" y="69603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4664221" y="3172712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Puja Ghimire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4388155" y="3268500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Table Creation</a:t>
            </a:r>
            <a:br>
              <a:rPr lang="en-US" sz="1400" dirty="0"/>
            </a:br>
            <a:r>
              <a:rPr lang="en-US" sz="1400" dirty="0"/>
              <a:t>Stored Procedures</a:t>
            </a:r>
            <a:br>
              <a:rPr lang="en-US" sz="1400" dirty="0"/>
            </a:br>
            <a:r>
              <a:rPr lang="en-US" sz="1400" dirty="0"/>
              <a:t>INDEX</a:t>
            </a:r>
            <a:br>
              <a:rPr lang="en-US" sz="1400" dirty="0"/>
            </a:br>
            <a:r>
              <a:rPr lang="en-US" sz="1400" dirty="0"/>
              <a:t>Constraints</a:t>
            </a:r>
            <a:br>
              <a:rPr lang="en-US" sz="1400" dirty="0"/>
            </a:br>
            <a:r>
              <a:rPr lang="en-US" sz="1400" dirty="0"/>
              <a:t>functions</a:t>
            </a:r>
            <a:br>
              <a:rPr lang="en-US" sz="1400" dirty="0"/>
            </a:br>
            <a:r>
              <a:rPr lang="en-US" sz="1400" dirty="0"/>
              <a:t>Packages</a:t>
            </a:r>
            <a:br>
              <a:rPr lang="en-US" sz="1400" dirty="0"/>
            </a:br>
            <a:r>
              <a:rPr lang="en-US" sz="1400" dirty="0"/>
              <a:t>Triggers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5313355" y="293558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7137087" y="317230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Monish M M</a:t>
            </a:r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6842487" y="3268500"/>
            <a:ext cx="2040300" cy="133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Table Creation</a:t>
            </a:r>
            <a:br>
              <a:rPr lang="en-US" sz="1400" dirty="0"/>
            </a:br>
            <a:r>
              <a:rPr lang="en-US" sz="1400" dirty="0"/>
              <a:t>INDEX</a:t>
            </a:r>
            <a:br>
              <a:rPr lang="en-US" sz="1400" dirty="0"/>
            </a:br>
            <a:r>
              <a:rPr lang="en-US" sz="1400" dirty="0"/>
              <a:t>Constraints</a:t>
            </a:r>
            <a:br>
              <a:rPr lang="en-US" sz="1400" dirty="0"/>
            </a:br>
            <a:r>
              <a:rPr lang="en-US" sz="1400" dirty="0"/>
              <a:t>Data Insertion</a:t>
            </a:r>
            <a:br>
              <a:rPr lang="en-US" sz="1400" dirty="0"/>
            </a:br>
            <a:r>
              <a:rPr lang="en-US" sz="1400" dirty="0"/>
              <a:t>Reports</a:t>
            </a:r>
            <a:br>
              <a:rPr lang="en-US" sz="1400" dirty="0"/>
            </a:br>
            <a:r>
              <a:rPr lang="en-US" sz="1400" dirty="0"/>
              <a:t>User Grants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7784675" y="293558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3;p33">
            <a:extLst>
              <a:ext uri="{FF2B5EF4-FFF2-40B4-BE49-F238E27FC236}">
                <a16:creationId xmlns:a16="http://schemas.microsoft.com/office/drawing/2014/main" id="{FFC21865-A0B9-4722-92D4-700EB0F592B9}"/>
              </a:ext>
            </a:extLst>
          </p:cNvPr>
          <p:cNvSpPr txBox="1">
            <a:spLocks/>
          </p:cNvSpPr>
          <p:nvPr/>
        </p:nvSpPr>
        <p:spPr>
          <a:xfrm>
            <a:off x="7137074" y="9417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800" dirty="0"/>
              <a:t>Jatinder Bali</a:t>
            </a:r>
          </a:p>
        </p:txBody>
      </p:sp>
      <p:sp>
        <p:nvSpPr>
          <p:cNvPr id="14" name="Google Shape;704;p33">
            <a:extLst>
              <a:ext uri="{FF2B5EF4-FFF2-40B4-BE49-F238E27FC236}">
                <a16:creationId xmlns:a16="http://schemas.microsoft.com/office/drawing/2014/main" id="{BA70E358-29C8-43E2-8FF0-E691F0AF8A02}"/>
              </a:ext>
            </a:extLst>
          </p:cNvPr>
          <p:cNvSpPr txBox="1">
            <a:spLocks/>
          </p:cNvSpPr>
          <p:nvPr/>
        </p:nvSpPr>
        <p:spPr>
          <a:xfrm>
            <a:off x="6835396" y="1006616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Domain Research</a:t>
            </a:r>
            <a:br>
              <a:rPr lang="en-US" sz="1400" dirty="0"/>
            </a:br>
            <a:r>
              <a:rPr lang="en-US" sz="1400" dirty="0"/>
              <a:t>Table Creation</a:t>
            </a:r>
            <a:br>
              <a:rPr lang="en-US" sz="1400" dirty="0"/>
            </a:br>
            <a:r>
              <a:rPr lang="en-US" sz="1400" dirty="0"/>
              <a:t>INDEX</a:t>
            </a:r>
            <a:br>
              <a:rPr lang="en-US" sz="1400" dirty="0"/>
            </a:br>
            <a:r>
              <a:rPr lang="en-US" sz="1400" dirty="0"/>
              <a:t>Constraints</a:t>
            </a:r>
            <a:br>
              <a:rPr lang="en-US" sz="1400" dirty="0"/>
            </a:br>
            <a:r>
              <a:rPr lang="en-US" sz="1400" dirty="0"/>
              <a:t>Data Insertion</a:t>
            </a:r>
            <a:br>
              <a:rPr lang="en-US" sz="1400" dirty="0"/>
            </a:br>
            <a:r>
              <a:rPr lang="en-US" sz="1400" dirty="0"/>
              <a:t>Reports</a:t>
            </a:r>
          </a:p>
        </p:txBody>
      </p:sp>
      <p:sp>
        <p:nvSpPr>
          <p:cNvPr id="15" name="Google Shape;705;p33">
            <a:extLst>
              <a:ext uri="{FF2B5EF4-FFF2-40B4-BE49-F238E27FC236}">
                <a16:creationId xmlns:a16="http://schemas.microsoft.com/office/drawing/2014/main" id="{83D26634-EEE9-47FA-A57B-AD56500979CF}"/>
              </a:ext>
            </a:extLst>
          </p:cNvPr>
          <p:cNvSpPr/>
          <p:nvPr/>
        </p:nvSpPr>
        <p:spPr>
          <a:xfrm>
            <a:off x="7784675" y="69603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269793" y="2890509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3946219" y="4299504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06644" y="338595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834941" y="2908249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309060" y="3951699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361;p47">
            <a:extLst>
              <a:ext uri="{FF2B5EF4-FFF2-40B4-BE49-F238E27FC236}">
                <a16:creationId xmlns:a16="http://schemas.microsoft.com/office/drawing/2014/main" id="{1D7C6112-67A1-4651-AB3C-66A45FB4448E}"/>
              </a:ext>
            </a:extLst>
          </p:cNvPr>
          <p:cNvSpPr txBox="1">
            <a:spLocks/>
          </p:cNvSpPr>
          <p:nvPr/>
        </p:nvSpPr>
        <p:spPr>
          <a:xfrm>
            <a:off x="2328148" y="1446559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7200" dirty="0"/>
              <a:t>THANKS!</a:t>
            </a:r>
          </a:p>
        </p:txBody>
      </p:sp>
      <p:sp>
        <p:nvSpPr>
          <p:cNvPr id="36" name="Google Shape;1362;p47">
            <a:extLst>
              <a:ext uri="{FF2B5EF4-FFF2-40B4-BE49-F238E27FC236}">
                <a16:creationId xmlns:a16="http://schemas.microsoft.com/office/drawing/2014/main" id="{BCF596D4-C27D-46BD-B8B3-E700243CD1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71062" y="2253053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867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565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Arial</vt:lpstr>
      <vt:lpstr>Fira Sans Extra Condensed Medium</vt:lpstr>
      <vt:lpstr>Fira Sans Condensed Medium</vt:lpstr>
      <vt:lpstr>Share Tech</vt:lpstr>
      <vt:lpstr>Maven Pro</vt:lpstr>
      <vt:lpstr>Data Science Consulting by Slidesgo</vt:lpstr>
      <vt:lpstr>Hotel Property Management System</vt:lpstr>
      <vt:lpstr>Summary:</vt:lpstr>
      <vt:lpstr>OBJECTIVES</vt:lpstr>
      <vt:lpstr>PROBLEM STATEMENTS</vt:lpstr>
      <vt:lpstr>OUR SOLUTIONS</vt:lpstr>
      <vt:lpstr>ER- DIAGRAM</vt:lpstr>
      <vt:lpstr>MEMBER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Property Management System</dc:title>
  <dc:creator>jatinder bali</dc:creator>
  <cp:lastModifiedBy>Jatinder Bali</cp:lastModifiedBy>
  <cp:revision>15</cp:revision>
  <dcterms:modified xsi:type="dcterms:W3CDTF">2021-04-29T21:49:39Z</dcterms:modified>
</cp:coreProperties>
</file>