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70" r:id="rId13"/>
    <p:sldId id="271" r:id="rId14"/>
    <p:sldId id="272" r:id="rId15"/>
    <p:sldId id="273" r:id="rId16"/>
    <p:sldId id="274"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Google Shape;211;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2" name="Google Shape;212;p1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p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1" name="Google Shape;221;p1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p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9" name="Google Shape;229;p1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 name="Shape 234"/>
        <p:cNvGrpSpPr/>
        <p:nvPr/>
      </p:nvGrpSpPr>
      <p:grpSpPr>
        <a:xfrm>
          <a:off x="0" y="0"/>
          <a:ext cx="0" cy="0"/>
          <a:chOff x="0" y="0"/>
          <a:chExt cx="0" cy="0"/>
        </a:xfrm>
      </p:grpSpPr>
      <p:sp>
        <p:nvSpPr>
          <p:cNvPr id="235" name="Google Shape;235;p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6" name="Google Shape;236;p1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1" name="Shape 241"/>
        <p:cNvGrpSpPr/>
        <p:nvPr/>
      </p:nvGrpSpPr>
      <p:grpSpPr>
        <a:xfrm>
          <a:off x="0" y="0"/>
          <a:ext cx="0" cy="0"/>
          <a:chOff x="0" y="0"/>
          <a:chExt cx="0" cy="0"/>
        </a:xfrm>
      </p:grpSpPr>
      <p:sp>
        <p:nvSpPr>
          <p:cNvPr id="242" name="Google Shape;242;p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3" name="Google Shape;243;p1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5" name="Google Shape;95;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3" name="Google Shape;103;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0" name="Google Shape;110;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6" name="Google Shape;116;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6" name="Google Shape;126;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6" name="Google Shape;136;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5" name="Google Shape;145;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5" name="Google Shape;155;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1" name="Google Shape;71;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0" name="Google Shape;20;p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5"/>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9" name="Google Shape;39;p6"/>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6"/>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1" name="Google Shape;41;p6"/>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8" name="Google Shape;58;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type="pic" idx="2"/>
          </p:nvPr>
        </p:nvSpPr>
        <p:spPr>
          <a:xfrm>
            <a:off x="5183188" y="987425"/>
            <a:ext cx="6172200" cy="4873625"/>
          </a:xfrm>
          <a:prstGeom prst="rect">
            <a:avLst/>
          </a:prstGeom>
          <a:noFill/>
          <a:ln>
            <a:noFill/>
          </a:ln>
        </p:spPr>
      </p:sp>
      <p:sp>
        <p:nvSpPr>
          <p:cNvPr id="64" name="Google Shape;64;p10"/>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5" name="Google Shape;65;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hyperlink" Target="http://www.geeksforgeeks.org/decision-tree/" TargetMode="External"/><Relationship Id="rId3" Type="http://schemas.openxmlformats.org/officeDocument/2006/relationships/hyperlink" Target="https://www.researchgate.net/profile/Taiwo_Ayodele" TargetMode="External"/><Relationship Id="rId2" Type="http://schemas.openxmlformats.org/officeDocument/2006/relationships/hyperlink" Target="http://www.karunadutechnologies.com/" TargetMode="Externa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1"/>
          <a:srcRect/>
          <a:stretch>
            <a:fillRect/>
          </a:stretch>
        </p:blipFill>
        <p:spPr>
          <a:xfrm>
            <a:off x="1" y="0"/>
            <a:ext cx="12192000" cy="6858000"/>
          </a:xfrm>
          <a:prstGeom prst="rect">
            <a:avLst/>
          </a:prstGeom>
          <a:noFill/>
          <a:ln>
            <a:noFill/>
          </a:ln>
        </p:spPr>
      </p:pic>
      <p:sp>
        <p:nvSpPr>
          <p:cNvPr id="85" name="Google Shape;85;p13"/>
          <p:cNvSpPr txBox="1"/>
          <p:nvPr/>
        </p:nvSpPr>
        <p:spPr>
          <a:xfrm>
            <a:off x="990592" y="2997386"/>
            <a:ext cx="10210799" cy="156179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0000"/>
              </a:buClr>
              <a:buSzPts val="2000"/>
              <a:buFont typeface="Times New Roman" panose="020206030504050203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Internship Report on</a:t>
            </a:r>
            <a:endPar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Clr>
                <a:srgbClr val="262626"/>
              </a:buClr>
              <a:buSzPts val="1600"/>
              <a:buFont typeface="Calibri" panose="020F0502020204030204"/>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Clr>
                <a:srgbClr val="000000"/>
              </a:buClr>
              <a:buSzPts val="4400"/>
              <a:buFont typeface="Times New Roman" panose="02020603050405020304"/>
              <a:buNone/>
            </a:pPr>
            <a:r>
              <a:rPr lang="en-US" sz="4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PYTHON WITH MACHINE LEARNING</a:t>
            </a:r>
            <a:endParaRPr sz="4400" b="0" i="0" u="none" strike="noStrike" cap="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6" name="Google Shape;86;p13"/>
          <p:cNvSpPr txBox="1"/>
          <p:nvPr/>
        </p:nvSpPr>
        <p:spPr>
          <a:xfrm>
            <a:off x="2234888" y="-26377"/>
            <a:ext cx="7722211" cy="18774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1600"/>
              <a:buFont typeface="Times New Roman" panose="02020603050405020304"/>
              <a:buNone/>
            </a:pPr>
            <a:r>
              <a:rPr lang="en-US" sz="16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PKM Educational Trust ®</a:t>
            </a:r>
            <a:endParaRPr sz="16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FF0000"/>
              </a:buClr>
              <a:buSzPts val="4400"/>
              <a:buFont typeface="Times New Roman" panose="02020603050405020304"/>
              <a:buNone/>
            </a:pPr>
            <a:r>
              <a:rPr lang="en-US" sz="44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R. R. Institute of Technology</a:t>
            </a:r>
            <a:endParaRPr sz="44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2800"/>
              <a:buFont typeface="Times New Roman" panose="02020603050405020304"/>
              <a:buNone/>
            </a:pPr>
            <a:r>
              <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Affiliated to VTU Belgaum and Approved by AICTE,  New Delhi ,Recognized by Govt. of Karnataka</a:t>
            </a:r>
            <a:endPara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1400"/>
              <a:buFont typeface="Times New Roman" panose="02020603050405020304"/>
              <a:buNone/>
            </a:pPr>
            <a:r>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Accredited by NAAC with</a:t>
            </a:r>
            <a:r>
              <a:rPr lang="en-US"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‘B+’</a:t>
            </a:r>
            <a:endPara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1400"/>
              <a:buFont typeface="Times New Roman" panose="02020603050405020304"/>
              <a:buNone/>
            </a:pPr>
            <a:r>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Raja Reddy Layout, Chikkabanavara, Bengaluru – 560 090</a:t>
            </a: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87" name="Google Shape;87;p13"/>
          <p:cNvPicPr preferRelativeResize="0"/>
          <p:nvPr/>
        </p:nvPicPr>
        <p:blipFill rotWithShape="1">
          <a:blip r:embed="rId2"/>
          <a:srcRect/>
          <a:stretch>
            <a:fillRect/>
          </a:stretch>
        </p:blipFill>
        <p:spPr>
          <a:xfrm>
            <a:off x="1085224" y="154356"/>
            <a:ext cx="1149670" cy="1050190"/>
          </a:xfrm>
          <a:prstGeom prst="rect">
            <a:avLst/>
          </a:prstGeom>
          <a:noFill/>
          <a:ln>
            <a:noFill/>
          </a:ln>
        </p:spPr>
      </p:pic>
      <p:pic>
        <p:nvPicPr>
          <p:cNvPr id="88" name="Google Shape;88;p13" descr="352397-vtu-logo - Kollege Times"/>
          <p:cNvPicPr preferRelativeResize="0"/>
          <p:nvPr/>
        </p:nvPicPr>
        <p:blipFill rotWithShape="1">
          <a:blip r:embed="rId3"/>
          <a:srcRect/>
          <a:stretch>
            <a:fillRect/>
          </a:stretch>
        </p:blipFill>
        <p:spPr>
          <a:xfrm>
            <a:off x="9977620" y="154355"/>
            <a:ext cx="1316776" cy="1199659"/>
          </a:xfrm>
          <a:prstGeom prst="rect">
            <a:avLst/>
          </a:prstGeom>
          <a:noFill/>
          <a:ln>
            <a:noFill/>
          </a:ln>
        </p:spPr>
      </p:pic>
      <p:sp>
        <p:nvSpPr>
          <p:cNvPr id="89" name="Google Shape;89;p13"/>
          <p:cNvSpPr txBox="1"/>
          <p:nvPr/>
        </p:nvSpPr>
        <p:spPr>
          <a:xfrm>
            <a:off x="2630723" y="2006138"/>
            <a:ext cx="6930539"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a:t>
            </a:r>
            <a:endPar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0" name="Google Shape;90;p13"/>
          <p:cNvSpPr txBox="1"/>
          <p:nvPr/>
        </p:nvSpPr>
        <p:spPr>
          <a:xfrm>
            <a:off x="8537887" y="5557389"/>
            <a:ext cx="2895600" cy="645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rgbClr val="002060"/>
                </a:solidFill>
                <a:latin typeface="Times"/>
                <a:ea typeface="Times"/>
                <a:cs typeface="Times"/>
                <a:sym typeface="Times"/>
              </a:rPr>
              <a:t>INTERNAL GUIDE  </a:t>
            </a:r>
            <a:endParaRPr lang="en-US" sz="1800" b="1" i="0" u="none" strike="noStrike" cap="none">
              <a:solidFill>
                <a:srgbClr val="002060"/>
              </a:solidFill>
              <a:latin typeface="Times"/>
              <a:ea typeface="Times"/>
              <a:cs typeface="Times"/>
              <a:sym typeface="Times"/>
            </a:endParaRPr>
          </a:p>
          <a:p>
            <a:pPr marL="0" marR="0" lvl="0" indent="0" algn="l" rtl="0">
              <a:spcBef>
                <a:spcPts val="0"/>
              </a:spcBef>
              <a:spcAft>
                <a:spcPts val="0"/>
              </a:spcAft>
              <a:buNone/>
            </a:pPr>
            <a:r>
              <a:rPr lang="en-US" sz="1800" b="1" i="0" u="none" strike="noStrike" cap="none">
                <a:solidFill>
                  <a:srgbClr val="002060"/>
                </a:solidFill>
                <a:latin typeface="Times"/>
                <a:ea typeface="Times"/>
                <a:cs typeface="Times"/>
                <a:sym typeface="Times"/>
              </a:rPr>
              <a:t>Dr. Manjunath R</a:t>
            </a:r>
            <a:endParaRPr lang="en-US" sz="1800" b="1" i="0" u="none" strike="noStrike" cap="none">
              <a:solidFill>
                <a:srgbClr val="002060"/>
              </a:solidFill>
              <a:latin typeface="Times"/>
              <a:ea typeface="Times"/>
              <a:cs typeface="Times"/>
              <a:sym typeface="Times"/>
            </a:endParaRPr>
          </a:p>
        </p:txBody>
      </p:sp>
      <p:sp>
        <p:nvSpPr>
          <p:cNvPr id="91" name="Google Shape;91;p13"/>
          <p:cNvSpPr txBox="1"/>
          <p:nvPr/>
        </p:nvSpPr>
        <p:spPr>
          <a:xfrm>
            <a:off x="4384040" y="4325558"/>
            <a:ext cx="28956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rgbClr val="C00000"/>
                </a:solidFill>
                <a:latin typeface="Times"/>
                <a:ea typeface="Times"/>
                <a:cs typeface="Times"/>
                <a:sym typeface="Times"/>
              </a:rPr>
              <a:t>Presented by  </a:t>
            </a:r>
            <a:endParaRPr lang="en-US" sz="1800" b="1" i="0" u="none" strike="noStrike" cap="none">
              <a:solidFill>
                <a:srgbClr val="C00000"/>
              </a:solidFill>
              <a:latin typeface="Times"/>
              <a:ea typeface="Times"/>
              <a:cs typeface="Times"/>
              <a:sym typeface="Times"/>
            </a:endParaRPr>
          </a:p>
          <a:p>
            <a:pPr marL="0" marR="0" lvl="0" indent="0" algn="ctr" rtl="0">
              <a:spcBef>
                <a:spcPts val="0"/>
              </a:spcBef>
              <a:spcAft>
                <a:spcPts val="0"/>
              </a:spcAft>
              <a:buNone/>
            </a:pPr>
            <a:r>
              <a:rPr lang="en-US" sz="1800" b="1" i="0" u="none" strike="noStrike" cap="none">
                <a:solidFill>
                  <a:srgbClr val="C00000"/>
                </a:solidFill>
                <a:latin typeface="Times"/>
                <a:ea typeface="Times"/>
                <a:cs typeface="Times"/>
                <a:sym typeface="Times"/>
              </a:rPr>
              <a:t>KHUSHBU BHANDARI  (1RI21CS400)</a:t>
            </a:r>
            <a:endParaRPr lang="en-US" sz="1800" b="1" i="0" u="none" strike="noStrike" cap="none">
              <a:solidFill>
                <a:srgbClr val="C00000"/>
              </a:solidFill>
              <a:latin typeface="Times"/>
              <a:ea typeface="Times"/>
              <a:cs typeface="Times"/>
              <a:sym typeface="Times"/>
            </a:endParaRPr>
          </a:p>
        </p:txBody>
      </p:sp>
      <p:sp>
        <p:nvSpPr>
          <p:cNvPr id="92" name="Google Shape;92;p13"/>
          <p:cNvSpPr txBox="1"/>
          <p:nvPr/>
        </p:nvSpPr>
        <p:spPr>
          <a:xfrm>
            <a:off x="1263327" y="5557389"/>
            <a:ext cx="2895600" cy="645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rgbClr val="002060"/>
                </a:solidFill>
                <a:latin typeface="Times"/>
                <a:ea typeface="Times"/>
                <a:cs typeface="Times"/>
                <a:sym typeface="Times"/>
              </a:rPr>
              <a:t>EXTERNAL GUIDE  </a:t>
            </a:r>
            <a:endParaRPr lang="en-US" sz="1800" b="1" i="0" u="none" strike="noStrike" cap="none">
              <a:solidFill>
                <a:srgbClr val="002060"/>
              </a:solidFill>
              <a:latin typeface="Times"/>
              <a:ea typeface="Times"/>
              <a:cs typeface="Times"/>
              <a:sym typeface="Times"/>
            </a:endParaRPr>
          </a:p>
          <a:p>
            <a:pPr marL="0" marR="0" lvl="0" indent="0" algn="l" rtl="0">
              <a:spcBef>
                <a:spcPts val="0"/>
              </a:spcBef>
              <a:spcAft>
                <a:spcPts val="0"/>
              </a:spcAft>
              <a:buNone/>
            </a:pPr>
            <a:r>
              <a:rPr lang="en-US" sz="1800" b="1" i="0" u="none" strike="noStrike" cap="none">
                <a:solidFill>
                  <a:srgbClr val="002060"/>
                </a:solidFill>
                <a:latin typeface="Times"/>
                <a:ea typeface="Times"/>
                <a:cs typeface="Times"/>
                <a:sym typeface="Times"/>
              </a:rPr>
              <a:t>Mr. Sunil Kumar</a:t>
            </a:r>
            <a:endParaRPr lang="en-US" sz="1800" b="1" i="0" u="none" strike="noStrike" cap="none">
              <a:solidFill>
                <a:srgbClr val="002060"/>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p>
        </p:txBody>
      </p:sp>
      <p:sp>
        <p:nvSpPr>
          <p:cNvPr id="215" name="Google Shape;215;p27"/>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p>
        </p:txBody>
      </p:sp>
      <p:pic>
        <p:nvPicPr>
          <p:cNvPr id="216" name="Google Shape;216;p27"/>
          <p:cNvPicPr preferRelativeResize="0"/>
          <p:nvPr/>
        </p:nvPicPr>
        <p:blipFill rotWithShape="1">
          <a:blip r:embed="rId1"/>
          <a:srcRect/>
          <a:stretch>
            <a:fillRect/>
          </a:stretch>
        </p:blipFill>
        <p:spPr>
          <a:xfrm>
            <a:off x="-20320" y="0"/>
            <a:ext cx="12192000" cy="6858000"/>
          </a:xfrm>
          <a:prstGeom prst="rect">
            <a:avLst/>
          </a:prstGeom>
          <a:noFill/>
          <a:ln>
            <a:noFill/>
          </a:ln>
        </p:spPr>
      </p:pic>
      <p:sp>
        <p:nvSpPr>
          <p:cNvPr id="217" name="Google Shape;217;p27"/>
          <p:cNvSpPr txBox="1"/>
          <p:nvPr/>
        </p:nvSpPr>
        <p:spPr>
          <a:xfrm>
            <a:off x="2922905" y="169245"/>
            <a:ext cx="6115050"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F3864"/>
              </a:buClr>
              <a:buSzPts val="3200"/>
              <a:buFont typeface="Times New Roman" panose="02020603050405020304"/>
              <a:buNone/>
            </a:pPr>
            <a:r>
              <a:rPr lang="en-US" sz="32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rPr>
              <a:t>CHAPTER 4</a:t>
            </a:r>
            <a:endParaRPr lang="en-US" sz="32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1F3864"/>
              </a:buClr>
              <a:buSzPts val="3200"/>
              <a:buFont typeface="Times New Roman" panose="02020603050405020304"/>
              <a:buNone/>
            </a:pPr>
            <a:r>
              <a:rPr lang="en-US" sz="32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rPr>
              <a:t>REFLECTION NOTES</a:t>
            </a:r>
            <a:endParaRPr lang="en-US" sz="32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8" name="Google Shape;218;p27"/>
          <p:cNvSpPr txBox="1"/>
          <p:nvPr/>
        </p:nvSpPr>
        <p:spPr>
          <a:xfrm>
            <a:off x="375285" y="1460166"/>
            <a:ext cx="11441430" cy="522859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Times New Roman" panose="020206030504050203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objective of the internship is to apply theoretical knowledge of “Ai &amp;Machine Learning ” to solve real time complex problems.</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2000"/>
              <a:buFont typeface="Times New Roman" panose="020206030504050203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following concepts are learnt during the tenure of the course:</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50000"/>
              </a:lnSpc>
              <a:spcBef>
                <a:spcPts val="120"/>
              </a:spcBef>
              <a:spcAft>
                <a:spcPts val="0"/>
              </a:spcAft>
              <a:buClr>
                <a:schemeClr val="dk1"/>
              </a:buClr>
              <a:buSzPts val="2000"/>
              <a:buFont typeface="Noto Sans Symbols"/>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Python</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50000"/>
              </a:lnSpc>
              <a:spcBef>
                <a:spcPts val="220"/>
              </a:spcBef>
              <a:spcAft>
                <a:spcPts val="0"/>
              </a:spcAft>
              <a:buClr>
                <a:schemeClr val="dk1"/>
              </a:buClr>
              <a:buSzPts val="2000"/>
              <a:buFont typeface="Noto Sans Symbols"/>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Machine Learning</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50000"/>
              </a:lnSpc>
              <a:spcBef>
                <a:spcPts val="220"/>
              </a:spcBef>
              <a:spcAft>
                <a:spcPts val="0"/>
              </a:spcAft>
              <a:buClr>
                <a:schemeClr val="dk1"/>
              </a:buClr>
              <a:buSzPts val="2000"/>
              <a:buFont typeface="Noto Sans Symbols"/>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Data Analysis</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100"/>
              </a:spcBef>
              <a:spcAft>
                <a:spcPts val="0"/>
              </a:spcAft>
              <a:buClr>
                <a:schemeClr val="dk1"/>
              </a:buClr>
              <a:buSzPts val="2000"/>
              <a:buFont typeface="Times New Roman" panose="020206030504050203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Python</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1000"/>
              </a:spcBef>
              <a:spcAft>
                <a:spcPts val="0"/>
              </a:spcAft>
              <a:buClr>
                <a:schemeClr val="dk1"/>
              </a:buClr>
              <a:buSzPts val="2000"/>
              <a:buFont typeface="Times New Roman" panose="020206030504050203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Python is a general-purpose, interpreted, high-level programming language.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Clr>
                <a:schemeClr val="dk1"/>
              </a:buClr>
              <a:buSzPts val="2000"/>
              <a:buFont typeface="Times New Roman" panose="020206030504050203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topics learnt on Python are as follows:</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5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Use of variables to store, retrieve and calculate information.</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5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Utilization of core programming operations such as functions and loops.</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5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Operation on strings, python supported libraries for Machine Learning. (pandas, matplotlib, sklearn etc.)</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p>
        </p:txBody>
      </p:sp>
      <p:sp>
        <p:nvSpPr>
          <p:cNvPr id="224" name="Google Shape;224;p28"/>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p>
        </p:txBody>
      </p:sp>
      <p:pic>
        <p:nvPicPr>
          <p:cNvPr id="225" name="Google Shape;225;p28"/>
          <p:cNvPicPr preferRelativeResize="0"/>
          <p:nvPr/>
        </p:nvPicPr>
        <p:blipFill rotWithShape="1">
          <a:blip r:embed="rId1"/>
          <a:srcRect/>
          <a:stretch>
            <a:fillRect/>
          </a:stretch>
        </p:blipFill>
        <p:spPr>
          <a:xfrm>
            <a:off x="-20320" y="0"/>
            <a:ext cx="12192000" cy="6858000"/>
          </a:xfrm>
          <a:prstGeom prst="rect">
            <a:avLst/>
          </a:prstGeom>
          <a:noFill/>
          <a:ln>
            <a:noFill/>
          </a:ln>
        </p:spPr>
      </p:pic>
      <p:sp>
        <p:nvSpPr>
          <p:cNvPr id="226" name="Google Shape;226;p28"/>
          <p:cNvSpPr txBox="1"/>
          <p:nvPr/>
        </p:nvSpPr>
        <p:spPr>
          <a:xfrm>
            <a:off x="908539" y="230688"/>
            <a:ext cx="10374922" cy="6396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panose="02020603050405020304"/>
              <a:buNone/>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Clr>
                <a:schemeClr val="dk1"/>
              </a:buClr>
              <a:buSzPts val="2800"/>
              <a:buFont typeface="Times New Roman" panose="02020603050405020304"/>
              <a:buNone/>
            </a:pPr>
            <a:r>
              <a:rPr lang="en-US" sz="2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Machine Learning</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12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Machine Learning is the field of study that gives computers the capability to learn without being explicitly programmed. Machine learning algorithms use historical data as input to predict new output values.</a:t>
            </a:r>
            <a:endPar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120"/>
              </a:spcBef>
              <a:spcAft>
                <a:spcPts val="0"/>
              </a:spcAft>
              <a:buClr>
                <a:schemeClr val="dk1"/>
              </a:buClr>
              <a:buSzPts val="1800"/>
              <a:buFont typeface="Calibri" panose="020F0502020204030204"/>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Clr>
                <a:schemeClr val="dk1"/>
              </a:buClr>
              <a:buSzPts val="2400"/>
              <a:buFont typeface="Times New Roman" panose="02020603050405020304"/>
              <a:buNone/>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Types of Machine Learning</a:t>
            </a:r>
            <a:endParaRPr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Supervised Learning</a:t>
            </a:r>
            <a:endPar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71550" marR="0" lvl="1" indent="-514350" algn="l" rtl="0">
              <a:lnSpc>
                <a:spcPct val="150000"/>
              </a:lnSpc>
              <a:spcBef>
                <a:spcPts val="0"/>
              </a:spcBef>
              <a:spcAft>
                <a:spcPts val="0"/>
              </a:spcAft>
              <a:buClr>
                <a:schemeClr val="dk1"/>
              </a:buClr>
              <a:buSzPts val="1800"/>
              <a:buFont typeface="Calibri" panose="020F0502020204030204"/>
              <a:buAutoNum type="romanLcPeriod"/>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Classification (SVM, Random Decision, Forests)</a:t>
            </a:r>
            <a:endPar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71550" marR="0" lvl="1" indent="-514350" algn="l" rtl="0">
              <a:lnSpc>
                <a:spcPct val="150000"/>
              </a:lnSpc>
              <a:spcBef>
                <a:spcPts val="0"/>
              </a:spcBef>
              <a:spcAft>
                <a:spcPts val="0"/>
              </a:spcAft>
              <a:buClr>
                <a:schemeClr val="dk1"/>
              </a:buClr>
              <a:buSzPts val="1800"/>
              <a:buFont typeface="Calibri" panose="020F0502020204030204"/>
              <a:buAutoNum type="romanLcPeriod"/>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Regression (Linear, Logistic)</a:t>
            </a:r>
            <a:endPar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Unsupervised Learning</a:t>
            </a:r>
            <a:endPar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71550" marR="0" lvl="1" indent="-514350" algn="l" rtl="0">
              <a:lnSpc>
                <a:spcPct val="150000"/>
              </a:lnSpc>
              <a:spcBef>
                <a:spcPts val="0"/>
              </a:spcBef>
              <a:spcAft>
                <a:spcPts val="0"/>
              </a:spcAft>
              <a:buClr>
                <a:schemeClr val="dk1"/>
              </a:buClr>
              <a:buSzPts val="1800"/>
              <a:buFont typeface="Calibri" panose="020F0502020204030204"/>
              <a:buAutoNum type="romanLcPeriod"/>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Clustering (K-means)</a:t>
            </a:r>
            <a:endPar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71550" marR="0" lvl="1" indent="-514350" algn="l" rtl="0">
              <a:lnSpc>
                <a:spcPct val="150000"/>
              </a:lnSpc>
              <a:spcBef>
                <a:spcPts val="0"/>
              </a:spcBef>
              <a:spcAft>
                <a:spcPts val="0"/>
              </a:spcAft>
              <a:buClr>
                <a:schemeClr val="dk1"/>
              </a:buClr>
              <a:buSzPts val="1800"/>
              <a:buFont typeface="Calibri" panose="020F0502020204030204"/>
              <a:buAutoNum type="romanLcPeriod"/>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Dimensionally reduction (Principle component, Analysis, SVD)</a:t>
            </a:r>
            <a:endPar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Reinforcement Learning</a:t>
            </a:r>
            <a:endPar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Semi-Supervised Machine Learning</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pic>
        <p:nvPicPr>
          <p:cNvPr id="231" name="Google Shape;231;p29"/>
          <p:cNvPicPr preferRelativeResize="0"/>
          <p:nvPr/>
        </p:nvPicPr>
        <p:blipFill rotWithShape="1">
          <a:blip r:embed="rId1"/>
          <a:srcRect/>
          <a:stretch>
            <a:fillRect/>
          </a:stretch>
        </p:blipFill>
        <p:spPr>
          <a:xfrm>
            <a:off x="-20320" y="0"/>
            <a:ext cx="12192000" cy="6858000"/>
          </a:xfrm>
          <a:prstGeom prst="rect">
            <a:avLst/>
          </a:prstGeom>
          <a:noFill/>
          <a:ln>
            <a:noFill/>
          </a:ln>
        </p:spPr>
      </p:pic>
      <p:sp>
        <p:nvSpPr>
          <p:cNvPr id="232" name="Google Shape;232;p29"/>
          <p:cNvSpPr txBox="1"/>
          <p:nvPr/>
        </p:nvSpPr>
        <p:spPr>
          <a:xfrm>
            <a:off x="1105929" y="1870075"/>
            <a:ext cx="10163022" cy="311785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internship aims to use Python programming language for Machine Learning so as to apply the theoretical knowledge to solve real-time and complex problems.</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lnSpc>
                <a:spcPct val="150000"/>
              </a:lnSpc>
              <a:spcBef>
                <a:spcPts val="10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The internship helped to find appropriate prediction model to the problems by applying suitable learning algorithm which can be used in future.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lnSpc>
                <a:spcPct val="150000"/>
              </a:lnSpc>
              <a:spcBef>
                <a:spcPts val="10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After having a basic understanding of Supervised learning, we explored the SVM and Decision Tree which is used to solve machine learning problems.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3" name="Google Shape;233;p29"/>
          <p:cNvSpPr txBox="1"/>
          <p:nvPr/>
        </p:nvSpPr>
        <p:spPr>
          <a:xfrm>
            <a:off x="2863702" y="258004"/>
            <a:ext cx="6097836"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F3864"/>
              </a:buClr>
              <a:buSzPts val="3200"/>
              <a:buFont typeface="Times New Roman" panose="02020603050405020304"/>
              <a:buNone/>
            </a:pPr>
            <a:r>
              <a:rPr lang="en-US" sz="32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rPr>
              <a:t>CHAPTER 5</a:t>
            </a:r>
            <a:endParaRPr lang="en-US" sz="32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1F3864"/>
              </a:buClr>
              <a:buSzPts val="3200"/>
              <a:buFont typeface="Times New Roman" panose="02020603050405020304"/>
              <a:buNone/>
            </a:pPr>
            <a:r>
              <a:rPr lang="en-US" sz="32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rPr>
              <a:t>CONCLUSION</a:t>
            </a:r>
            <a:endParaRPr lang="en-US" sz="32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37" name="Shape 237"/>
        <p:cNvGrpSpPr/>
        <p:nvPr/>
      </p:nvGrpSpPr>
      <p:grpSpPr>
        <a:xfrm>
          <a:off x="0" y="0"/>
          <a:ext cx="0" cy="0"/>
          <a:chOff x="0" y="0"/>
          <a:chExt cx="0" cy="0"/>
        </a:xfrm>
      </p:grpSpPr>
      <p:pic>
        <p:nvPicPr>
          <p:cNvPr id="238" name="Google Shape;238;p30"/>
          <p:cNvPicPr preferRelativeResize="0"/>
          <p:nvPr/>
        </p:nvPicPr>
        <p:blipFill rotWithShape="1">
          <a:blip r:embed="rId1"/>
          <a:srcRect/>
          <a:stretch>
            <a:fillRect/>
          </a:stretch>
        </p:blipFill>
        <p:spPr>
          <a:xfrm>
            <a:off x="-20320" y="0"/>
            <a:ext cx="12192000" cy="6858000"/>
          </a:xfrm>
          <a:prstGeom prst="rect">
            <a:avLst/>
          </a:prstGeom>
          <a:noFill/>
          <a:ln>
            <a:noFill/>
          </a:ln>
        </p:spPr>
      </p:pic>
      <p:sp>
        <p:nvSpPr>
          <p:cNvPr id="239" name="Google Shape;239;p30"/>
          <p:cNvSpPr txBox="1"/>
          <p:nvPr/>
        </p:nvSpPr>
        <p:spPr>
          <a:xfrm>
            <a:off x="2863702" y="258004"/>
            <a:ext cx="6097836"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F3864"/>
              </a:buClr>
              <a:buSzPts val="3200"/>
              <a:buFont typeface="Times New Roman" panose="02020603050405020304"/>
              <a:buNone/>
            </a:pPr>
            <a:r>
              <a:rPr lang="en-US" sz="32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rPr>
              <a:t>REFERENCES</a:t>
            </a:r>
            <a:endParaRPr lang="en-US" sz="32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0" name="Google Shape;240;p30"/>
          <p:cNvSpPr txBox="1"/>
          <p:nvPr/>
        </p:nvSpPr>
        <p:spPr>
          <a:xfrm>
            <a:off x="1241684" y="1659207"/>
            <a:ext cx="10163022" cy="1963166"/>
          </a:xfrm>
          <a:prstGeom prst="rect">
            <a:avLst/>
          </a:prstGeom>
          <a:noFill/>
          <a:ln>
            <a:noFill/>
          </a:ln>
        </p:spPr>
        <p:txBody>
          <a:bodyPr spcFirstLastPara="1" wrap="square" lIns="91425" tIns="45700" rIns="91425" bIns="45700" anchor="t" anchorCtr="0">
            <a:spAutoFit/>
          </a:bodyPr>
          <a:lstStyle/>
          <a:p>
            <a:pPr marL="342900" marR="513080" lvl="0" indent="-342900" algn="just" rtl="0">
              <a:lnSpc>
                <a:spcPct val="107000"/>
              </a:lnSpc>
              <a:spcBef>
                <a:spcPts val="0"/>
              </a:spcBef>
              <a:spcAft>
                <a:spcPts val="0"/>
              </a:spcAft>
              <a:buClr>
                <a:srgbClr val="000000"/>
              </a:buClr>
              <a:buSzPts val="1200"/>
              <a:buFont typeface="Noto Sans Symbols"/>
              <a:buChar char="❖"/>
            </a:pPr>
            <a:r>
              <a:rPr lang="en-US" sz="1800" b="0" i="0" u="sng"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hlinkClick r:id="rId2"/>
              </a:rPr>
              <a:t>www.karunadutechnologies.com </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513080" lvl="0" indent="-342900" algn="just" rtl="0">
              <a:lnSpc>
                <a:spcPct val="107000"/>
              </a:lnSpc>
              <a:spcBef>
                <a:spcPts val="1850"/>
              </a:spcBef>
              <a:spcAft>
                <a:spcPts val="0"/>
              </a:spcAft>
              <a:buClr>
                <a:srgbClr val="000000"/>
              </a:buClr>
              <a:buSzPts val="1200"/>
              <a:buFont typeface="Noto Sans Symbols"/>
              <a:buChar char="❖"/>
            </a:pPr>
            <a:r>
              <a:rPr lang="en-US" sz="1800" b="0" i="0" u="sng"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hlinkClick r:id="rId3"/>
              </a:rPr>
              <a:t>Taiwo Ayodele, “</a:t>
            </a: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Types of Machine learning algorithms”, 2018 </a:t>
            </a:r>
            <a:endPar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513080" lvl="0" indent="-342900" algn="just" rtl="0">
              <a:lnSpc>
                <a:spcPct val="107000"/>
              </a:lnSpc>
              <a:spcBef>
                <a:spcPts val="1790"/>
              </a:spcBef>
              <a:spcAft>
                <a:spcPts val="0"/>
              </a:spcAft>
              <a:buClr>
                <a:srgbClr val="000000"/>
              </a:buClr>
              <a:buSzPts val="1200"/>
              <a:buFont typeface="Noto Sans Symbols"/>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https:/</a:t>
            </a:r>
            <a:r>
              <a:rPr lang="en-US" sz="1800" b="0" i="0" u="sng"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hlinkClick r:id="rId4"/>
              </a:rPr>
              <a:t>/www.geeksforgeeks.org/random-forest / </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513080" lvl="0" indent="-342900" algn="just" rtl="0">
              <a:lnSpc>
                <a:spcPct val="107000"/>
              </a:lnSpc>
              <a:spcBef>
                <a:spcPts val="1780"/>
              </a:spcBef>
              <a:spcAft>
                <a:spcPts val="0"/>
              </a:spcAft>
              <a:buClr>
                <a:srgbClr val="000000"/>
              </a:buClr>
              <a:buSzPts val="1200"/>
              <a:buFont typeface="Noto Sans Symbols"/>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https:/</a:t>
            </a:r>
            <a:r>
              <a:rPr lang="en-US" sz="1800" b="0" i="0" u="sng"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hlinkClick r:id="rId4"/>
              </a:rPr>
              <a:t>/www.geeksforgeeks.org/naive-bayes / </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44" name="Shape 244"/>
        <p:cNvGrpSpPr/>
        <p:nvPr/>
      </p:nvGrpSpPr>
      <p:grpSpPr>
        <a:xfrm>
          <a:off x="0" y="0"/>
          <a:ext cx="0" cy="0"/>
          <a:chOff x="0" y="0"/>
          <a:chExt cx="0" cy="0"/>
        </a:xfrm>
      </p:grpSpPr>
      <p:pic>
        <p:nvPicPr>
          <p:cNvPr id="245" name="Google Shape;245;p31"/>
          <p:cNvPicPr preferRelativeResize="0"/>
          <p:nvPr/>
        </p:nvPicPr>
        <p:blipFill rotWithShape="1">
          <a:blip r:embed="rId1"/>
          <a:srcRect/>
          <a:stretch>
            <a:fillRect/>
          </a:stretch>
        </p:blipFill>
        <p:spPr>
          <a:xfrm>
            <a:off x="1" y="0"/>
            <a:ext cx="12192000" cy="6858000"/>
          </a:xfrm>
          <a:prstGeom prst="rect">
            <a:avLst/>
          </a:prstGeom>
          <a:noFill/>
          <a:ln>
            <a:noFill/>
          </a:ln>
        </p:spPr>
      </p:pic>
      <p:sp>
        <p:nvSpPr>
          <p:cNvPr id="246" name="Google Shape;246;p31"/>
          <p:cNvSpPr txBox="1"/>
          <p:nvPr/>
        </p:nvSpPr>
        <p:spPr>
          <a:xfrm>
            <a:off x="2589382" y="3013501"/>
            <a:ext cx="6097836"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F3864"/>
              </a:buClr>
              <a:buSzPts val="4800"/>
              <a:buFont typeface="Times New Roman" panose="02020603050405020304"/>
              <a:buNone/>
            </a:pPr>
            <a:r>
              <a:rPr lang="en-US" sz="48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rPr>
              <a:t>THANK YOU</a:t>
            </a:r>
            <a:endParaRPr lang="en-US" sz="48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pic>
        <p:nvPicPr>
          <p:cNvPr id="97" name="Google Shape;97;p14"/>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98" name="Google Shape;98;p14"/>
          <p:cNvSpPr txBox="1"/>
          <p:nvPr/>
        </p:nvSpPr>
        <p:spPr>
          <a:xfrm>
            <a:off x="2114454" y="1385782"/>
            <a:ext cx="5491113" cy="3900469"/>
          </a:xfrm>
          <a:prstGeom prst="rect">
            <a:avLst/>
          </a:prstGeom>
          <a:noFill/>
          <a:ln>
            <a:noFill/>
          </a:ln>
        </p:spPr>
        <p:txBody>
          <a:bodyPr spcFirstLastPara="1" wrap="square" lIns="0" tIns="16925" rIns="0" bIns="0" anchor="t" anchorCtr="0">
            <a:spAutoFit/>
          </a:bodyPr>
          <a:lstStyle/>
          <a:p>
            <a:pPr marL="0" marR="0" lvl="0" indent="0" algn="just" rtl="0">
              <a:lnSpc>
                <a:spcPct val="150000"/>
              </a:lnSpc>
              <a:spcBef>
                <a:spcPts val="0"/>
              </a:spcBef>
              <a:spcAft>
                <a:spcPts val="0"/>
              </a:spcAft>
              <a:buClr>
                <a:schemeClr val="dk1"/>
              </a:buClr>
              <a:buSzPts val="2135"/>
              <a:buFont typeface="Times New Roman" panose="02020603050405020304"/>
              <a:buNone/>
            </a:pPr>
            <a:r>
              <a:rPr lang="en-US" sz="2135"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Chapter 1 : About The Company</a:t>
            </a:r>
            <a:endParaRPr lang="en-US" sz="2135"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Clr>
                <a:schemeClr val="dk1"/>
              </a:buClr>
              <a:buSzPts val="2135"/>
              <a:buFont typeface="Times New Roman" panose="02020603050405020304"/>
              <a:buNone/>
            </a:pPr>
            <a:r>
              <a:rPr lang="en-US" sz="2135"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Chapter 2 : Department profile </a:t>
            </a:r>
            <a:endParaRPr lang="en-US" sz="2135"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Clr>
                <a:schemeClr val="dk1"/>
              </a:buClr>
              <a:buSzPts val="2135"/>
              <a:buFont typeface="Times New Roman" panose="02020603050405020304"/>
              <a:buNone/>
            </a:pPr>
            <a:r>
              <a:rPr lang="en-US" sz="2135"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Chapter 3 : Task Assigned  </a:t>
            </a:r>
            <a:endParaRPr lang="en-US" sz="2135"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Clr>
                <a:schemeClr val="dk1"/>
              </a:buClr>
              <a:buSzPts val="2135"/>
              <a:buFont typeface="Times New Roman" panose="02020603050405020304"/>
              <a:buNone/>
            </a:pPr>
            <a:r>
              <a:rPr lang="en-US" sz="2135"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Chapter 4 : Approach Used</a:t>
            </a:r>
            <a:endParaRPr lang="en-US" sz="2135"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Clr>
                <a:schemeClr val="dk1"/>
              </a:buClr>
              <a:buSzPts val="2135"/>
              <a:buFont typeface="Calibri" panose="020F0502020204030204"/>
              <a:buNone/>
            </a:pPr>
            <a:endParaRPr sz="2135"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Clr>
                <a:schemeClr val="dk1"/>
              </a:buClr>
              <a:buSzPts val="2135"/>
              <a:buFont typeface="Calibri" panose="020F0502020204030204"/>
              <a:buNone/>
            </a:pPr>
            <a:endParaRPr sz="2135"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Clr>
                <a:schemeClr val="dk1"/>
              </a:buClr>
              <a:buSzPts val="2135"/>
              <a:buFont typeface="Times New Roman" panose="02020603050405020304"/>
              <a:buNone/>
            </a:pPr>
            <a:r>
              <a:rPr lang="en-US" sz="2135"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Chapter 5 : Reflection notes</a:t>
            </a:r>
            <a:endParaRPr lang="en-US" sz="2135"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Clr>
                <a:schemeClr val="dk1"/>
              </a:buClr>
              <a:buSzPts val="2135"/>
              <a:buFont typeface="Times New Roman" panose="02020603050405020304"/>
              <a:buNone/>
            </a:pPr>
            <a:r>
              <a:rPr lang="en-US" sz="2135"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Chapter 6 : Conclusion</a:t>
            </a:r>
            <a:endParaRPr lang="en-US" sz="2135"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9" name="Google Shape;99;p14"/>
          <p:cNvSpPr txBox="1"/>
          <p:nvPr/>
        </p:nvSpPr>
        <p:spPr>
          <a:xfrm>
            <a:off x="1345393" y="618429"/>
            <a:ext cx="5213985" cy="508635"/>
          </a:xfrm>
          <a:prstGeom prst="rect">
            <a:avLst/>
          </a:prstGeom>
          <a:noFill/>
          <a:ln>
            <a:noFill/>
          </a:ln>
        </p:spPr>
        <p:txBody>
          <a:bodyPr spcFirstLastPara="1" wrap="square" lIns="0" tIns="16925" rIns="0" bIns="0" anchor="ctr" anchorCtr="0">
            <a:spAutoFit/>
          </a:bodyPr>
          <a:lstStyle/>
          <a:p>
            <a:pPr marL="17145" marR="0" lvl="0" indent="0" algn="l" rtl="0">
              <a:lnSpc>
                <a:spcPct val="100000"/>
              </a:lnSpc>
              <a:spcBef>
                <a:spcPts val="0"/>
              </a:spcBef>
              <a:spcAft>
                <a:spcPts val="0"/>
              </a:spcAft>
              <a:buClr>
                <a:srgbClr val="1F3864"/>
              </a:buClr>
              <a:buSzPts val="3200"/>
              <a:buFont typeface="Times New Roman" panose="02020603050405020304"/>
              <a:buNone/>
            </a:pPr>
            <a:r>
              <a:rPr lang="en-US" sz="32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rPr>
              <a:t>TABLE OF CONTENT</a:t>
            </a:r>
            <a:endParaRPr sz="32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Google Shape;100;p14"/>
          <p:cNvSpPr txBox="1"/>
          <p:nvPr/>
        </p:nvSpPr>
        <p:spPr>
          <a:xfrm>
            <a:off x="3245313" y="3429000"/>
            <a:ext cx="2140585" cy="87357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Codes</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5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Output</a:t>
            </a:r>
            <a:endPar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pic>
        <p:nvPicPr>
          <p:cNvPr id="105" name="Google Shape;105;p15"/>
          <p:cNvPicPr preferRelativeResize="0"/>
          <p:nvPr/>
        </p:nvPicPr>
        <p:blipFill rotWithShape="1">
          <a:blip r:embed="rId1"/>
          <a:srcRect/>
          <a:stretch>
            <a:fillRect/>
          </a:stretch>
        </p:blipFill>
        <p:spPr>
          <a:xfrm>
            <a:off x="-20320" y="0"/>
            <a:ext cx="12192000" cy="6858000"/>
          </a:xfrm>
          <a:prstGeom prst="rect">
            <a:avLst/>
          </a:prstGeom>
          <a:noFill/>
          <a:ln>
            <a:noFill/>
          </a:ln>
        </p:spPr>
      </p:pic>
      <p:sp>
        <p:nvSpPr>
          <p:cNvPr id="106" name="Google Shape;106;p15"/>
          <p:cNvSpPr txBox="1"/>
          <p:nvPr/>
        </p:nvSpPr>
        <p:spPr>
          <a:xfrm>
            <a:off x="2294988" y="187831"/>
            <a:ext cx="6646984"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F3864"/>
              </a:buClr>
              <a:buSzPts val="3200"/>
              <a:buFont typeface="Times New Roman" panose="02020603050405020304"/>
              <a:buNone/>
            </a:pPr>
            <a:r>
              <a:rPr lang="en-US" sz="32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rPr>
              <a:t>CHAPTER 1</a:t>
            </a:r>
            <a:endParaRPr lang="en-US" sz="32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1F3864"/>
              </a:buClr>
              <a:buSzPts val="3200"/>
              <a:buFont typeface="Times New Roman" panose="02020603050405020304"/>
              <a:buNone/>
            </a:pPr>
            <a:r>
              <a:rPr lang="en-US" sz="32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rPr>
              <a:t>COMPANY PROFILE</a:t>
            </a:r>
            <a:r>
              <a:rPr lang="en-US" sz="2800" b="0" i="0" u="none" strike="noStrike" cap="none">
                <a:solidFill>
                  <a:srgbClr val="1F3864"/>
                </a:solidFill>
                <a:latin typeface="Calibri" panose="020F0502020204030204"/>
                <a:ea typeface="Calibri" panose="020F0502020204030204"/>
                <a:cs typeface="Calibri" panose="020F0502020204030204"/>
                <a:sym typeface="Calibri" panose="020F0502020204030204"/>
              </a:rPr>
              <a:t> </a:t>
            </a:r>
            <a:endParaRPr lang="en-US" sz="2800" b="0" i="0" u="none" strike="noStrike" cap="none">
              <a:solidFill>
                <a:srgbClr val="1F3864"/>
              </a:solidFill>
              <a:latin typeface="Calibri" panose="020F0502020204030204"/>
              <a:ea typeface="Calibri" panose="020F0502020204030204"/>
              <a:cs typeface="Calibri" panose="020F0502020204030204"/>
              <a:sym typeface="Calibri" panose="020F0502020204030204"/>
            </a:endParaRPr>
          </a:p>
        </p:txBody>
      </p:sp>
      <p:sp>
        <p:nvSpPr>
          <p:cNvPr id="107" name="Google Shape;107;p15"/>
          <p:cNvSpPr txBox="1"/>
          <p:nvPr/>
        </p:nvSpPr>
        <p:spPr>
          <a:xfrm>
            <a:off x="834390" y="1743075"/>
            <a:ext cx="10706100" cy="446913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Karunadu Technologies Pvt. Ltd. is a leading IT software solutions and services industry focussing on quality standards and customer values. Karunadu Technologies Pvt. Ltd. offer broad range of customized software applications powered by concrete technology and industry expertise.Also offers end to end embedded solutions and services.</a:t>
            </a:r>
            <a:endPar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240"/>
              </a:spcBef>
              <a:spcAft>
                <a:spcPts val="0"/>
              </a:spcAft>
              <a:buClr>
                <a:schemeClr val="dk1"/>
              </a:buClr>
              <a:buSzPts val="900"/>
              <a:buFont typeface="Calibri" panose="020F0502020204030204"/>
              <a:buNone/>
            </a:pPr>
            <a:endParaRPr sz="9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240"/>
              </a:spcBef>
              <a:spcAft>
                <a:spcPts val="0"/>
              </a:spcAft>
              <a:buClr>
                <a:schemeClr val="dk1"/>
              </a:buClr>
              <a:buSzPts val="2000"/>
              <a:buFont typeface="Times New Roman" panose="020206030504050203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Vision</a:t>
            </a: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24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To Empower Unskilled Individual with knowledge, skills and technical competencies in the field of Information Technology and Embedded engineering which assist them to escalate as integrated individuals contributing to company’s and Nation’s growth.</a:t>
            </a:r>
            <a:endPar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240"/>
              </a:spcBef>
              <a:spcAft>
                <a:spcPts val="0"/>
              </a:spcAft>
              <a:buClr>
                <a:schemeClr val="dk1"/>
              </a:buClr>
              <a:buSzPts val="1000"/>
              <a:buFont typeface="Calibri" panose="020F0502020204030204"/>
              <a:buNone/>
            </a:pPr>
            <a:endParaRPr sz="1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240"/>
              </a:spcBef>
              <a:spcAft>
                <a:spcPts val="0"/>
              </a:spcAft>
              <a:buClr>
                <a:schemeClr val="dk1"/>
              </a:buClr>
              <a:buSzPts val="1800"/>
              <a:buFont typeface="Calibri" panose="020F0502020204030204"/>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pic>
        <p:nvPicPr>
          <p:cNvPr id="112" name="Google Shape;112;p16"/>
          <p:cNvPicPr preferRelativeResize="0"/>
          <p:nvPr/>
        </p:nvPicPr>
        <p:blipFill rotWithShape="1">
          <a:blip r:embed="rId1"/>
          <a:srcRect/>
          <a:stretch>
            <a:fillRect/>
          </a:stretch>
        </p:blipFill>
        <p:spPr>
          <a:xfrm>
            <a:off x="-20320" y="0"/>
            <a:ext cx="12192000" cy="6858000"/>
          </a:xfrm>
          <a:prstGeom prst="rect">
            <a:avLst/>
          </a:prstGeom>
          <a:noFill/>
          <a:ln>
            <a:noFill/>
          </a:ln>
        </p:spPr>
      </p:pic>
      <p:sp>
        <p:nvSpPr>
          <p:cNvPr id="113" name="Google Shape;113;p16"/>
          <p:cNvSpPr txBox="1"/>
          <p:nvPr/>
        </p:nvSpPr>
        <p:spPr>
          <a:xfrm>
            <a:off x="623888" y="305435"/>
            <a:ext cx="10944225" cy="624713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2000"/>
              <a:buFont typeface="Times New Roman" panose="020206030504050203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Mission</a:t>
            </a: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lnSpc>
                <a:spcPct val="150000"/>
              </a:lnSpc>
              <a:spcBef>
                <a:spcPts val="24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Provide cost effective and reliable solutions to customers across various latest technologies.</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lnSpc>
                <a:spcPct val="150000"/>
              </a:lnSpc>
              <a:spcBef>
                <a:spcPts val="24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Offer scalable end-to-end application development and management solutions.</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lnSpc>
                <a:spcPct val="150000"/>
              </a:lnSpc>
              <a:spcBef>
                <a:spcPts val="24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Provide cost effective highly scalable products for varied verticals. </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lnSpc>
                <a:spcPct val="150000"/>
              </a:lnSpc>
              <a:spcBef>
                <a:spcPts val="24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Focus on creating sustainable value growth through innovative solutions and unique partnerships. </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lnSpc>
                <a:spcPct val="150000"/>
              </a:lnSpc>
              <a:spcBef>
                <a:spcPts val="24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Create, design and deliver business solutions with high value and innovation by leveraging technology expertise and innovative business models to address long-term business objectives.</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240"/>
              </a:spcBef>
              <a:spcAft>
                <a:spcPts val="0"/>
              </a:spcAft>
              <a:buClr>
                <a:schemeClr val="dk1"/>
              </a:buClr>
              <a:buSzPts val="2000"/>
              <a:buFont typeface="Arial" panose="020B0604020202020204"/>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240"/>
              </a:spcBef>
              <a:spcAft>
                <a:spcPts val="0"/>
              </a:spcAft>
              <a:buClr>
                <a:schemeClr val="dk1"/>
              </a:buClr>
              <a:buSzPts val="2000"/>
              <a:buFont typeface="Times New Roman" panose="020206030504050203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Objectives</a:t>
            </a: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lnSpc>
                <a:spcPct val="150000"/>
              </a:lnSpc>
              <a:spcBef>
                <a:spcPts val="240"/>
              </a:spcBef>
              <a:spcAft>
                <a:spcPts val="0"/>
              </a:spcAft>
              <a:buClr>
                <a:schemeClr val="dk1"/>
              </a:buClr>
              <a:buSzPts val="1800"/>
              <a:buFont typeface="Arial" panose="020B0604020202020204"/>
              <a:buChar char="•"/>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To develop software and Embedded solutions and services focussing on quality standards and customer values.</a:t>
            </a:r>
            <a:endPar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lnSpc>
                <a:spcPct val="150000"/>
              </a:lnSpc>
              <a:spcBef>
                <a:spcPts val="240"/>
              </a:spcBef>
              <a:spcAft>
                <a:spcPts val="0"/>
              </a:spcAft>
              <a:buClr>
                <a:schemeClr val="dk1"/>
              </a:buClr>
              <a:buSzPts val="1800"/>
              <a:buFont typeface="Arial" panose="020B0604020202020204"/>
              <a:buChar char="•"/>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Offer end to end embedded solutions which ensure the best customer satisfaction.</a:t>
            </a:r>
            <a:endPar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lnSpc>
                <a:spcPct val="150000"/>
              </a:lnSpc>
              <a:spcBef>
                <a:spcPts val="240"/>
              </a:spcBef>
              <a:spcAft>
                <a:spcPts val="0"/>
              </a:spcAft>
              <a:buClr>
                <a:schemeClr val="dk1"/>
              </a:buClr>
              <a:buSzPts val="1800"/>
              <a:buFont typeface="Arial" panose="020B0604020202020204"/>
              <a:buChar char="•"/>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To build Skilled and Talented manpower pool for global industry requirements. </a:t>
            </a:r>
            <a:endPar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lnSpc>
                <a:spcPct val="150000"/>
              </a:lnSpc>
              <a:spcBef>
                <a:spcPts val="240"/>
              </a:spcBef>
              <a:spcAft>
                <a:spcPts val="0"/>
              </a:spcAft>
              <a:buClr>
                <a:schemeClr val="dk1"/>
              </a:buClr>
              <a:buSzPts val="1800"/>
              <a:buFont typeface="Arial" panose="020B0604020202020204"/>
              <a:buChar char="•"/>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To develop software and embedded products which are globally recognized .</a:t>
            </a:r>
            <a:endPar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p>
        </p:txBody>
      </p:sp>
      <p:sp>
        <p:nvSpPr>
          <p:cNvPr id="119" name="Google Shape;119;p17"/>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p>
        </p:txBody>
      </p:sp>
      <p:pic>
        <p:nvPicPr>
          <p:cNvPr id="120" name="Google Shape;120;p17"/>
          <p:cNvPicPr preferRelativeResize="0"/>
          <p:nvPr/>
        </p:nvPicPr>
        <p:blipFill rotWithShape="1">
          <a:blip r:embed="rId1"/>
          <a:srcRect/>
          <a:stretch>
            <a:fillRect/>
          </a:stretch>
        </p:blipFill>
        <p:spPr>
          <a:xfrm>
            <a:off x="-20320" y="0"/>
            <a:ext cx="12192000" cy="6858000"/>
          </a:xfrm>
          <a:prstGeom prst="rect">
            <a:avLst/>
          </a:prstGeom>
          <a:noFill/>
          <a:ln>
            <a:noFill/>
          </a:ln>
        </p:spPr>
      </p:pic>
      <p:sp>
        <p:nvSpPr>
          <p:cNvPr id="121" name="Google Shape;121;p17"/>
          <p:cNvSpPr txBox="1"/>
          <p:nvPr/>
        </p:nvSpPr>
        <p:spPr>
          <a:xfrm>
            <a:off x="1022733" y="1564945"/>
            <a:ext cx="10146534" cy="258445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Karunadu Technologies Pvt. Ltd. offers wide range of technical staffing services to suite the requirements of customer, starting from contract staffing to HR consultancy complimented by flexible models at optimal cost and time. Karunadu Technologies Pvt Limited is working with some of the major IT, ITES &amp; Non-IT companies for providing Consultation &amp; Staffing solutions. All Staffing solutions activities are carried and monitored by technical professionals which help’s greatly in understanding the customer requirements.</a:t>
            </a:r>
            <a:b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2" name="Google Shape;122;p17"/>
          <p:cNvSpPr txBox="1"/>
          <p:nvPr/>
        </p:nvSpPr>
        <p:spPr>
          <a:xfrm>
            <a:off x="3047082" y="247597"/>
            <a:ext cx="6097836" cy="120459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F3864"/>
              </a:buClr>
              <a:buSzPts val="3200"/>
              <a:buFont typeface="Times New Roman" panose="02020603050405020304"/>
              <a:buNone/>
            </a:pPr>
            <a:r>
              <a:rPr lang="en-US" sz="32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rPr>
              <a:t>CHAPTER 2</a:t>
            </a:r>
            <a:endParaRPr lang="en-US" sz="32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1000"/>
              </a:spcBef>
              <a:spcAft>
                <a:spcPts val="0"/>
              </a:spcAft>
              <a:buClr>
                <a:srgbClr val="1F3864"/>
              </a:buClr>
              <a:buSzPts val="3200"/>
              <a:buFont typeface="Times New Roman" panose="02020603050405020304"/>
              <a:buNone/>
            </a:pPr>
            <a:r>
              <a:rPr lang="en-US" sz="32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rPr>
              <a:t>DEPARTMENT PROFILE</a:t>
            </a:r>
            <a:endParaRPr lang="en-US" sz="32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3" name="Google Shape;123;p17"/>
          <p:cNvSpPr txBox="1"/>
          <p:nvPr/>
        </p:nvSpPr>
        <p:spPr>
          <a:xfrm>
            <a:off x="1022733" y="3972051"/>
            <a:ext cx="4551802" cy="263835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Skill development and internship</a:t>
            </a:r>
            <a:endPar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50000"/>
              </a:lnSpc>
              <a:spcBef>
                <a:spcPts val="1000"/>
              </a:spcBef>
              <a:spcAft>
                <a:spcPts val="0"/>
              </a:spcAft>
              <a:buClr>
                <a:schemeClr val="dk1"/>
              </a:buClr>
              <a:buSzPts val="1800"/>
              <a:buFont typeface="Noto Sans Symbols"/>
              <a:buChar char="⮚"/>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Thesis consultation</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50000"/>
              </a:lnSpc>
              <a:spcBef>
                <a:spcPts val="1000"/>
              </a:spcBef>
              <a:spcAft>
                <a:spcPts val="0"/>
              </a:spcAft>
              <a:buClr>
                <a:schemeClr val="dk1"/>
              </a:buClr>
              <a:buSzPts val="1800"/>
              <a:buFont typeface="Noto Sans Symbols"/>
              <a:buChar char="⮚"/>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Reveiw paper writing</a:t>
            </a:r>
            <a:endPar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50000"/>
              </a:lnSpc>
              <a:spcBef>
                <a:spcPts val="1000"/>
              </a:spcBef>
              <a:spcAft>
                <a:spcPts val="0"/>
              </a:spcAft>
              <a:buClr>
                <a:schemeClr val="dk1"/>
              </a:buClr>
              <a:buSzPts val="1800"/>
              <a:buFont typeface="Noto Sans Symbols"/>
              <a:buChar char="⮚"/>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Publishing</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50000"/>
              </a:lnSpc>
              <a:spcBef>
                <a:spcPts val="1000"/>
              </a:spcBef>
              <a:spcAft>
                <a:spcPts val="0"/>
              </a:spcAft>
              <a:buClr>
                <a:schemeClr val="dk1"/>
              </a:buClr>
              <a:buSzPts val="1800"/>
              <a:buFont typeface="Noto Sans Symbols"/>
              <a:buChar char="⮚"/>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Research proposal</a:t>
            </a:r>
            <a:endPar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p>
        </p:txBody>
      </p:sp>
      <p:sp>
        <p:nvSpPr>
          <p:cNvPr id="129" name="Google Shape;129;p18"/>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p>
        </p:txBody>
      </p:sp>
      <p:pic>
        <p:nvPicPr>
          <p:cNvPr id="130" name="Google Shape;130;p18"/>
          <p:cNvPicPr preferRelativeResize="0"/>
          <p:nvPr/>
        </p:nvPicPr>
        <p:blipFill rotWithShape="1">
          <a:blip r:embed="rId1"/>
          <a:srcRect/>
          <a:stretch>
            <a:fillRect/>
          </a:stretch>
        </p:blipFill>
        <p:spPr>
          <a:xfrm>
            <a:off x="-10160" y="0"/>
            <a:ext cx="12192000" cy="6858000"/>
          </a:xfrm>
          <a:prstGeom prst="rect">
            <a:avLst/>
          </a:prstGeom>
          <a:noFill/>
          <a:ln>
            <a:noFill/>
          </a:ln>
        </p:spPr>
      </p:pic>
      <p:sp>
        <p:nvSpPr>
          <p:cNvPr id="131" name="Google Shape;131;p18"/>
          <p:cNvSpPr txBox="1"/>
          <p:nvPr/>
        </p:nvSpPr>
        <p:spPr>
          <a:xfrm>
            <a:off x="618172" y="2380297"/>
            <a:ext cx="10955655" cy="3415030"/>
          </a:xfrm>
          <a:prstGeom prst="rect">
            <a:avLst/>
          </a:prstGeom>
          <a:noFill/>
          <a:ln>
            <a:noFill/>
          </a:ln>
        </p:spPr>
        <p:txBody>
          <a:bodyPr spcFirstLastPara="1" wrap="square" lIns="91425" tIns="45700" rIns="91425" bIns="45700" anchor="ctr" anchorCtr="0">
            <a:spAutoFit/>
          </a:bodyPr>
          <a:lstStyle/>
          <a:p>
            <a:pPr marL="285750" marR="0" lvl="0" indent="-285750" algn="l" rtl="0">
              <a:lnSpc>
                <a:spcPct val="100000"/>
              </a:lnSpc>
              <a:spcBef>
                <a:spcPts val="0"/>
              </a:spcBef>
              <a:spcAft>
                <a:spcPts val="0"/>
              </a:spcAft>
              <a:buClr>
                <a:srgbClr val="000000"/>
              </a:buClr>
              <a:buSzPts val="2400"/>
              <a:buFont typeface="Noto Sans Symbols"/>
              <a:buChar char="⮚"/>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Objectives :</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To predict the different patients categories using logistic regression</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200000"/>
              </a:lnSpc>
              <a:spcBef>
                <a:spcPts val="0"/>
              </a:spcBef>
              <a:spcAft>
                <a:spcPts val="0"/>
              </a:spcAft>
              <a:buClr>
                <a:srgbClr val="1F3864"/>
              </a:buClr>
              <a:buSzPts val="2400"/>
              <a:buFont typeface="Noto Sans Symbols"/>
              <a:buChar char="⮚"/>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Software Used : </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Anaconda,VSCode</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200000"/>
              </a:lnSpc>
              <a:spcBef>
                <a:spcPts val="0"/>
              </a:spcBef>
              <a:spcAft>
                <a:spcPts val="0"/>
              </a:spcAft>
              <a:buClr>
                <a:srgbClr val="1F3864"/>
              </a:buClr>
              <a:buSzPts val="2400"/>
              <a:buFont typeface="Noto Sans Symbols"/>
              <a:buChar char="⮚"/>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Algorithm Used :</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Logistic Regression</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200000"/>
              </a:lnSpc>
              <a:spcBef>
                <a:spcPts val="0"/>
              </a:spcBef>
              <a:spcAft>
                <a:spcPts val="0"/>
              </a:spcAft>
              <a:buClr>
                <a:srgbClr val="1F3864"/>
              </a:buClr>
              <a:buSzPts val="2400"/>
              <a:buFont typeface="Noto Sans Symbols"/>
              <a:buChar char="⮚"/>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Dataset Used : </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Training_data.csv</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200000"/>
              </a:lnSpc>
              <a:spcBef>
                <a:spcPts val="0"/>
              </a:spcBef>
              <a:spcAft>
                <a:spcPts val="0"/>
              </a:spcAft>
              <a:buClr>
                <a:srgbClr val="1F3864"/>
              </a:buClr>
              <a:buSzPts val="2400"/>
              <a:buFont typeface="Noto Sans Symbols"/>
              <a:buChar char="⮚"/>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Data Processing Techniques :</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Labelling string values using LabelEncoder()</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2" name="Google Shape;132;p18"/>
          <p:cNvSpPr txBox="1"/>
          <p:nvPr/>
        </p:nvSpPr>
        <p:spPr>
          <a:xfrm>
            <a:off x="3545205" y="130492"/>
            <a:ext cx="4143375" cy="10763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F3864"/>
              </a:buClr>
              <a:buSzPts val="3200"/>
              <a:buFont typeface="Times New Roman" panose="02020603050405020304"/>
              <a:buNone/>
            </a:pPr>
            <a:r>
              <a:rPr lang="en-US" sz="32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rPr>
              <a:t>CHAPTER 3</a:t>
            </a:r>
            <a:endParaRPr lang="en-US" sz="32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1F3864"/>
              </a:buClr>
              <a:buSzPts val="3200"/>
              <a:buFont typeface="Times New Roman" panose="02020603050405020304"/>
              <a:buNone/>
            </a:pPr>
            <a:r>
              <a:rPr lang="en-US" sz="32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rPr>
              <a:t>TASK ASSIGNED</a:t>
            </a:r>
            <a:endParaRPr lang="en-US" sz="3200" b="1" i="0" u="none" strike="noStrike" cap="none">
              <a:solidFill>
                <a:srgbClr val="1F3864"/>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3" name="Google Shape;133;p18"/>
          <p:cNvSpPr txBox="1"/>
          <p:nvPr/>
        </p:nvSpPr>
        <p:spPr>
          <a:xfrm>
            <a:off x="556260" y="1633537"/>
            <a:ext cx="6270625" cy="5219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New Roman" panose="02020603050405020304"/>
              <a:buNone/>
            </a:pPr>
            <a:r>
              <a:rPr lang="en-US" sz="2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HOSPITAL SURVIVAL PREDICTION</a:t>
            </a:r>
            <a:endParaRPr lang="en-US" sz="2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p>
        </p:txBody>
      </p:sp>
      <p:sp>
        <p:nvSpPr>
          <p:cNvPr id="139" name="Google Shape;139;p19"/>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p>
        </p:txBody>
      </p:sp>
      <p:pic>
        <p:nvPicPr>
          <p:cNvPr id="140" name="Google Shape;140;p19"/>
          <p:cNvPicPr preferRelativeResize="0"/>
          <p:nvPr/>
        </p:nvPicPr>
        <p:blipFill rotWithShape="1">
          <a:blip r:embed="rId1"/>
          <a:srcRect/>
          <a:stretch>
            <a:fillRect/>
          </a:stretch>
        </p:blipFill>
        <p:spPr>
          <a:xfrm>
            <a:off x="-20320" y="0"/>
            <a:ext cx="12192000" cy="6858000"/>
          </a:xfrm>
          <a:prstGeom prst="rect">
            <a:avLst/>
          </a:prstGeom>
          <a:noFill/>
          <a:ln>
            <a:noFill/>
          </a:ln>
        </p:spPr>
      </p:pic>
      <p:sp>
        <p:nvSpPr>
          <p:cNvPr id="141" name="Google Shape;141;p19"/>
          <p:cNvSpPr/>
          <p:nvPr/>
        </p:nvSpPr>
        <p:spPr>
          <a:xfrm>
            <a:off x="838200" y="192729"/>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Times New Roman" panose="02020603050405020304"/>
              <a:buNone/>
            </a:pPr>
            <a:r>
              <a:rPr lang="en-US" sz="4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Approach Used:</a:t>
            </a:r>
            <a:endParaRPr lang="en-US" sz="4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2" name="Google Shape;142;p19"/>
          <p:cNvPicPr preferRelativeResize="0"/>
          <p:nvPr/>
        </p:nvPicPr>
        <p:blipFill rotWithShape="1">
          <a:blip r:embed="rId2"/>
          <a:srcRect/>
          <a:stretch>
            <a:fillRect/>
          </a:stretch>
        </p:blipFill>
        <p:spPr>
          <a:xfrm>
            <a:off x="3887168" y="1113688"/>
            <a:ext cx="4220512" cy="53791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p>
        </p:txBody>
      </p:sp>
      <p:sp>
        <p:nvSpPr>
          <p:cNvPr id="148" name="Google Shape;148;p2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p>
        </p:txBody>
      </p:sp>
      <p:pic>
        <p:nvPicPr>
          <p:cNvPr id="149" name="Google Shape;149;p20"/>
          <p:cNvPicPr preferRelativeResize="0"/>
          <p:nvPr/>
        </p:nvPicPr>
        <p:blipFill rotWithShape="1">
          <a:blip r:embed="rId1"/>
          <a:srcRect/>
          <a:stretch>
            <a:fillRect/>
          </a:stretch>
        </p:blipFill>
        <p:spPr>
          <a:xfrm>
            <a:off x="-20320" y="0"/>
            <a:ext cx="12192000" cy="6858000"/>
          </a:xfrm>
          <a:prstGeom prst="rect">
            <a:avLst/>
          </a:prstGeom>
          <a:noFill/>
          <a:ln>
            <a:noFill/>
          </a:ln>
        </p:spPr>
      </p:pic>
      <p:sp>
        <p:nvSpPr>
          <p:cNvPr id="150" name="Google Shape;150;p20"/>
          <p:cNvSpPr/>
          <p:nvPr/>
        </p:nvSpPr>
        <p:spPr>
          <a:xfrm>
            <a:off x="1046481" y="259040"/>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800"/>
              <a:buFont typeface="Times New Roman" panose="02020603050405020304"/>
              <a:buNone/>
            </a:pPr>
            <a:r>
              <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CODE</a:t>
            </a:r>
            <a:endPar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51" name="Google Shape;151;p20"/>
          <p:cNvPicPr preferRelativeResize="0"/>
          <p:nvPr/>
        </p:nvPicPr>
        <p:blipFill rotWithShape="1">
          <a:blip r:embed="rId2"/>
          <a:srcRect/>
          <a:stretch>
            <a:fillRect/>
          </a:stretch>
        </p:blipFill>
        <p:spPr>
          <a:xfrm>
            <a:off x="1046481" y="1813244"/>
            <a:ext cx="5226050" cy="4135078"/>
          </a:xfrm>
          <a:prstGeom prst="rect">
            <a:avLst/>
          </a:prstGeom>
          <a:noFill/>
          <a:ln>
            <a:noFill/>
          </a:ln>
        </p:spPr>
      </p:pic>
      <p:pic>
        <p:nvPicPr>
          <p:cNvPr id="152" name="Google Shape;152;p20"/>
          <p:cNvPicPr preferRelativeResize="0"/>
          <p:nvPr/>
        </p:nvPicPr>
        <p:blipFill rotWithShape="1">
          <a:blip r:embed="rId3"/>
          <a:srcRect/>
          <a:stretch>
            <a:fillRect/>
          </a:stretch>
        </p:blipFill>
        <p:spPr>
          <a:xfrm>
            <a:off x="6461760" y="1813244"/>
            <a:ext cx="4978399" cy="41350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p>
        </p:txBody>
      </p:sp>
      <p:sp>
        <p:nvSpPr>
          <p:cNvPr id="158" name="Google Shape;158;p2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p>
        </p:txBody>
      </p:sp>
      <p:pic>
        <p:nvPicPr>
          <p:cNvPr id="159" name="Google Shape;159;p21"/>
          <p:cNvPicPr preferRelativeResize="0"/>
          <p:nvPr/>
        </p:nvPicPr>
        <p:blipFill rotWithShape="1">
          <a:blip r:embed="rId1"/>
          <a:srcRect/>
          <a:stretch>
            <a:fillRect/>
          </a:stretch>
        </p:blipFill>
        <p:spPr>
          <a:xfrm>
            <a:off x="-20320" y="0"/>
            <a:ext cx="12192000" cy="6858000"/>
          </a:xfrm>
          <a:prstGeom prst="rect">
            <a:avLst/>
          </a:prstGeom>
          <a:noFill/>
          <a:ln>
            <a:noFill/>
          </a:ln>
        </p:spPr>
      </p:pic>
      <p:pic>
        <p:nvPicPr>
          <p:cNvPr id="160" name="Google Shape;160;p21"/>
          <p:cNvPicPr preferRelativeResize="0"/>
          <p:nvPr/>
        </p:nvPicPr>
        <p:blipFill rotWithShape="1">
          <a:blip r:embed="rId2"/>
          <a:srcRect/>
          <a:stretch>
            <a:fillRect/>
          </a:stretch>
        </p:blipFill>
        <p:spPr>
          <a:xfrm>
            <a:off x="2487613" y="1558514"/>
            <a:ext cx="7784147" cy="4618449"/>
          </a:xfrm>
          <a:prstGeom prst="rect">
            <a:avLst/>
          </a:prstGeom>
          <a:noFill/>
          <a:ln>
            <a:noFill/>
          </a:ln>
        </p:spPr>
      </p:pic>
      <p:sp>
        <p:nvSpPr>
          <p:cNvPr id="161" name="Google Shape;161;p21"/>
          <p:cNvSpPr/>
          <p:nvPr/>
        </p:nvSpPr>
        <p:spPr>
          <a:xfrm>
            <a:off x="838200" y="165482"/>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800"/>
              <a:buFont typeface="Times New Roman" panose="02020603050405020304"/>
              <a:buNone/>
            </a:pPr>
            <a:r>
              <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OUTPUT</a:t>
            </a:r>
            <a:endPar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4872</Words>
  <Application>WPS Presentation</Application>
  <PresentationFormat/>
  <Paragraphs>132</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Arial</vt:lpstr>
      <vt:lpstr>Calibri</vt:lpstr>
      <vt:lpstr>Times New Roman</vt:lpstr>
      <vt:lpstr>Times</vt:lpstr>
      <vt:lpstr>Times New Roman</vt:lpstr>
      <vt:lpstr>Noto Sans Symbols</vt:lpstr>
      <vt:lpstr>Segoe Print</vt:lpstr>
      <vt:lpstr>Algerian</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Khushbu Bhandari</cp:lastModifiedBy>
  <cp:revision>2</cp:revision>
  <dcterms:created xsi:type="dcterms:W3CDTF">2024-06-26T08:02:04Z</dcterms:created>
  <dcterms:modified xsi:type="dcterms:W3CDTF">2024-06-26T08:02:41Z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B63824C493EF47BB9DE1AE40A6E9C269_13</vt:lpwstr>
  </property>
  <property fmtid="{D5CDD505-2E9C-101B-9397-08002B2CF9AE}" pid="3" name="KSOProductBuildVer">
    <vt:lpwstr>1033-12.2.0.13472</vt:lpwstr>
  </property>
</Properties>
</file>