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THWANI, KHUSHBU" userId="8cb4732d-b5c6-4d5a-bcf4-8e94a006eb5e" providerId="ADAL" clId="{A1DF8DC5-49F8-41FF-AC12-980803A41A99}"/>
    <pc:docChg chg="modSld">
      <pc:chgData name="JETHWANI, KHUSHBU" userId="8cb4732d-b5c6-4d5a-bcf4-8e94a006eb5e" providerId="ADAL" clId="{A1DF8DC5-49F8-41FF-AC12-980803A41A99}" dt="2023-01-03T12:33:18.562" v="111" actId="1076"/>
      <pc:docMkLst>
        <pc:docMk/>
      </pc:docMkLst>
      <pc:sldChg chg="modSp mod">
        <pc:chgData name="JETHWANI, KHUSHBU" userId="8cb4732d-b5c6-4d5a-bcf4-8e94a006eb5e" providerId="ADAL" clId="{A1DF8DC5-49F8-41FF-AC12-980803A41A99}" dt="2023-01-03T12:33:18.562" v="111" actId="1076"/>
        <pc:sldMkLst>
          <pc:docMk/>
          <pc:sldMk cId="0" sldId="1989"/>
        </pc:sldMkLst>
        <pc:spChg chg="mod">
          <ac:chgData name="JETHWANI, KHUSHBU" userId="8cb4732d-b5c6-4d5a-bcf4-8e94a006eb5e" providerId="ADAL" clId="{A1DF8DC5-49F8-41FF-AC12-980803A41A99}" dt="2023-01-03T12:33:18.562" v="111" actId="1076"/>
          <ac:spMkLst>
            <pc:docMk/>
            <pc:sldMk cId="0" sldId="1989"/>
            <ac:spMk id="5" creationId="{00000000-0000-0000-0000-000000000000}"/>
          </ac:spMkLst>
        </pc:spChg>
        <pc:graphicFrameChg chg="modGraphic">
          <ac:chgData name="JETHWANI, KHUSHBU" userId="8cb4732d-b5c6-4d5a-bcf4-8e94a006eb5e" providerId="ADAL" clId="{A1DF8DC5-49F8-41FF-AC12-980803A41A99}" dt="2023-01-03T12:32:20.298" v="110" actId="20577"/>
          <ac:graphicFrameMkLst>
            <pc:docMk/>
            <pc:sldMk cId="0" sldId="1989"/>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28941930"/>
              </p:ext>
            </p:extLst>
          </p:nvPr>
        </p:nvGraphicFramePr>
        <p:xfrm>
          <a:off x="9220200" y="1184910"/>
          <a:ext cx="2971800" cy="5673090"/>
        </p:xfrm>
        <a:graphic>
          <a:graphicData uri="http://schemas.openxmlformats.org/drawingml/2006/table">
            <a:tbl>
              <a:tblPr firstRow="1" bandRow="1">
                <a:tableStyleId>{0E3FDE45-AF77-4B5C-9715-49D594BDF05E}</a:tableStyleId>
              </a:tblPr>
              <a:tblGrid>
                <a:gridCol w="1093144">
                  <a:extLst>
                    <a:ext uri="{9D8B030D-6E8A-4147-A177-3AD203B41FA5}">
                      <a16:colId xmlns:a16="http://schemas.microsoft.com/office/drawing/2014/main" val="20000"/>
                    </a:ext>
                  </a:extLst>
                </a:gridCol>
                <a:gridCol w="1878656">
                  <a:extLst>
                    <a:ext uri="{9D8B030D-6E8A-4147-A177-3AD203B41FA5}">
                      <a16:colId xmlns:a16="http://schemas.microsoft.com/office/drawing/2014/main" val="20001"/>
                    </a:ext>
                  </a:extLst>
                </a:gridCol>
              </a:tblGrid>
              <a:tr h="893889">
                <a:tc>
                  <a:txBody>
                    <a:bodyPr/>
                    <a:lstStyle/>
                    <a:p>
                      <a:r>
                        <a:rPr kumimoji="0" lang="en-US" sz="9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 8</a:t>
                      </a:r>
                    </a:p>
                    <a:p>
                      <a:r>
                        <a:rPr kumimoji="0" lang="en-US" sz="9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/J2EE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u="none" strike="noStrike" kern="1200" cap="none" spc="0" normalizeH="0" baseline="0" noProof="0" dirty="0">
                          <a:ln>
                            <a:noFill/>
                          </a:ln>
                          <a:effectLst/>
                          <a:uLnTx/>
                          <a:uFillTx/>
                        </a:rPr>
                        <a:t>Basics, OOPS, Exception Handling ,Arrays ,Collection and Generics, lambda exp, Stream API, Junit, Mockito</a:t>
                      </a:r>
                    </a:p>
                  </a:txBody>
                  <a:tcPr/>
                </a:tc>
                <a:extLst>
                  <a:ext uri="{0D108BD9-81ED-4DB2-BD59-A6C34878D82A}">
                    <a16:rowId xmlns:a16="http://schemas.microsoft.com/office/drawing/2014/main" val="10000"/>
                  </a:ext>
                </a:extLst>
              </a:tr>
              <a:tr h="428214">
                <a:tc>
                  <a:txBody>
                    <a:bodyPr/>
                    <a:lstStyle/>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Spring</a:t>
                      </a:r>
                    </a:p>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core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IOC &amp; Dependency Injection, Autowire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34462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a:t>
                      </a: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REST/Spring Cloud/Spring Boot Microservices</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C/C++/DSA</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Machine Learning</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REST controllers, Implementation of GET, POST, PUT &amp; DELETE,</a:t>
                      </a: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Exception Handling, Testing Services, Controller &amp; Repository layer.</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Certification on C,C++,Data Structure and Algorithms.</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Certification </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on Machine Learning with various Projects.</a:t>
                      </a:r>
                    </a:p>
                  </a:txBody>
                  <a:tcPr/>
                </a:tc>
                <a:extLst>
                  <a:ext uri="{0D108BD9-81ED-4DB2-BD59-A6C34878D82A}">
                    <a16:rowId xmlns:a16="http://schemas.microsoft.com/office/drawing/2014/main" val="2362141945"/>
                  </a:ext>
                </a:extLst>
              </a:tr>
              <a:tr h="3776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lang="en-IN" sz="900" b="0" i="0" u="none" strike="noStrike" kern="1200" baseline="0" dirty="0">
                          <a:solidFill>
                            <a:schemeClr val="tx1"/>
                          </a:solidFill>
                          <a:latin typeface="+mn-lt"/>
                          <a:ea typeface="+mn-ea"/>
                          <a:cs typeface="+mn-cs"/>
                        </a:rPr>
                        <a:t>MongoDB No </a:t>
                      </a:r>
                      <a:r>
                        <a:rPr lang="en-IN" sz="900" b="0" i="0" u="none" strike="noStrike" kern="1200" baseline="0" dirty="0" err="1">
                          <a:solidFill>
                            <a:schemeClr val="tx1"/>
                          </a:solidFill>
                          <a:latin typeface="+mn-lt"/>
                          <a:ea typeface="+mn-ea"/>
                          <a:cs typeface="+mn-cs"/>
                        </a:rPr>
                        <a:t>SqlBasics</a:t>
                      </a:r>
                      <a:endParaRPr lang="en-IN" sz="900" b="0" i="0" u="none" strike="noStrike" kern="1200" baseline="0" dirty="0">
                        <a:solidFill>
                          <a:schemeClr val="tx1"/>
                        </a:solidFill>
                        <a:latin typeface="+mn-lt"/>
                        <a:ea typeface="+mn-ea"/>
                        <a:cs typeface="+mn-cs"/>
                      </a:endParaRPr>
                    </a:p>
                    <a:p>
                      <a:r>
                        <a:rPr lang="en-IN" sz="900" b="0" i="0" u="none" strike="noStrike" kern="1200" baseline="0" dirty="0">
                          <a:solidFill>
                            <a:schemeClr val="tx1"/>
                          </a:solidFill>
                          <a:latin typeface="+mn-lt"/>
                          <a:ea typeface="+mn-ea"/>
                          <a:cs typeface="+mn-cs"/>
                        </a:rPr>
                        <a:t>My SQL RDS Basics</a:t>
                      </a:r>
                    </a:p>
                  </a:txBody>
                  <a:tcPr/>
                </a:tc>
                <a:extLst>
                  <a:ext uri="{0D108BD9-81ED-4DB2-BD59-A6C34878D82A}">
                    <a16:rowId xmlns:a16="http://schemas.microsoft.com/office/drawing/2014/main" val="10001"/>
                  </a:ext>
                </a:extLst>
              </a:tr>
              <a:tr h="41030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900" u="none" strike="noStrike" kern="1200" cap="none" spc="0" normalizeH="0" baseline="0" noProof="0">
                          <a:ln>
                            <a:noFill/>
                          </a:ln>
                          <a:effectLst/>
                          <a:uLnTx/>
                          <a:uFillTx/>
                        </a:rPr>
                        <a:t>Tools</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dirty="0">
                          <a:solidFill>
                            <a:schemeClr val="tx1"/>
                          </a:solidFill>
                        </a:rPr>
                        <a:t>GIT, Postman</a:t>
                      </a:r>
                    </a:p>
                  </a:txBody>
                  <a:tcPr/>
                </a:tc>
                <a:extLst>
                  <a:ext uri="{0D108BD9-81ED-4DB2-BD59-A6C34878D82A}">
                    <a16:rowId xmlns:a16="http://schemas.microsoft.com/office/drawing/2014/main" val="10002"/>
                  </a:ext>
                </a:extLst>
              </a:tr>
              <a:tr h="324473">
                <a:tc>
                  <a:txBody>
                    <a:bodyPr/>
                    <a:lstStyle/>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UI Technology</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a:solidFill>
                            <a:schemeClr val="tx1"/>
                          </a:solidFill>
                        </a:rPr>
                        <a:t>HTML5 ,CSS</a:t>
                      </a:r>
                      <a:endParaRPr lang="en-US" sz="900" dirty="0">
                        <a:solidFill>
                          <a:schemeClr val="tx1"/>
                        </a:solidFill>
                      </a:endParaRPr>
                    </a:p>
                  </a:txBody>
                  <a:tcPr/>
                </a:tc>
                <a:extLst>
                  <a:ext uri="{0D108BD9-81ED-4DB2-BD59-A6C34878D82A}">
                    <a16:rowId xmlns:a16="http://schemas.microsoft.com/office/drawing/2014/main" val="10003"/>
                  </a:ext>
                </a:extLst>
              </a:tr>
              <a:tr h="893889">
                <a:tc>
                  <a:txBody>
                    <a:bodyPr/>
                    <a:lstStyle/>
                    <a:p>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Add On Skills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 Team management, Peer learning </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551693" y="2971800"/>
            <a:ext cx="4314098" cy="3655648"/>
          </a:xfrm>
        </p:spPr>
        <p:txBody>
          <a:bodyPr vert="horz" lIns="0" tIns="0" rIns="0" bIns="0" rtlCol="0" anchor="t">
            <a:noAutofit/>
          </a:bodyPr>
          <a:lstStyle/>
          <a:p>
            <a:pPr marL="171450" indent="-171450">
              <a:lnSpc>
                <a:spcPct val="114000"/>
              </a:lnSpc>
              <a:buFont typeface="Arial" panose="020B0604020202020204" pitchFamily="34" charset="0"/>
              <a:buChar char="•"/>
            </a:pPr>
            <a:r>
              <a:rPr lang="en-IN" altLang="nl-NL" dirty="0"/>
              <a:t>Aws Cloud practitioner certificate </a:t>
            </a:r>
            <a:endParaRPr lang="en-IN" altLang="en-US" dirty="0"/>
          </a:p>
          <a:p>
            <a:pPr marL="171450" lvl="0" indent="-171450" algn="l">
              <a:lnSpc>
                <a:spcPts val="1300"/>
              </a:lnSpc>
              <a:spcBef>
                <a:spcPts val="300"/>
              </a:spcBef>
              <a:spcAft>
                <a:spcPts val="500"/>
              </a:spcAft>
              <a:buFont typeface="Arial" panose="020B0604020202020204" pitchFamily="34" charset="0"/>
              <a:buChar char="•"/>
              <a:tabLst>
                <a:tab pos="2743200" algn="ctr"/>
                <a:tab pos="5486400" algn="r"/>
                <a:tab pos="457200" algn="l"/>
              </a:tabLs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Learned implementation of microservice architecture using Java and Spring Cloud</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gn="l">
              <a:lnSpc>
                <a:spcPts val="1300"/>
              </a:lnSpc>
              <a:spcBef>
                <a:spcPts val="300"/>
              </a:spcBef>
              <a:spcAft>
                <a:spcPts val="500"/>
              </a:spcAft>
              <a:buFont typeface="Arial" panose="020B0604020202020204" pitchFamily="34" charset="0"/>
              <a:buChar char="•"/>
              <a:tabLst>
                <a:tab pos="2743200" algn="ctr"/>
                <a:tab pos="5486400" algn="r"/>
                <a:tab pos="457200" algn="l"/>
              </a:tabLs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Did RND on various Frameworks and libraries of spring to find better solutions for building microservices.</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14000"/>
              </a:lnSpc>
              <a:buFont typeface="Arial" panose="020B0604020202020204" pitchFamily="34" charset="0"/>
              <a:buChar char="•"/>
            </a:pPr>
            <a:r>
              <a:rPr lang="en-US" sz="1000" dirty="0">
                <a:sym typeface="+mn-ea"/>
              </a:rPr>
              <a:t>Experience in creating projects with the Machine Learning Technology using various Libraries of Python.</a:t>
            </a:r>
            <a:endParaRPr lang="en-US" sz="10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Senior Analyst/Software Engineer</a:t>
            </a:r>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dirty="0"/>
              <a:t>khushbu.jethwani@capgemini.com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+91 8949466076</a:t>
            </a:r>
            <a:endParaRPr lang="en-US" altLang="nl-NL" dirty="0"/>
          </a:p>
        </p:txBody>
      </p:sp>
      <p:sp>
        <p:nvSpPr>
          <p:cNvPr id="7175" name="Text Placeholder 26"/>
          <p:cNvSpPr>
            <a:spLocks noGrp="1"/>
          </p:cNvSpPr>
          <p:nvPr>
            <p:ph type="body" sz="quarter" idx="50"/>
          </p:nvPr>
        </p:nvSpPr>
        <p:spPr>
          <a:xfrm>
            <a:off x="518736" y="2802119"/>
            <a:ext cx="3978346" cy="3894772"/>
          </a:xfrm>
        </p:spPr>
        <p:txBody>
          <a:bodyPr/>
          <a:lstStyle/>
          <a:p>
            <a:endParaRPr lang="en-US" altLang="en-US" sz="1100" b="1" dirty="0"/>
          </a:p>
          <a:p>
            <a:pPr marL="171450" indent="-171450">
              <a:buFont typeface="Arial" panose="020B0604020202020204" pitchFamily="34" charset="0"/>
              <a:buChar char="•"/>
            </a:pPr>
            <a:r>
              <a:rPr lang="en-US" sz="1200" dirty="0"/>
              <a:t>A motivated, adaptable, organized and self-driven learner and always ready to contribute while gaining new skills and learning new tools.</a:t>
            </a:r>
          </a:p>
          <a:p>
            <a:pPr marL="171450" indent="-171450">
              <a:buFont typeface="Arial" panose="020B0604020202020204" pitchFamily="34" charset="0"/>
              <a:buChar char="•"/>
            </a:pPr>
            <a:r>
              <a:rPr lang="en-US" sz="1200" dirty="0"/>
              <a:t>A team player with good communication skills.</a:t>
            </a:r>
          </a:p>
          <a:p>
            <a:pPr marL="171450" indent="-171450">
              <a:buFont typeface="Arial" panose="020B0604020202020204" pitchFamily="34" charset="0"/>
              <a:buChar char="•"/>
            </a:pPr>
            <a:r>
              <a:rPr lang="en-US" altLang="en-US" sz="1200" dirty="0">
                <a:sym typeface="+mn-ea"/>
              </a:rPr>
              <a:t>Intermediate level knowledge of JAVA and upskilling day by day</a:t>
            </a:r>
            <a:endParaRPr lang="en-US" altLang="en-US" sz="1200" dirty="0"/>
          </a:p>
          <a:p>
            <a:pPr marL="171450" indent="-171450">
              <a:buFont typeface="Arial" panose="020B0604020202020204" pitchFamily="34" charset="0"/>
              <a:buChar char="•"/>
            </a:pPr>
            <a:r>
              <a:rPr lang="en-US" sz="1200" dirty="0">
                <a:sym typeface="+mn-ea"/>
              </a:rPr>
              <a:t>Java Microservice Development knowledge using Spring boot and spring cloud framework on a beginner level.</a:t>
            </a:r>
          </a:p>
          <a:p>
            <a:pPr marL="171450" indent="-171450">
              <a:buFont typeface="Arial" panose="020B0604020202020204" pitchFamily="34" charset="0"/>
              <a:buChar cha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 Team management, Peer learning </a:t>
            </a:r>
          </a:p>
          <a:p>
            <a:pPr marL="171450" indent="-171450">
              <a:buFont typeface="Arial" panose="020B0604020202020204" pitchFamily="34" charset="0"/>
              <a:buChar char="•"/>
            </a:pPr>
            <a:endParaRPr lang="en-US" altLang="nl-NL" dirty="0"/>
          </a:p>
          <a:p>
            <a:endParaRPr lang="en-US" altLang="nl-NL" dirty="0"/>
          </a:p>
        </p:txBody>
      </p:sp>
      <p:sp>
        <p:nvSpPr>
          <p:cNvPr id="7178" name="Text Placeholder 1"/>
          <p:cNvSpPr>
            <a:spLocks noGrp="1"/>
          </p:cNvSpPr>
          <p:nvPr>
            <p:ph type="body" sz="quarter" idx="41"/>
          </p:nvPr>
        </p:nvSpPr>
        <p:spPr>
          <a:xfrm>
            <a:off x="2468563" y="146469"/>
            <a:ext cx="6223000" cy="306387"/>
          </a:xfrm>
        </p:spPr>
        <p:txBody>
          <a:bodyPr/>
          <a:lstStyle/>
          <a:p>
            <a:r>
              <a:rPr lang="en-US" altLang="en-IN" dirty="0"/>
              <a:t>KHUSHBU JETHWANI</a:t>
            </a:r>
          </a:p>
        </p:txBody>
      </p:sp>
      <p:sp>
        <p:nvSpPr>
          <p:cNvPr id="7183" name="Text Placeholder 25"/>
          <p:cNvSpPr txBox="1">
            <a:spLocks noChangeArrowheads="1"/>
          </p:cNvSpPr>
          <p:nvPr/>
        </p:nvSpPr>
        <p:spPr bwMode="white">
          <a:xfrm>
            <a:off x="3089017" y="1975104"/>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p:cNvSpPr/>
          <p:nvPr/>
        </p:nvSpPr>
        <p:spPr>
          <a:xfrm>
            <a:off x="9276808" y="485568"/>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(ECE) : 2018 to 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3" name="Text Placeholder 21">
            <a:extLst>
              <a:ext uri="{FF2B5EF4-FFF2-40B4-BE49-F238E27FC236}">
                <a16:creationId xmlns:a16="http://schemas.microsoft.com/office/drawing/2014/main" id="{94518C03-AF08-8698-7BBE-3925C09BFF6F}"/>
              </a:ext>
            </a:extLst>
          </p:cNvPr>
          <p:cNvSpPr txBox="1">
            <a:spLocks/>
          </p:cNvSpPr>
          <p:nvPr/>
        </p:nvSpPr>
        <p:spPr bwMode="white">
          <a:xfrm>
            <a:off x="2468563" y="978686"/>
            <a:ext cx="6056312" cy="322262"/>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endParaRPr lang="nl-NL" altLang="nl-NL" dirty="0"/>
          </a:p>
        </p:txBody>
      </p:sp>
      <p:sp>
        <p:nvSpPr>
          <p:cNvPr id="4" name="Text Placeholder 24">
            <a:extLst>
              <a:ext uri="{FF2B5EF4-FFF2-40B4-BE49-F238E27FC236}">
                <a16:creationId xmlns:a16="http://schemas.microsoft.com/office/drawing/2014/main" id="{CB2CF3A5-6EB6-9AE6-C416-EA148AB46B05}"/>
              </a:ext>
            </a:extLst>
          </p:cNvPr>
          <p:cNvSpPr txBox="1">
            <a:spLocks/>
          </p:cNvSpPr>
          <p:nvPr/>
        </p:nvSpPr>
        <p:spPr bwMode="white">
          <a:xfrm>
            <a:off x="3594191" y="1330921"/>
            <a:ext cx="2667000" cy="2032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altLang="nl-NL" sz="1200" dirty="0"/>
              <a:t>  Bangalore</a:t>
            </a:r>
          </a:p>
        </p:txBody>
      </p:sp>
      <p:pic>
        <p:nvPicPr>
          <p:cNvPr id="11" name="Picture Placeholder 10">
            <a:extLst>
              <a:ext uri="{FF2B5EF4-FFF2-40B4-BE49-F238E27FC236}">
                <a16:creationId xmlns:a16="http://schemas.microsoft.com/office/drawing/2014/main" id="{212DDBC7-3867-4060-9106-A0AB6DD6B846}"/>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2344" b="12344"/>
          <a:stretch/>
        </p:blipFill>
        <p:spPr>
          <a:xfrm>
            <a:off x="316831" y="228600"/>
            <a:ext cx="1734208" cy="1746504"/>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2.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6371</TotalTime>
  <Words>265</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JETHWANI, KHUSHBU</cp:lastModifiedBy>
  <cp:revision>181</cp:revision>
  <dcterms:created xsi:type="dcterms:W3CDTF">2020-09-22T06:24:00Z</dcterms:created>
  <dcterms:modified xsi:type="dcterms:W3CDTF">2023-01-03T12:33:29Z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