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241927" y="924232"/>
            <a:ext cx="3071544" cy="4345857"/>
          </a:xfrm>
          <a:prstGeom prst="rect">
            <a:avLst/>
          </a:prstGeom>
          <a:noFill/>
          <a:ln>
            <a:noFill/>
          </a:ln>
        </p:spPr>
        <p:txBody>
          <a:bodyPr spcFirstLastPara="1" wrap="square" lIns="0" tIns="0" rIns="0" bIns="0" anchor="ctr" anchorCtr="0">
            <a:noAutofit/>
          </a:bodyPr>
          <a:lstStyle/>
          <a:p>
            <a:pPr marL="393750" lvl="1" indent="-285750">
              <a:buClr>
                <a:schemeClr val="tx2">
                  <a:lumMod val="100000"/>
                </a:schemeClr>
              </a:buClr>
              <a:buSzPct val="100000"/>
            </a:pPr>
            <a:r>
              <a:rPr lang="en-US" sz="4400" dirty="0">
                <a:solidFill>
                  <a:srgbClr val="D4DF33"/>
                </a:solidFill>
              </a:rPr>
              <a:t>Executive summary</a:t>
            </a:r>
            <a:endParaRPr sz="4400" dirty="0"/>
          </a:p>
        </p:txBody>
      </p:sp>
      <p:sp>
        <p:nvSpPr>
          <p:cNvPr id="512" name="Google Shape;512;p1"/>
          <p:cNvSpPr txBox="1"/>
          <p:nvPr/>
        </p:nvSpPr>
        <p:spPr>
          <a:xfrm>
            <a:off x="4497621" y="838200"/>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b="1" dirty="0">
                <a:solidFill>
                  <a:schemeClr val="dk1"/>
                </a:solidFill>
                <a:latin typeface="Trebuchet MS"/>
                <a:sym typeface="Trebuchet MS"/>
              </a:rPr>
              <a:t>Objective</a:t>
            </a:r>
            <a:endParaRPr b="1"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sym typeface="Trebuchet MS"/>
              </a:rPr>
              <a:t>Identify key drivers of PowerCo’s customer churn and develop a predictive model to reduce churn rates.</a:t>
            </a:r>
            <a:endParaRPr dirty="0"/>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IN" sz="1600" b="1" dirty="0">
                <a:solidFill>
                  <a:schemeClr val="dk1"/>
                </a:solidFill>
                <a:latin typeface="Trebuchet MS"/>
                <a:sym typeface="Trebuchet MS"/>
              </a:rPr>
              <a:t>Key Insights</a:t>
            </a:r>
            <a:endParaRPr b="1"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sym typeface="Trebuchet MS"/>
              </a:rPr>
              <a:t>Churn rate: 10% of total customer have churned.</a:t>
            </a: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sym typeface="Trebuchet MS"/>
              </a:rPr>
              <a:t>The churn rate for customer without contract is higher than the customer with contract.</a:t>
            </a:r>
            <a:endParaRPr lang="en-US" i="0" dirty="0">
              <a:effectLst/>
              <a:latin typeface="system-ui"/>
            </a:endParaRPr>
          </a:p>
          <a:p>
            <a:pPr marL="324000" marR="0" lvl="1" indent="-216000" algn="l" rtl="0">
              <a:lnSpc>
                <a:spcPct val="100000"/>
              </a:lnSpc>
              <a:spcBef>
                <a:spcPts val="300"/>
              </a:spcBef>
              <a:spcAft>
                <a:spcPts val="0"/>
              </a:spcAft>
              <a:buClr>
                <a:srgbClr val="28BA73"/>
              </a:buClr>
              <a:buSzPts val="1600"/>
              <a:buFont typeface="Trebuchet MS"/>
              <a:buChar char="•"/>
            </a:pPr>
            <a:endParaRPr dirty="0"/>
          </a:p>
          <a:p>
            <a:pPr marL="108000" marR="0" lvl="1" indent="0" algn="l" rtl="0">
              <a:lnSpc>
                <a:spcPct val="90000"/>
              </a:lnSpc>
              <a:spcBef>
                <a:spcPts val="300"/>
              </a:spcBef>
              <a:spcAft>
                <a:spcPts val="0"/>
              </a:spcAft>
              <a:buClr>
                <a:srgbClr val="28BA73"/>
              </a:buClr>
              <a:buSzPts val="1600"/>
              <a:buFont typeface="Arial"/>
              <a:buNone/>
            </a:pPr>
            <a:r>
              <a:rPr lang="en-US" sz="1600" b="1" dirty="0">
                <a:solidFill>
                  <a:schemeClr val="dk1"/>
                </a:solidFill>
                <a:latin typeface="Trebuchet MS"/>
                <a:sym typeface="Trebuchet MS"/>
              </a:rPr>
              <a:t>Model Performance</a:t>
            </a:r>
            <a:endParaRPr b="1" dirty="0"/>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Algorithm: Random Forest</a:t>
            </a:r>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Accuracy: 90%</a:t>
            </a:r>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tx1">
                    <a:lumMod val="100000"/>
                  </a:schemeClr>
                </a:solidFill>
                <a:latin typeface="Trebuchet MS" panose="020B0703020202090204" pitchFamily="34" charset="0"/>
              </a:rPr>
              <a:t>From the model, price is not a major factor of churn.</a:t>
            </a:r>
          </a:p>
          <a:p>
            <a:pPr marL="393749" marR="0" lvl="1" indent="-285750" algn="l" rtl="0">
              <a:lnSpc>
                <a:spcPct val="100000"/>
              </a:lnSpc>
              <a:spcBef>
                <a:spcPts val="300"/>
              </a:spcBef>
              <a:spcAft>
                <a:spcPts val="0"/>
              </a:spcAft>
              <a:buClr>
                <a:srgbClr val="28BA73"/>
              </a:buClr>
              <a:buSzPts val="1600"/>
              <a:buFont typeface="Arial" panose="020B0604020202020204" pitchFamily="34" charset="0"/>
              <a:buChar char="•"/>
            </a:pPr>
            <a:r>
              <a:rPr lang="en-US" sz="1600" dirty="0">
                <a:solidFill>
                  <a:schemeClr val="tx1">
                    <a:lumMod val="100000"/>
                  </a:schemeClr>
                </a:solidFill>
                <a:latin typeface="Trebuchet MS" panose="020B0703020202090204" pitchFamily="34" charset="0"/>
              </a:rPr>
              <a:t>Major features driving customer churn, including :</a:t>
            </a:r>
          </a:p>
          <a:p>
            <a:pPr marL="393749" indent="-285750">
              <a:spcBef>
                <a:spcPts val="300"/>
              </a:spcBef>
              <a:buClr>
                <a:srgbClr val="28BA73"/>
              </a:buClr>
              <a:buSzPts val="1600"/>
              <a:buFont typeface="Wingdings" panose="05000000000000000000" pitchFamily="2" charset="2"/>
              <a:buChar char="Ø"/>
            </a:pPr>
            <a:r>
              <a:rPr lang="en-US" sz="1600" dirty="0">
                <a:solidFill>
                  <a:schemeClr val="tx1">
                    <a:lumMod val="100000"/>
                  </a:schemeClr>
                </a:solidFill>
                <a:latin typeface="Trebuchet MS" panose="020B0703020202090204" pitchFamily="34" charset="0"/>
              </a:rPr>
              <a:t>Electricity consumption for past 12 months is the highest         determining factor of customer churn. </a:t>
            </a:r>
          </a:p>
          <a:p>
            <a:pPr marL="393749" indent="-285750">
              <a:spcBef>
                <a:spcPts val="300"/>
              </a:spcBef>
              <a:buClr>
                <a:srgbClr val="28BA73"/>
              </a:buClr>
              <a:buSzPts val="1600"/>
              <a:buFont typeface="Wingdings" panose="05000000000000000000" pitchFamily="2" charset="2"/>
              <a:buChar char="Ø"/>
            </a:pPr>
            <a:r>
              <a:rPr lang="en-US" sz="1600" dirty="0">
                <a:solidFill>
                  <a:schemeClr val="tx1">
                    <a:lumMod val="100000"/>
                  </a:schemeClr>
                </a:solidFill>
                <a:latin typeface="Trebuchet MS" panose="020B0703020202090204" pitchFamily="34" charset="0"/>
              </a:rPr>
              <a:t>Forecast Meter Rental for next 12 months</a:t>
            </a:r>
          </a:p>
          <a:p>
            <a:pPr marL="393749" indent="-285750">
              <a:spcBef>
                <a:spcPts val="300"/>
              </a:spcBef>
              <a:buClr>
                <a:srgbClr val="28BA73"/>
              </a:buClr>
              <a:buSzPts val="1600"/>
              <a:buFont typeface="Wingdings" panose="05000000000000000000" pitchFamily="2" charset="2"/>
              <a:buChar char="Ø"/>
            </a:pPr>
            <a:r>
              <a:rPr lang="en-US" sz="1600" dirty="0">
                <a:solidFill>
                  <a:schemeClr val="tx1">
                    <a:lumMod val="100000"/>
                  </a:schemeClr>
                </a:solidFill>
                <a:latin typeface="Trebuchet MS" panose="020B0703020202090204" pitchFamily="34" charset="0"/>
              </a:rPr>
              <a:t>Net Margin on power subscription</a:t>
            </a:r>
          </a:p>
          <a:p>
            <a:pPr marL="393749" indent="-285750">
              <a:spcBef>
                <a:spcPts val="300"/>
              </a:spcBef>
              <a:buClr>
                <a:srgbClr val="28BA73"/>
              </a:buClr>
              <a:buSzPts val="1600"/>
              <a:buFont typeface="Wingdings" panose="05000000000000000000" pitchFamily="2" charset="2"/>
              <a:buChar char="Ø"/>
            </a:pPr>
            <a:r>
              <a:rPr lang="en-US" sz="1600" dirty="0">
                <a:solidFill>
                  <a:schemeClr val="tx1">
                    <a:lumMod val="100000"/>
                  </a:schemeClr>
                </a:solidFill>
                <a:latin typeface="Trebuchet MS" panose="020B0703020202090204" pitchFamily="34" charset="0"/>
              </a:rPr>
              <a:t>Margin for Gross Power Electricity and others.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Words>
  <Application>Microsoft Office PowerPoint</Application>
  <PresentationFormat>Widescreen</PresentationFormat>
  <Paragraphs>18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system-ui</vt:lpstr>
      <vt:lpstr>Trebuchet MS</vt:lpstr>
      <vt:lpstr>Wingdings</vt:lpstr>
      <vt:lpstr>BCG Grid 16:9</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KHUSHBU BASAPATI</cp:lastModifiedBy>
  <cp:revision>1</cp:revision>
  <dcterms:created xsi:type="dcterms:W3CDTF">2016-11-04T11:46:04Z</dcterms:created>
  <dcterms:modified xsi:type="dcterms:W3CDTF">2025-04-11T13:59:39Z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